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3" r:id="rId6"/>
    <p:sldId id="260" r:id="rId7"/>
    <p:sldId id="263" r:id="rId8"/>
    <p:sldId id="262" r:id="rId9"/>
    <p:sldId id="261" r:id="rId10"/>
    <p:sldId id="265" r:id="rId11"/>
    <p:sldId id="264" r:id="rId12"/>
    <p:sldId id="266" r:id="rId13"/>
    <p:sldId id="267" r:id="rId14"/>
    <p:sldId id="277" r:id="rId15"/>
    <p:sldId id="278" r:id="rId16"/>
    <p:sldId id="280" r:id="rId17"/>
    <p:sldId id="275" r:id="rId18"/>
    <p:sldId id="279" r:id="rId19"/>
    <p:sldId id="281" r:id="rId20"/>
    <p:sldId id="282" r:id="rId21"/>
    <p:sldId id="273" r:id="rId22"/>
    <p:sldId id="285" r:id="rId23"/>
    <p:sldId id="284" r:id="rId2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E3FA630-7D6E-41D7-8870-724B5518BA63}" type="datetimeFigureOut">
              <a:rPr lang="hr-HR" smtClean="0"/>
              <a:pPr/>
              <a:t>30.6.2014.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E3FA630-7D6E-41D7-8870-724B5518BA63}" type="datetimeFigureOut">
              <a:rPr lang="hr-HR" smtClean="0"/>
              <a:pPr/>
              <a:t>30.6.2014.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E3FA630-7D6E-41D7-8870-724B5518BA63}" type="datetimeFigureOut">
              <a:rPr lang="hr-HR" smtClean="0"/>
              <a:pPr/>
              <a:t>30.6.2014.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E3FA630-7D6E-41D7-8870-724B5518BA63}" type="datetimeFigureOut">
              <a:rPr lang="hr-HR" smtClean="0"/>
              <a:pPr/>
              <a:t>30.6.2014.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FA630-7D6E-41D7-8870-724B5518BA63}" type="datetimeFigureOut">
              <a:rPr lang="hr-HR" smtClean="0"/>
              <a:pPr/>
              <a:t>30.6.2014.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E3FA630-7D6E-41D7-8870-724B5518BA63}" type="datetimeFigureOut">
              <a:rPr lang="hr-HR" smtClean="0"/>
              <a:pPr/>
              <a:t>30.6.2014.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E3FA630-7D6E-41D7-8870-724B5518BA63}" type="datetimeFigureOut">
              <a:rPr lang="hr-HR" smtClean="0"/>
              <a:pPr/>
              <a:t>30.6.2014.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E3FA630-7D6E-41D7-8870-724B5518BA63}" type="datetimeFigureOut">
              <a:rPr lang="hr-HR" smtClean="0"/>
              <a:pPr/>
              <a:t>30.6.2014.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FA630-7D6E-41D7-8870-724B5518BA63}" type="datetimeFigureOut">
              <a:rPr lang="hr-HR" smtClean="0"/>
              <a:pPr/>
              <a:t>30.6.2014.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FA630-7D6E-41D7-8870-724B5518BA63}" type="datetimeFigureOut">
              <a:rPr lang="hr-HR" smtClean="0"/>
              <a:pPr/>
              <a:t>30.6.2014.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FA630-7D6E-41D7-8870-724B5518BA63}" type="datetimeFigureOut">
              <a:rPr lang="hr-HR" smtClean="0"/>
              <a:pPr/>
              <a:t>30.6.2014.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92C3C1-A7BA-4269-BF33-BD25B0E64611}"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FA630-7D6E-41D7-8870-724B5518BA63}" type="datetimeFigureOut">
              <a:rPr lang="hr-HR" smtClean="0"/>
              <a:pPr/>
              <a:t>30.6.2014.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2C3C1-A7BA-4269-BF33-BD25B0E64611}"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www.mioc.h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ioc.h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944215"/>
          </a:xfrm>
        </p:spPr>
        <p:txBody>
          <a:bodyPr/>
          <a:lstStyle/>
          <a:p>
            <a:r>
              <a:rPr lang="hr-HR" dirty="0" smtClean="0">
                <a:solidFill>
                  <a:srgbClr val="FF0000"/>
                </a:solidFill>
              </a:rPr>
              <a:t>Matematičke radionice RADDAR</a:t>
            </a:r>
            <a:endParaRPr lang="hr-HR" dirty="0">
              <a:solidFill>
                <a:srgbClr val="FF0000"/>
              </a:solidFill>
            </a:endParaRPr>
          </a:p>
        </p:txBody>
      </p:sp>
      <p:sp>
        <p:nvSpPr>
          <p:cNvPr id="3" name="Subtitle 2"/>
          <p:cNvSpPr>
            <a:spLocks noGrp="1"/>
          </p:cNvSpPr>
          <p:nvPr>
            <p:ph type="subTitle" idx="1"/>
          </p:nvPr>
        </p:nvSpPr>
        <p:spPr>
          <a:xfrm>
            <a:off x="1371600" y="1844824"/>
            <a:ext cx="6400800" cy="3793976"/>
          </a:xfrm>
        </p:spPr>
        <p:txBody>
          <a:bodyPr/>
          <a:lstStyle/>
          <a:p>
            <a:r>
              <a:rPr lang="hr-HR" sz="2800" b="1" dirty="0" smtClean="0"/>
              <a:t>Prof.dr.sc. Vesna Županović,</a:t>
            </a:r>
          </a:p>
          <a:p>
            <a:r>
              <a:rPr lang="hr-HR" sz="2800" dirty="0" smtClean="0"/>
              <a:t>Zavod za primijenjenu matematiku</a:t>
            </a:r>
          </a:p>
          <a:p>
            <a:r>
              <a:rPr lang="hr-HR" sz="2800" dirty="0" smtClean="0"/>
              <a:t>Fakultet elektrotehnike i računarstva</a:t>
            </a:r>
          </a:p>
          <a:p>
            <a:r>
              <a:rPr lang="hr-HR" sz="2800" b="1" dirty="0" smtClean="0"/>
              <a:t>Sandra Madžar</a:t>
            </a:r>
            <a:r>
              <a:rPr lang="hr-HR" sz="2800" dirty="0" smtClean="0"/>
              <a:t>, </a:t>
            </a:r>
            <a:r>
              <a:rPr lang="hr-HR" sz="2800" dirty="0"/>
              <a:t>profesor, učitelj </a:t>
            </a:r>
            <a:r>
              <a:rPr lang="hr-HR" sz="2800" dirty="0" smtClean="0"/>
              <a:t>savjetnik,</a:t>
            </a:r>
          </a:p>
          <a:p>
            <a:r>
              <a:rPr lang="hr-HR" sz="2800" dirty="0" smtClean="0"/>
              <a:t>OŠ Miroslava Krleže</a:t>
            </a:r>
          </a:p>
          <a:p>
            <a:r>
              <a:rPr lang="hr-HR" sz="2800" b="1" dirty="0" smtClean="0"/>
              <a:t>Petar Bakić</a:t>
            </a:r>
            <a:r>
              <a:rPr lang="hr-HR" sz="2800" dirty="0" smtClean="0"/>
              <a:t>, udruga </a:t>
            </a:r>
            <a:r>
              <a:rPr lang="hr-HR" sz="2800" dirty="0"/>
              <a:t>Mladi nadareni matematičari „Marin </a:t>
            </a:r>
            <a:r>
              <a:rPr lang="hr-HR" sz="2800" dirty="0" smtClean="0"/>
              <a:t>Getaldić“</a:t>
            </a:r>
          </a:p>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hr-HR" dirty="0" smtClean="0">
                <a:solidFill>
                  <a:srgbClr val="FF0000"/>
                </a:solidFill>
              </a:rPr>
              <a:t>Letak za promociju aktivnosti</a:t>
            </a:r>
            <a:endParaRPr lang="hr-HR" dirty="0">
              <a:solidFill>
                <a:srgbClr val="FF0000"/>
              </a:solidFill>
            </a:endParaRPr>
          </a:p>
        </p:txBody>
      </p:sp>
      <p:pic>
        <p:nvPicPr>
          <p:cNvPr id="15362" name="Picture 2"/>
          <p:cNvPicPr>
            <a:picLocks noGrp="1" noChangeAspect="1" noChangeArrowheads="1"/>
          </p:cNvPicPr>
          <p:nvPr>
            <p:ph idx="1"/>
          </p:nvPr>
        </p:nvPicPr>
        <p:blipFill>
          <a:blip r:embed="rId2" cstate="print"/>
          <a:srcRect l="24440" t="23972" r="23764" b="16677"/>
          <a:stretch>
            <a:fillRect/>
          </a:stretch>
        </p:blipFill>
        <p:spPr bwMode="auto">
          <a:xfrm>
            <a:off x="0" y="967155"/>
            <a:ext cx="9144000" cy="5890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3600" dirty="0" smtClean="0">
                <a:solidFill>
                  <a:srgbClr val="FF0000"/>
                </a:solidFill>
              </a:rPr>
              <a:t>Prvi sastanak u XV. gimnaziji 30. rujna 2013.</a:t>
            </a:r>
            <a:endParaRPr lang="hr-HR" sz="3600" dirty="0">
              <a:solidFill>
                <a:srgbClr val="FF0000"/>
              </a:solidFill>
            </a:endParaRPr>
          </a:p>
        </p:txBody>
      </p:sp>
      <p:pic>
        <p:nvPicPr>
          <p:cNvPr id="1026" name="Picture 2" descr="D:\RADDAR\prezentacija\mioc1.jpg"/>
          <p:cNvPicPr>
            <a:picLocks noGrp="1" noChangeAspect="1" noChangeArrowheads="1"/>
          </p:cNvPicPr>
          <p:nvPr>
            <p:ph idx="1"/>
          </p:nvPr>
        </p:nvPicPr>
        <p:blipFill>
          <a:blip r:embed="rId2" cstate="print"/>
          <a:srcRect/>
          <a:stretch>
            <a:fillRect/>
          </a:stretch>
        </p:blipFill>
        <p:spPr bwMode="auto">
          <a:xfrm>
            <a:off x="0" y="1714500"/>
            <a:ext cx="9144000" cy="5143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Dospjeli smo i u Jutarnji list</a:t>
            </a:r>
            <a:endParaRPr lang="hr-HR" dirty="0">
              <a:solidFill>
                <a:srgbClr val="FF0000"/>
              </a:solidFill>
            </a:endParaRPr>
          </a:p>
        </p:txBody>
      </p:sp>
      <p:pic>
        <p:nvPicPr>
          <p:cNvPr id="3074" name="Picture 2" descr="D:\RADDAR\prezentacija\jutarnji_raddar1.jpg"/>
          <p:cNvPicPr>
            <a:picLocks noGrp="1" noChangeAspect="1" noChangeArrowheads="1"/>
          </p:cNvPicPr>
          <p:nvPr>
            <p:ph idx="1"/>
          </p:nvPr>
        </p:nvPicPr>
        <p:blipFill>
          <a:blip r:embed="rId2" cstate="print"/>
          <a:srcRect/>
          <a:stretch>
            <a:fillRect/>
          </a:stretch>
        </p:blipFill>
        <p:spPr bwMode="auto">
          <a:xfrm>
            <a:off x="1691680" y="1268760"/>
            <a:ext cx="5904655" cy="55892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Gledali smo NAO robote</a:t>
            </a:r>
            <a:endParaRPr lang="hr-HR" dirty="0">
              <a:solidFill>
                <a:srgbClr val="FF0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899592" y="1600200"/>
            <a:ext cx="7200799" cy="4781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Gledali smo električni auto</a:t>
            </a:r>
            <a:endParaRPr lang="hr-HR"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611560" y="1556792"/>
            <a:ext cx="4038600" cy="4536504"/>
          </a:xfrm>
          <a:prstGeom prst="rect">
            <a:avLst/>
          </a:prstGeom>
          <a:noFill/>
          <a:ln w="9525">
            <a:noFill/>
            <a:miter lim="800000"/>
            <a:headEnd/>
            <a:tailEnd/>
          </a:ln>
          <a:effectLst/>
        </p:spPr>
      </p:pic>
      <p:pic>
        <p:nvPicPr>
          <p:cNvPr id="10243" name="Picture 3"/>
          <p:cNvPicPr>
            <a:picLocks noGrp="1" noChangeAspect="1" noChangeArrowheads="1"/>
          </p:cNvPicPr>
          <p:nvPr>
            <p:ph sz="half" idx="2"/>
          </p:nvPr>
        </p:nvPicPr>
        <p:blipFill>
          <a:blip r:embed="rId3" cstate="print"/>
          <a:srcRect/>
          <a:stretch>
            <a:fillRect/>
          </a:stretch>
        </p:blipFill>
        <p:spPr bwMode="auto">
          <a:xfrm>
            <a:off x="4648200" y="1556792"/>
            <a:ext cx="4038600"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rgbClr val="FF0000"/>
                </a:solidFill>
              </a:rPr>
              <a:t>Malo smo se bojali u laboratoriju za visoki napon</a:t>
            </a:r>
            <a:endParaRPr lang="hr-HR"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539552" y="1628800"/>
            <a:ext cx="4104456" cy="4536504"/>
          </a:xfrm>
          <a:prstGeom prst="rect">
            <a:avLst/>
          </a:prstGeom>
          <a:noFill/>
          <a:ln w="9525">
            <a:noFill/>
            <a:miter lim="800000"/>
            <a:headEnd/>
            <a:tailEnd/>
          </a:ln>
          <a:effectLst/>
        </p:spPr>
      </p:pic>
      <p:pic>
        <p:nvPicPr>
          <p:cNvPr id="11269" name="Picture 5"/>
          <p:cNvPicPr>
            <a:picLocks noGrp="1" noChangeAspect="1" noChangeArrowheads="1"/>
          </p:cNvPicPr>
          <p:nvPr>
            <p:ph sz="half" idx="2"/>
          </p:nvPr>
        </p:nvPicPr>
        <p:blipFill>
          <a:blip r:embed="rId3" cstate="print"/>
          <a:srcRect/>
          <a:stretch>
            <a:fillRect/>
          </a:stretch>
        </p:blipFill>
        <p:spPr bwMode="auto">
          <a:xfrm>
            <a:off x="4648200" y="1628800"/>
            <a:ext cx="4038600"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Fizičari FER-a su pripremili pokuse</a:t>
            </a:r>
            <a:endParaRPr lang="hr-HR"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323528" y="1844824"/>
            <a:ext cx="4320480" cy="4320480"/>
          </a:xfrm>
          <a:prstGeom prst="rect">
            <a:avLst/>
          </a:prstGeom>
          <a:noFill/>
          <a:ln w="9525">
            <a:noFill/>
            <a:miter lim="800000"/>
            <a:headEnd/>
            <a:tailEnd/>
          </a:ln>
          <a:effectLst/>
        </p:spPr>
      </p:pic>
      <p:pic>
        <p:nvPicPr>
          <p:cNvPr id="13315" name="Picture 3"/>
          <p:cNvPicPr>
            <a:picLocks noGrp="1" noChangeAspect="1" noChangeArrowheads="1"/>
          </p:cNvPicPr>
          <p:nvPr>
            <p:ph sz="half" idx="2"/>
          </p:nvPr>
        </p:nvPicPr>
        <p:blipFill>
          <a:blip r:embed="rId3" cstate="print"/>
          <a:srcRect/>
          <a:stretch>
            <a:fillRect/>
          </a:stretch>
        </p:blipFill>
        <p:spPr bwMode="auto">
          <a:xfrm>
            <a:off x="4644008" y="1844824"/>
            <a:ext cx="4110608" cy="4320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rgbClr val="FF0000"/>
                </a:solidFill>
              </a:rPr>
              <a:t>Natjecanje u upravljanju podmornicama</a:t>
            </a:r>
            <a:endParaRPr lang="hr-HR"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57200" y="1700808"/>
            <a:ext cx="4038600" cy="4536504"/>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499992" y="1700808"/>
            <a:ext cx="4110608"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FER-ovske letjelice</a:t>
            </a:r>
            <a:endParaRPr lang="hr-HR"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67544" y="1700808"/>
            <a:ext cx="4038600" cy="4176464"/>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3" cstate="print"/>
          <a:srcRect/>
          <a:stretch>
            <a:fillRect/>
          </a:stretch>
        </p:blipFill>
        <p:spPr bwMode="auto">
          <a:xfrm>
            <a:off x="4499992" y="1700808"/>
            <a:ext cx="4038600" cy="4176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Završna svečanost</a:t>
            </a:r>
            <a:endParaRPr lang="hr-HR" dirty="0">
              <a:solidFill>
                <a:srgbClr val="FF0000"/>
              </a:solidFill>
            </a:endParaRPr>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457200" y="1628800"/>
            <a:ext cx="4038600" cy="4464496"/>
          </a:xfrm>
          <a:prstGeom prst="rect">
            <a:avLst/>
          </a:prstGeom>
          <a:noFill/>
          <a:ln w="9525">
            <a:noFill/>
            <a:miter lim="800000"/>
            <a:headEnd/>
            <a:tailEnd/>
          </a:ln>
          <a:effectLst/>
        </p:spPr>
      </p:pic>
      <p:pic>
        <p:nvPicPr>
          <p:cNvPr id="14338" name="Picture 2"/>
          <p:cNvPicPr>
            <a:picLocks noGrp="1" noChangeAspect="1" noChangeArrowheads="1"/>
          </p:cNvPicPr>
          <p:nvPr>
            <p:ph sz="half" idx="2"/>
          </p:nvPr>
        </p:nvPicPr>
        <p:blipFill>
          <a:blip r:embed="rId3" cstate="print"/>
          <a:srcRect/>
          <a:stretch>
            <a:fillRect/>
          </a:stretch>
        </p:blipFill>
        <p:spPr bwMode="auto">
          <a:xfrm>
            <a:off x="4499992" y="1628800"/>
            <a:ext cx="4186808"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Tko i za koga?</a:t>
            </a:r>
            <a:endParaRPr lang="hr-HR"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r>
              <a:rPr lang="hr-HR" dirty="0" smtClean="0">
                <a:solidFill>
                  <a:srgbClr val="FF0000"/>
                </a:solidFill>
              </a:rPr>
              <a:t>Tko su organizatori aktivnosti?</a:t>
            </a:r>
          </a:p>
          <a:p>
            <a:r>
              <a:rPr lang="hr-HR" dirty="0" smtClean="0"/>
              <a:t>Fakultet elektrotehnike i računarstva</a:t>
            </a:r>
          </a:p>
          <a:p>
            <a:r>
              <a:rPr lang="hr-HR" dirty="0" smtClean="0"/>
              <a:t>XV. gimnazija</a:t>
            </a:r>
          </a:p>
          <a:p>
            <a:r>
              <a:rPr lang="hr-HR" dirty="0" smtClean="0"/>
              <a:t>udruga Mladi nadareni matematičari „Marin Getaldić“</a:t>
            </a:r>
          </a:p>
          <a:p>
            <a:r>
              <a:rPr lang="hr-HR" dirty="0" smtClean="0"/>
              <a:t>Sandra Madžar</a:t>
            </a:r>
          </a:p>
          <a:p>
            <a:pPr>
              <a:buNone/>
            </a:pPr>
            <a:r>
              <a:rPr lang="hr-HR" dirty="0" smtClean="0">
                <a:solidFill>
                  <a:srgbClr val="FF0000"/>
                </a:solidFill>
              </a:rPr>
              <a:t>Za koga se aktivnost organizira?</a:t>
            </a:r>
          </a:p>
          <a:p>
            <a:r>
              <a:rPr lang="hr-HR" dirty="0" smtClean="0"/>
              <a:t>Za učenike osnovnih škola, besplatno </a:t>
            </a: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rgbClr val="FF0000"/>
                </a:solidFill>
              </a:rPr>
              <a:t>Predavanje akademika Lea Budina i  dr.sc. Marijane Borić</a:t>
            </a:r>
            <a:endParaRPr lang="hr-HR" dirty="0">
              <a:solidFill>
                <a:srgbClr val="FF0000"/>
              </a:solidFill>
            </a:endParaRPr>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499992" y="1844824"/>
            <a:ext cx="4186808" cy="4104456"/>
          </a:xfrm>
          <a:prstGeom prst="rect">
            <a:avLst/>
          </a:prstGeom>
          <a:noFill/>
          <a:ln w="9525">
            <a:noFill/>
            <a:miter lim="800000"/>
            <a:headEnd/>
            <a:tailEnd/>
          </a:ln>
          <a:effectLst/>
        </p:spPr>
      </p:pic>
      <p:pic>
        <p:nvPicPr>
          <p:cNvPr id="18435" name="Picture 3"/>
          <p:cNvPicPr>
            <a:picLocks noGrp="1" noChangeAspect="1" noChangeArrowheads="1"/>
          </p:cNvPicPr>
          <p:nvPr>
            <p:ph sz="half" idx="1"/>
          </p:nvPr>
        </p:nvPicPr>
        <p:blipFill>
          <a:blip r:embed="rId3" cstate="print"/>
          <a:srcRect/>
          <a:stretch>
            <a:fillRect/>
          </a:stretch>
        </p:blipFill>
        <p:spPr bwMode="auto">
          <a:xfrm>
            <a:off x="457200" y="1844824"/>
            <a:ext cx="4038600" cy="4104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Na kraju dodjela diploma!</a:t>
            </a:r>
            <a:endParaRPr lang="hr-HR" dirty="0">
              <a:solidFill>
                <a:srgbClr val="FF0000"/>
              </a:solidFill>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2483768" y="1268760"/>
            <a:ext cx="4320480" cy="5589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936007" y="273050"/>
            <a:ext cx="4389835" cy="5853113"/>
          </a:xfrm>
          <a:prstGeom prst="rect">
            <a:avLst/>
          </a:prstGeom>
          <a:noFill/>
          <a:ln w="9525">
            <a:noFill/>
            <a:miter lim="800000"/>
            <a:headEnd/>
            <a:tailEnd/>
          </a:ln>
          <a:effectLst/>
        </p:spPr>
      </p:pic>
      <p:sp>
        <p:nvSpPr>
          <p:cNvPr id="6" name="Title 1"/>
          <p:cNvSpPr>
            <a:spLocks noGrp="1"/>
          </p:cNvSpPr>
          <p:nvPr>
            <p:ph type="body" sz="half" idx="2"/>
          </p:nvPr>
        </p:nvSpPr>
        <p:spPr/>
        <p:txBody>
          <a:bodyPr>
            <a:normAutofit/>
          </a:bodyPr>
          <a:lstStyle/>
          <a:p>
            <a:r>
              <a:rPr lang="hr-HR" sz="3200" smtClean="0">
                <a:solidFill>
                  <a:srgbClr val="FF0000"/>
                </a:solidFill>
              </a:rPr>
              <a:t>RADDAR dječjim očima</a:t>
            </a:r>
            <a:endParaRPr lang="hr-HR" sz="32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RADDAR ide dalje!</a:t>
            </a:r>
            <a:endParaRPr lang="hr-HR" dirty="0">
              <a:solidFill>
                <a:srgbClr val="FF0000"/>
              </a:solidFill>
            </a:endParaRPr>
          </a:p>
        </p:txBody>
      </p:sp>
      <p:sp>
        <p:nvSpPr>
          <p:cNvPr id="3" name="Content Placeholder 2"/>
          <p:cNvSpPr>
            <a:spLocks noGrp="1"/>
          </p:cNvSpPr>
          <p:nvPr>
            <p:ph idx="1"/>
          </p:nvPr>
        </p:nvSpPr>
        <p:spPr/>
        <p:txBody>
          <a:bodyPr/>
          <a:lstStyle/>
          <a:p>
            <a:r>
              <a:rPr lang="hr-HR" dirty="0" smtClean="0"/>
              <a:t>Nastavljamo  s aktivnosti u školskoj godini 2014./15.</a:t>
            </a:r>
          </a:p>
          <a:p>
            <a:r>
              <a:rPr lang="hr-HR" dirty="0" smtClean="0"/>
              <a:t>Upisi u rujnu 2014.</a:t>
            </a:r>
          </a:p>
          <a:p>
            <a:r>
              <a:rPr lang="hr-HR" dirty="0" smtClean="0"/>
              <a:t>Sve informacije na </a:t>
            </a:r>
            <a:r>
              <a:rPr lang="hr-HR" dirty="0" smtClean="0">
                <a:hlinkClick r:id="rId2"/>
              </a:rPr>
              <a:t>www.mioc.hr</a:t>
            </a:r>
            <a:r>
              <a:rPr lang="hr-HR" dirty="0" smtClean="0"/>
              <a:t> </a:t>
            </a:r>
          </a:p>
          <a:p>
            <a:r>
              <a:rPr lang="hr-HR" dirty="0" smtClean="0">
                <a:solidFill>
                  <a:srgbClr val="0070C0"/>
                </a:solidFill>
              </a:rPr>
              <a:t>Najava RADDAR_prog, radionice iz programiranja za učenike osnovnih škola, voditeljica Zlatka Markučić, dipl.ing.,   XV. gimnazija</a:t>
            </a:r>
          </a:p>
          <a:p>
            <a:endParaRPr lang="hr-HR" dirty="0" smtClean="0"/>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Zašto?</a:t>
            </a:r>
            <a:endParaRPr lang="hr-HR" dirty="0">
              <a:solidFill>
                <a:srgbClr val="FF0000"/>
              </a:solidFill>
            </a:endParaRPr>
          </a:p>
        </p:txBody>
      </p:sp>
      <p:sp>
        <p:nvSpPr>
          <p:cNvPr id="3" name="Content Placeholder 2"/>
          <p:cNvSpPr>
            <a:spLocks noGrp="1"/>
          </p:cNvSpPr>
          <p:nvPr>
            <p:ph idx="1"/>
          </p:nvPr>
        </p:nvSpPr>
        <p:spPr/>
        <p:txBody>
          <a:bodyPr>
            <a:normAutofit/>
          </a:bodyPr>
          <a:lstStyle/>
          <a:p>
            <a:pPr>
              <a:buNone/>
            </a:pPr>
            <a:r>
              <a:rPr lang="hr-HR" dirty="0"/>
              <a:t>Cilj  </a:t>
            </a:r>
            <a:r>
              <a:rPr lang="hr-HR" dirty="0" smtClean="0"/>
              <a:t>aktivnosti:</a:t>
            </a:r>
          </a:p>
          <a:p>
            <a:r>
              <a:rPr lang="hr-HR" dirty="0" smtClean="0"/>
              <a:t>razvoj </a:t>
            </a:r>
            <a:r>
              <a:rPr lang="hr-HR" dirty="0"/>
              <a:t>matematičkih znanja i matematičkog </a:t>
            </a:r>
            <a:r>
              <a:rPr lang="hr-HR" dirty="0" smtClean="0"/>
              <a:t>mišljenja</a:t>
            </a:r>
          </a:p>
          <a:p>
            <a:r>
              <a:rPr lang="hr-HR" dirty="0" smtClean="0"/>
              <a:t>povećanje </a:t>
            </a:r>
            <a:r>
              <a:rPr lang="hr-HR" dirty="0"/>
              <a:t>motivacije za učenje matematike, kroz upoznavanje s </a:t>
            </a:r>
            <a:r>
              <a:rPr lang="hr-HR" dirty="0" smtClean="0"/>
              <a:t>primjenom</a:t>
            </a:r>
          </a:p>
          <a:p>
            <a:r>
              <a:rPr lang="hr-HR" dirty="0" smtClean="0"/>
              <a:t>produbljivanje </a:t>
            </a:r>
            <a:r>
              <a:rPr lang="hr-HR" dirty="0"/>
              <a:t>propisanih matematičkih sadržaja, kroz </a:t>
            </a:r>
            <a:r>
              <a:rPr lang="hr-HR" dirty="0" smtClean="0"/>
              <a:t>rad i igru</a:t>
            </a:r>
            <a:endParaRPr lang="hr-HR" dirty="0"/>
          </a:p>
          <a:p>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Gdje i kada?</a:t>
            </a:r>
            <a:endParaRPr lang="hr-HR" dirty="0">
              <a:solidFill>
                <a:srgbClr val="FF0000"/>
              </a:solidFill>
            </a:endParaRPr>
          </a:p>
        </p:txBody>
      </p:sp>
      <p:sp>
        <p:nvSpPr>
          <p:cNvPr id="3" name="Content Placeholder 2"/>
          <p:cNvSpPr>
            <a:spLocks noGrp="1"/>
          </p:cNvSpPr>
          <p:nvPr>
            <p:ph idx="1"/>
          </p:nvPr>
        </p:nvSpPr>
        <p:spPr>
          <a:xfrm>
            <a:off x="457200" y="1412776"/>
            <a:ext cx="8229600" cy="4713387"/>
          </a:xfrm>
        </p:spPr>
        <p:txBody>
          <a:bodyPr>
            <a:normAutofit lnSpcReduction="10000"/>
          </a:bodyPr>
          <a:lstStyle/>
          <a:p>
            <a:r>
              <a:rPr lang="hr-HR" dirty="0" smtClean="0"/>
              <a:t>Uvodni sastanak u XV. gimnaziji, 30. rujna 2013.</a:t>
            </a:r>
          </a:p>
          <a:p>
            <a:r>
              <a:rPr lang="hr-HR" dirty="0" smtClean="0"/>
              <a:t>Sandra Madžar, predavanje s naslovom </a:t>
            </a:r>
            <a:r>
              <a:rPr lang="hr-HR" i="1" dirty="0" smtClean="0"/>
              <a:t>Kako poučavati dodatnu matematiku za osnovce</a:t>
            </a:r>
            <a:r>
              <a:rPr lang="hr-HR" dirty="0" smtClean="0"/>
              <a:t>,  3. listopada 2013. </a:t>
            </a:r>
          </a:p>
          <a:p>
            <a:r>
              <a:rPr lang="hr-HR" dirty="0" smtClean="0"/>
              <a:t>Radionice su počele s radom  14. listopada 2013.</a:t>
            </a:r>
          </a:p>
          <a:p>
            <a:r>
              <a:rPr lang="hr-HR" dirty="0" smtClean="0"/>
              <a:t>Završna svečanost na FER-u je bila 20. svibnja 2014.</a:t>
            </a:r>
          </a:p>
          <a:p>
            <a:endParaRPr lang="hr-HR" dirty="0"/>
          </a:p>
          <a:p>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Gdje i kada?</a:t>
            </a:r>
            <a:endParaRPr lang="hr-HR" dirty="0"/>
          </a:p>
        </p:txBody>
      </p:sp>
      <p:sp>
        <p:nvSpPr>
          <p:cNvPr id="3" name="Content Placeholder 2"/>
          <p:cNvSpPr>
            <a:spLocks noGrp="1"/>
          </p:cNvSpPr>
          <p:nvPr>
            <p:ph idx="1"/>
          </p:nvPr>
        </p:nvSpPr>
        <p:spPr/>
        <p:txBody>
          <a:bodyPr>
            <a:normAutofit lnSpcReduction="10000"/>
          </a:bodyPr>
          <a:lstStyle/>
          <a:p>
            <a:pPr algn="ctr"/>
            <a:r>
              <a:rPr lang="hr-HR" dirty="0" smtClean="0"/>
              <a:t>Radionice su se održavale svaki tjedan u poslijepodnevnim satima u prostorijama XV. gimnazije</a:t>
            </a:r>
          </a:p>
          <a:p>
            <a:pPr algn="ctr"/>
            <a:r>
              <a:rPr lang="hr-HR" dirty="0" smtClean="0"/>
              <a:t> Rad se  odvijao u 8 grupa formiranih po razredima i turnusima</a:t>
            </a:r>
          </a:p>
          <a:p>
            <a:pPr algn="ctr"/>
            <a:r>
              <a:rPr lang="hr-HR" dirty="0" smtClean="0"/>
              <a:t>Posjeti laboratorijima FER-a bili su jednom mjesečno subotom</a:t>
            </a:r>
          </a:p>
          <a:p>
            <a:pPr algn="ctr"/>
            <a:r>
              <a:rPr lang="hr-HR" dirty="0" smtClean="0"/>
              <a:t> Raspored i sve upute su na web stranicama XV. gimnazije </a:t>
            </a:r>
            <a:r>
              <a:rPr lang="hr-HR" u="sng" dirty="0" smtClean="0">
                <a:hlinkClick r:id="rId2"/>
              </a:rPr>
              <a:t>www.mioc.hr</a:t>
            </a:r>
            <a:r>
              <a:rPr lang="hr-HR" dirty="0" smtClean="0"/>
              <a:t>. </a:t>
            </a:r>
          </a:p>
          <a:p>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Tko je sudjelovao?</a:t>
            </a:r>
            <a:endParaRPr lang="hr-HR" dirty="0">
              <a:solidFill>
                <a:srgbClr val="FF0000"/>
              </a:solidFill>
            </a:endParaRPr>
          </a:p>
        </p:txBody>
      </p:sp>
      <p:sp>
        <p:nvSpPr>
          <p:cNvPr id="3" name="Content Placeholder 2"/>
          <p:cNvSpPr>
            <a:spLocks noGrp="1"/>
          </p:cNvSpPr>
          <p:nvPr>
            <p:ph idx="1"/>
          </p:nvPr>
        </p:nvSpPr>
        <p:spPr/>
        <p:txBody>
          <a:bodyPr>
            <a:normAutofit/>
          </a:bodyPr>
          <a:lstStyle/>
          <a:p>
            <a:r>
              <a:rPr lang="hr-HR" dirty="0" smtClean="0"/>
              <a:t>150 učenika</a:t>
            </a:r>
          </a:p>
          <a:p>
            <a:r>
              <a:rPr lang="hr-HR" dirty="0" smtClean="0"/>
              <a:t>Članovi udruge MNM:</a:t>
            </a:r>
          </a:p>
          <a:p>
            <a:pPr algn="ctr">
              <a:buNone/>
            </a:pPr>
            <a:r>
              <a:rPr lang="hr-HR" dirty="0" smtClean="0"/>
              <a:t>    Petar Bakić, Nikola Adžaga, Vedran Stipetić,  Ognjen Stipetić, Vedrana Vazdar, Vlatka Vazdar, Iva Manojlović, Ivan Gavran, Borna Vukorepa, Marko Božić, Roko Žaja, Dino Rakipović, Matea Galović, Erik Banek, Matko Ljulj, ...</a:t>
            </a:r>
          </a:p>
          <a:p>
            <a:endParaRPr lang="hr-HR" dirty="0" smtClean="0"/>
          </a:p>
          <a:p>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FF0000"/>
                </a:solidFill>
              </a:rPr>
              <a:t>Tko je sudjelovao?</a:t>
            </a:r>
            <a:endParaRPr lang="hr-HR" dirty="0">
              <a:solidFill>
                <a:srgbClr val="FF0000"/>
              </a:solidFill>
            </a:endParaRPr>
          </a:p>
        </p:txBody>
      </p:sp>
      <p:sp>
        <p:nvSpPr>
          <p:cNvPr id="3" name="Content Placeholder 2"/>
          <p:cNvSpPr>
            <a:spLocks noGrp="1"/>
          </p:cNvSpPr>
          <p:nvPr>
            <p:ph idx="1"/>
          </p:nvPr>
        </p:nvSpPr>
        <p:spPr/>
        <p:txBody>
          <a:bodyPr>
            <a:normAutofit/>
          </a:bodyPr>
          <a:lstStyle/>
          <a:p>
            <a:r>
              <a:rPr lang="hr-HR" dirty="0" smtClean="0"/>
              <a:t>Sandra Madžar, Milana Vuković</a:t>
            </a:r>
          </a:p>
          <a:p>
            <a:r>
              <a:rPr lang="hr-HR" dirty="0" smtClean="0"/>
              <a:t>Vesna Županović, Domagoj Kovačević, FER</a:t>
            </a:r>
          </a:p>
          <a:p>
            <a:r>
              <a:rPr lang="hr-HR" dirty="0" smtClean="0"/>
              <a:t>Sanja Antoliš, Ivana Fundurulić, XV. gimnazija</a:t>
            </a:r>
          </a:p>
          <a:p>
            <a:pPr>
              <a:buNone/>
            </a:pPr>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rgbClr val="FF0000"/>
                </a:solidFill>
              </a:rPr>
              <a:t>Tko je bio glavni u laboratoriju FER-a?</a:t>
            </a:r>
            <a:endParaRPr lang="hr-HR" dirty="0">
              <a:solidFill>
                <a:srgbClr val="FF0000"/>
              </a:solidFill>
            </a:endParaRPr>
          </a:p>
        </p:txBody>
      </p:sp>
      <p:sp>
        <p:nvSpPr>
          <p:cNvPr id="3" name="Content Placeholder 2"/>
          <p:cNvSpPr>
            <a:spLocks noGrp="1"/>
          </p:cNvSpPr>
          <p:nvPr>
            <p:ph idx="1"/>
          </p:nvPr>
        </p:nvSpPr>
        <p:spPr/>
        <p:txBody>
          <a:bodyPr/>
          <a:lstStyle/>
          <a:p>
            <a:r>
              <a:rPr lang="hr-HR" dirty="0" smtClean="0"/>
              <a:t>Prof. dr. sc. Zdenko Kovačić</a:t>
            </a:r>
          </a:p>
          <a:p>
            <a:r>
              <a:rPr lang="hr-HR" dirty="0" smtClean="0"/>
              <a:t>Prof. dr. sc. Mario Vražić</a:t>
            </a:r>
          </a:p>
          <a:p>
            <a:r>
              <a:rPr lang="hr-HR" dirty="0" smtClean="0"/>
              <a:t>Prof. dr. sc. Viktor Milardić</a:t>
            </a:r>
          </a:p>
          <a:p>
            <a:r>
              <a:rPr lang="hr-HR" dirty="0" smtClean="0"/>
              <a:t>Prof. dr. sc. Lahorija Bistričić</a:t>
            </a:r>
          </a:p>
          <a:p>
            <a:r>
              <a:rPr lang="hr-HR" dirty="0" smtClean="0"/>
              <a:t>Doc. dr. sc. Nikola Mišković</a:t>
            </a:r>
          </a:p>
          <a:p>
            <a:r>
              <a:rPr lang="hr-HR" dirty="0" smtClean="0"/>
              <a:t>Prof. dr. sc. Stjepan Bogdan</a:t>
            </a:r>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solidFill>
                  <a:srgbClr val="FF0000"/>
                </a:solidFill>
              </a:rPr>
              <a:t>Hvala onima koji su nas podržali</a:t>
            </a:r>
            <a:endParaRPr lang="hr-HR" dirty="0">
              <a:solidFill>
                <a:srgbClr val="FF0000"/>
              </a:solidFill>
            </a:endParaRPr>
          </a:p>
        </p:txBody>
      </p:sp>
      <p:sp>
        <p:nvSpPr>
          <p:cNvPr id="3" name="Content Placeholder 2"/>
          <p:cNvSpPr>
            <a:spLocks noGrp="1"/>
          </p:cNvSpPr>
          <p:nvPr>
            <p:ph idx="1"/>
          </p:nvPr>
        </p:nvSpPr>
        <p:spPr/>
        <p:txBody>
          <a:bodyPr/>
          <a:lstStyle/>
          <a:p>
            <a:r>
              <a:rPr lang="hr-HR" dirty="0" smtClean="0"/>
              <a:t>Sveučilištu u Zagrebu</a:t>
            </a:r>
          </a:p>
          <a:p>
            <a:r>
              <a:rPr lang="hr-HR" dirty="0" smtClean="0"/>
              <a:t>Dekanu FER-a </a:t>
            </a:r>
            <a:r>
              <a:rPr lang="hr-HR" dirty="0"/>
              <a:t>p</a:t>
            </a:r>
            <a:r>
              <a:rPr lang="hr-HR" dirty="0" smtClean="0"/>
              <a:t>rof. dr. sc. Nedjeljku Periću</a:t>
            </a:r>
          </a:p>
          <a:p>
            <a:r>
              <a:rPr lang="hr-HR" dirty="0" smtClean="0"/>
              <a:t>Ravnatelju XV. </a:t>
            </a:r>
            <a:r>
              <a:rPr lang="hr-HR" dirty="0"/>
              <a:t>g</a:t>
            </a:r>
            <a:r>
              <a:rPr lang="hr-HR" dirty="0" smtClean="0"/>
              <a:t>imnazije Josipu Harcetu, prof.</a:t>
            </a:r>
          </a:p>
          <a:p>
            <a:r>
              <a:rPr lang="hr-HR" dirty="0" smtClean="0"/>
              <a:t>Prodekanu FER-a prof. dr. sc. Davoru Petrinoviću</a:t>
            </a:r>
          </a:p>
          <a:p>
            <a:r>
              <a:rPr lang="hr-HR" dirty="0" smtClean="0"/>
              <a:t>Prodekanu FER-a i budućem dekanu FER-a prof. dr. sc. Mislavu Grgiću</a:t>
            </a:r>
            <a:endParaRPr lang="hr-H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515</Words>
  <Application>Microsoft Office PowerPoint</Application>
  <PresentationFormat>On-screen Show (4:3)</PresentationFormat>
  <Paragraphs>69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Matematičke radionice RADDAR</vt:lpstr>
      <vt:lpstr>Tko i za koga?</vt:lpstr>
      <vt:lpstr>Zašto?</vt:lpstr>
      <vt:lpstr>Gdje i kada?</vt:lpstr>
      <vt:lpstr>Gdje i kada?</vt:lpstr>
      <vt:lpstr>Tko je sudjelovao?</vt:lpstr>
      <vt:lpstr>Tko je sudjelovao?</vt:lpstr>
      <vt:lpstr>Tko je bio glavni u laboratoriju FER-a?</vt:lpstr>
      <vt:lpstr>Hvala onima koji su nas podržali</vt:lpstr>
      <vt:lpstr>Letak za promociju aktivnosti</vt:lpstr>
      <vt:lpstr>Prvi sastanak u XV. gimnaziji 30. rujna 2013.</vt:lpstr>
      <vt:lpstr>Dospjeli smo i u Jutarnji list</vt:lpstr>
      <vt:lpstr>Gledali smo NAO robote</vt:lpstr>
      <vt:lpstr>Gledali smo električni auto</vt:lpstr>
      <vt:lpstr>Malo smo se bojali u laboratoriju za visoki napon</vt:lpstr>
      <vt:lpstr>Fizičari FER-a su pripremili pokuse</vt:lpstr>
      <vt:lpstr>Natjecanje u upravljanju podmornicama</vt:lpstr>
      <vt:lpstr>FER-ovske letjelice</vt:lpstr>
      <vt:lpstr>Završna svečanost</vt:lpstr>
      <vt:lpstr>Predavanje akademika Lea Budina i  dr.sc. Marijane Borić</vt:lpstr>
      <vt:lpstr>Na kraju dodjela diploma!</vt:lpstr>
      <vt:lpstr>Slide 22</vt:lpstr>
      <vt:lpstr>RADDAR ide dalje!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Matematičke radionice RADDAR</dc:title>
  <dc:creator>Vesna</dc:creator>
  <cp:lastModifiedBy>Vesna</cp:lastModifiedBy>
  <cp:revision>58</cp:revision>
  <dcterms:created xsi:type="dcterms:W3CDTF">2014-06-19T10:29:07Z</dcterms:created>
  <dcterms:modified xsi:type="dcterms:W3CDTF">2014-06-30T20:45:00Z</dcterms:modified>
</cp:coreProperties>
</file>