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1" r:id="rId4"/>
    <p:sldId id="274" r:id="rId5"/>
    <p:sldId id="275" r:id="rId6"/>
    <p:sldId id="277" r:id="rId7"/>
    <p:sldId id="278" r:id="rId8"/>
    <p:sldId id="283" r:id="rId9"/>
    <p:sldId id="291" r:id="rId10"/>
    <p:sldId id="292" r:id="rId11"/>
    <p:sldId id="262" r:id="rId12"/>
    <p:sldId id="281" r:id="rId13"/>
    <p:sldId id="282" r:id="rId14"/>
    <p:sldId id="293" r:id="rId15"/>
    <p:sldId id="288" r:id="rId16"/>
    <p:sldId id="263" r:id="rId17"/>
    <p:sldId id="264" r:id="rId18"/>
    <p:sldId id="273" r:id="rId19"/>
    <p:sldId id="265" r:id="rId20"/>
    <p:sldId id="284" r:id="rId21"/>
    <p:sldId id="286" r:id="rId22"/>
    <p:sldId id="287" r:id="rId23"/>
    <p:sldId id="266" r:id="rId24"/>
    <p:sldId id="290" r:id="rId25"/>
    <p:sldId id="267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68" r:id="rId35"/>
    <p:sldId id="257" r:id="rId36"/>
    <p:sldId id="280" r:id="rId37"/>
    <p:sldId id="260" r:id="rId38"/>
    <p:sldId id="289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561-5293-4F2D-A207-4FD80B9AFBDD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E9B17-C55D-47E4-98B3-0724A382F1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17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9B17-C55D-47E4-98B3-0724A382F16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6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292-CFD9-4B38-B0CB-69B3E37090E5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7AC5-1DB8-4D82-823F-9033F5824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776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292-CFD9-4B38-B0CB-69B3E37090E5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7AC5-1DB8-4D82-823F-9033F5824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88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292-CFD9-4B38-B0CB-69B3E37090E5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7AC5-1DB8-4D82-823F-9033F5824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781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292-CFD9-4B38-B0CB-69B3E37090E5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7AC5-1DB8-4D82-823F-9033F5824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183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292-CFD9-4B38-B0CB-69B3E37090E5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7AC5-1DB8-4D82-823F-9033F5824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610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292-CFD9-4B38-B0CB-69B3E37090E5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7AC5-1DB8-4D82-823F-9033F5824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11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292-CFD9-4B38-B0CB-69B3E37090E5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7AC5-1DB8-4D82-823F-9033F5824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15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292-CFD9-4B38-B0CB-69B3E37090E5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7AC5-1DB8-4D82-823F-9033F5824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14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292-CFD9-4B38-B0CB-69B3E37090E5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7AC5-1DB8-4D82-823F-9033F5824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51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292-CFD9-4B38-B0CB-69B3E37090E5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7AC5-1DB8-4D82-823F-9033F5824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62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7292-CFD9-4B38-B0CB-69B3E37090E5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7AC5-1DB8-4D82-823F-9033F5824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13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7292-CFD9-4B38-B0CB-69B3E37090E5}" type="datetimeFigureOut">
              <a:rPr lang="hr-HR" smtClean="0"/>
              <a:t>6.7.2014.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7AC5-1DB8-4D82-823F-9033F5824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0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moodle.carnet.hr/course/view.php?id=1449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omen.carnet.hr/course/view.php?id=171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carnet.hr/file.php/2979/Sadrzaj/3._kolegij/Bates_Poole_chapter4.pdf" TargetMode="External"/><Relationship Id="rId2" Type="http://schemas.openxmlformats.org/officeDocument/2006/relationships/hyperlink" Target="https://loomen.carnet.hr/file.php/2979/Dokumenti/Ally_revidirani-prijevod_novo-izdanj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ct.carnet.hr/ELA_O-06_Osnove/0-Orijentacija/05_Literatura.htm##" TargetMode="External"/><Relationship Id="rId5" Type="http://schemas.openxmlformats.org/officeDocument/2006/relationships/hyperlink" Target="http://www.carnet.hr/casopis/39/clanci/3" TargetMode="External"/><Relationship Id="rId4" Type="http://schemas.openxmlformats.org/officeDocument/2006/relationships/hyperlink" Target="https://moodle.carnet.hr/file.php/2979/Sadrzaj/3._kolegij/Burgstahler_hrv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hyperlink" Target="mailto:mira.cuvidic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E-matematika u razrednoj nastavi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21328" y="3564150"/>
            <a:ext cx="9144000" cy="2881805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/>
              <a:t>Mira Čuvidić, učitelj-mentor razredne </a:t>
            </a:r>
            <a:r>
              <a:rPr lang="pl-PL" sz="2800" dirty="0" smtClean="0"/>
              <a:t>nastave</a:t>
            </a:r>
          </a:p>
          <a:p>
            <a:r>
              <a:rPr lang="pl-PL" sz="2800" dirty="0" smtClean="0"/>
              <a:t>OŠ Rajić</a:t>
            </a:r>
          </a:p>
          <a:p>
            <a:endParaRPr lang="pl-PL" sz="2800" dirty="0" smtClean="0"/>
          </a:p>
          <a:p>
            <a:endParaRPr lang="pl-PL" sz="2800" dirty="0"/>
          </a:p>
          <a:p>
            <a:r>
              <a:rPr lang="hr-HR" sz="2800" b="1" dirty="0" smtClean="0"/>
              <a:t>„Nije </a:t>
            </a:r>
            <a:r>
              <a:rPr lang="hr-HR" sz="2800" b="1" dirty="0"/>
              <a:t>dovoljno imati zdrav razum, treba ga znati i primijeniti</a:t>
            </a:r>
            <a:r>
              <a:rPr lang="hr-HR" sz="2800" b="1" dirty="0" smtClean="0"/>
              <a:t>.”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                                                                             </a:t>
            </a:r>
            <a:endParaRPr lang="hr-HR" sz="2800" dirty="0" smtClean="0"/>
          </a:p>
          <a:p>
            <a:r>
              <a:rPr lang="hr-HR" sz="2800" dirty="0" smtClean="0"/>
              <a:t>Descartes</a:t>
            </a:r>
            <a:endParaRPr lang="hr-HR" sz="2800" dirty="0"/>
          </a:p>
          <a:p>
            <a:endParaRPr lang="pl-PL" sz="2800" dirty="0" smtClean="0"/>
          </a:p>
          <a:p>
            <a:endParaRPr lang="hr-H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" b="100000" l="0" r="100000">
                        <a14:backgroundMark x1="7452" y1="91139" x2="7452" y2="91139"/>
                        <a14:backgroundMark x1="7452" y1="91561" x2="7452" y2="9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779" y="2129883"/>
            <a:ext cx="2988214" cy="25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s://encrypted-tbn0.gstatic.com/images?q=tbn:ANd9GcTlpA3HZIjUoJwj1HsiPvJt9fDvM5eXmfAl6ysS6ndIQgOwdjIyW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946" y="2257802"/>
            <a:ext cx="2467775" cy="22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6341" y="1341863"/>
            <a:ext cx="9930161" cy="9096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hr-HR" sz="3600" dirty="0">
                <a:solidFill>
                  <a:srgbClr val="C00000"/>
                </a:solidFill>
                <a:latin typeface="+mn-lt"/>
              </a:rPr>
              <a:t/>
            </a:r>
            <a:br>
              <a:rPr lang="hr-HR" sz="3600" dirty="0">
                <a:solidFill>
                  <a:srgbClr val="C00000"/>
                </a:solidFill>
                <a:latin typeface="+mn-lt"/>
              </a:rPr>
            </a:b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Računalo može unaprijediti poučavanje i učenje, uz uvjete:</a:t>
            </a:r>
            <a:r>
              <a:rPr lang="hr-HR" sz="3200" dirty="0">
                <a:solidFill>
                  <a:srgbClr val="C00000"/>
                </a:solidFill>
              </a:rPr>
              <a:t/>
            </a:r>
            <a:br>
              <a:rPr lang="hr-HR" sz="3200" dirty="0">
                <a:solidFill>
                  <a:srgbClr val="C00000"/>
                </a:solidFill>
              </a:rPr>
            </a:b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52227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66338" y="2251501"/>
            <a:ext cx="10311161" cy="4504280"/>
          </a:xfrm>
          <a:noFill/>
        </p:spPr>
        <p:txBody>
          <a:bodyPr vert="horz" lIns="0" tIns="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None/>
            </a:pPr>
            <a:endParaRPr lang="hr-HR" dirty="0"/>
          </a:p>
          <a:p>
            <a:pPr lvl="1">
              <a:lnSpc>
                <a:spcPct val="90000"/>
              </a:lnSpc>
              <a:spcAft>
                <a:spcPct val="20000"/>
              </a:spcAft>
              <a:buSzPct val="120000"/>
              <a:buFontTx/>
              <a:buChar char="•"/>
            </a:pPr>
            <a:r>
              <a:rPr lang="hr-HR" sz="3200" dirty="0" smtClean="0"/>
              <a:t> </a:t>
            </a:r>
            <a:r>
              <a:rPr lang="hr-HR" sz="2800" dirty="0" smtClean="0"/>
              <a:t>da </a:t>
            </a:r>
            <a:r>
              <a:rPr lang="hr-HR" sz="2800" dirty="0"/>
              <a:t>postoje materijalni, tehnički i organizacijski uvjeti; 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SzPct val="120000"/>
              <a:buFontTx/>
              <a:buChar char="•"/>
            </a:pPr>
            <a:r>
              <a:rPr lang="hr-HR" sz="2800" dirty="0" smtClean="0"/>
              <a:t> da </a:t>
            </a:r>
            <a:r>
              <a:rPr lang="hr-HR" sz="2800" dirty="0"/>
              <a:t>postoji metodički dobro osmišljen plan; 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SzPct val="120000"/>
              <a:buFontTx/>
              <a:buChar char="•"/>
            </a:pPr>
            <a:r>
              <a:rPr lang="hr-HR" sz="2800" dirty="0" smtClean="0"/>
              <a:t> da </a:t>
            </a:r>
            <a:r>
              <a:rPr lang="hr-HR" sz="2800" dirty="0"/>
              <a:t>se poštuju posebnosti nastavnog predmeta;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SzPct val="120000"/>
              <a:buFontTx/>
              <a:buChar char="•"/>
            </a:pPr>
            <a:r>
              <a:rPr lang="hr-HR" sz="2800" dirty="0" smtClean="0"/>
              <a:t> da </a:t>
            </a:r>
            <a:r>
              <a:rPr lang="hr-HR" sz="2800" dirty="0"/>
              <a:t>se nastavnici uključe u cjelokupan proces - omogućiti </a:t>
            </a:r>
            <a:r>
              <a:rPr lang="hr-HR" sz="2800" dirty="0" smtClean="0"/>
              <a:t>   </a:t>
            </a:r>
          </a:p>
          <a:p>
            <a:pPr marL="457200" lvl="1" indent="0">
              <a:lnSpc>
                <a:spcPct val="90000"/>
              </a:lnSpc>
              <a:spcAft>
                <a:spcPct val="20000"/>
              </a:spcAft>
              <a:buSzPct val="120000"/>
              <a:buNone/>
            </a:pPr>
            <a:r>
              <a:rPr lang="hr-HR" sz="2800" dirty="0" smtClean="0"/>
              <a:t>    prilagođavanje </a:t>
            </a:r>
            <a:r>
              <a:rPr lang="hr-HR" sz="2800" dirty="0"/>
              <a:t>obrazovnih digitalnih sadržaja njihovom stilu </a:t>
            </a:r>
            <a:r>
              <a:rPr lang="hr-HR" sz="2800" dirty="0" smtClean="0"/>
              <a:t> </a:t>
            </a:r>
          </a:p>
          <a:p>
            <a:pPr marL="457200" lvl="1" indent="0">
              <a:lnSpc>
                <a:spcPct val="90000"/>
              </a:lnSpc>
              <a:spcAft>
                <a:spcPct val="20000"/>
              </a:spcAft>
              <a:buSzPct val="120000"/>
              <a:buNone/>
            </a:pPr>
            <a:r>
              <a:rPr lang="hr-HR" sz="2800" dirty="0"/>
              <a:t> </a:t>
            </a:r>
            <a:r>
              <a:rPr lang="hr-HR" sz="2800" dirty="0" smtClean="0"/>
              <a:t>   </a:t>
            </a:r>
            <a:r>
              <a:rPr lang="hr-HR" sz="2800" dirty="0" smtClean="0"/>
              <a:t>poučavanja</a:t>
            </a:r>
            <a:r>
              <a:rPr lang="hr-HR" sz="2800" dirty="0"/>
              <a:t>;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SzPct val="120000"/>
              <a:buFontTx/>
              <a:buChar char="•"/>
            </a:pPr>
            <a:r>
              <a:rPr lang="hr-HR" sz="2800" dirty="0" smtClean="0"/>
              <a:t> da </a:t>
            </a:r>
            <a:r>
              <a:rPr lang="hr-HR" sz="2800" dirty="0"/>
              <a:t>se omogući učeniku individualan pristup.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Clr>
                <a:schemeClr val="hlink"/>
              </a:buClr>
              <a:buSzPct val="120000"/>
              <a:buFontTx/>
              <a:buNone/>
            </a:pPr>
            <a:endParaRPr lang="en-GB" sz="3200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838200" y="189570"/>
            <a:ext cx="10515600" cy="910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smtClean="0"/>
              <a:t>Tehnologija u obrazovanju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99992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b="1" dirty="0" smtClean="0"/>
              <a:t>LMS </a:t>
            </a:r>
            <a:r>
              <a:rPr lang="hr-HR" b="1" dirty="0" err="1" smtClean="0"/>
              <a:t>Moodle</a:t>
            </a:r>
            <a:r>
              <a:rPr lang="hr-HR" b="1" dirty="0" smtClean="0"/>
              <a:t> – LMS </a:t>
            </a:r>
            <a:r>
              <a:rPr lang="hr-HR" b="1" dirty="0" err="1" smtClean="0"/>
              <a:t>Loomen</a:t>
            </a: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05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Kako bi učenici koristili tehnologiju za učenje, a ne samo za zabavu otvorila sam u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Loomen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-u nekoliko tečajeva.</a:t>
            </a:r>
          </a:p>
          <a:p>
            <a:r>
              <a:rPr lang="hr-HR" dirty="0" err="1" smtClean="0"/>
              <a:t>Moodle</a:t>
            </a:r>
            <a:r>
              <a:rPr lang="hr-HR" dirty="0" smtClean="0"/>
              <a:t> </a:t>
            </a:r>
            <a:r>
              <a:rPr lang="hr-HR" dirty="0"/>
              <a:t>– </a:t>
            </a:r>
            <a:r>
              <a:rPr lang="hr-HR" dirty="0" smtClean="0"/>
              <a:t>alat </a:t>
            </a:r>
            <a:r>
              <a:rPr lang="hr-HR" dirty="0"/>
              <a:t>za izradu elektronskih obrazovnih sadržaja i </a:t>
            </a:r>
            <a:r>
              <a:rPr lang="hr-HR" dirty="0" smtClean="0"/>
              <a:t>održavanje  nastave </a:t>
            </a:r>
            <a:r>
              <a:rPr lang="hr-HR" dirty="0"/>
              <a:t>na </a:t>
            </a:r>
            <a:r>
              <a:rPr lang="hr-HR" dirty="0" smtClean="0"/>
              <a:t>daljinu</a:t>
            </a:r>
            <a:endParaRPr lang="hr-HR" dirty="0"/>
          </a:p>
          <a:p>
            <a:r>
              <a:rPr lang="hr-HR" dirty="0" smtClean="0"/>
              <a:t>počeo </a:t>
            </a:r>
            <a:r>
              <a:rPr lang="hr-HR" dirty="0"/>
              <a:t>se razvijati devedesetih godina prošlog </a:t>
            </a:r>
            <a:r>
              <a:rPr lang="hr-HR" dirty="0" smtClean="0"/>
              <a:t>stoljeća</a:t>
            </a:r>
            <a:endParaRPr lang="hr-HR" dirty="0"/>
          </a:p>
          <a:p>
            <a:r>
              <a:rPr lang="hr-HR" dirty="0"/>
              <a:t>r</a:t>
            </a:r>
            <a:r>
              <a:rPr lang="hr-HR" dirty="0" smtClean="0"/>
              <a:t>iječ </a:t>
            </a:r>
            <a:r>
              <a:rPr lang="hr-HR" dirty="0" err="1"/>
              <a:t>Moodle</a:t>
            </a:r>
            <a:r>
              <a:rPr lang="hr-HR" dirty="0"/>
              <a:t> skraćenica je izraza Modularno objektno-orijentirano dinamičko obrazovno okruženje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Modular</a:t>
            </a:r>
            <a:r>
              <a:rPr lang="hr-HR" dirty="0"/>
              <a:t> </a:t>
            </a:r>
            <a:r>
              <a:rPr lang="hr-HR" dirty="0" err="1"/>
              <a:t>Object-Oriented</a:t>
            </a:r>
            <a:r>
              <a:rPr lang="hr-HR" dirty="0"/>
              <a:t> </a:t>
            </a:r>
            <a:r>
              <a:rPr lang="hr-HR" dirty="0" err="1"/>
              <a:t>Dynamic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dirty="0" err="1"/>
              <a:t>Environment</a:t>
            </a:r>
            <a:r>
              <a:rPr lang="hr-HR" dirty="0" smtClean="0"/>
              <a:t>)</a:t>
            </a:r>
          </a:p>
          <a:p>
            <a:r>
              <a:rPr lang="hr-HR" dirty="0"/>
              <a:t>omogućava izradu ili integriranje unaprijed izrađenih elektronskih nastavnih sadržaja </a:t>
            </a:r>
          </a:p>
          <a:p>
            <a:r>
              <a:rPr lang="hr-HR" dirty="0"/>
              <a:t>planiranje nastave, upravljanje korisnicima, provjeru znanja i ocjenjivanje, praćenje aktivnosti te komunikaciju</a:t>
            </a:r>
            <a:r>
              <a:rPr lang="hr-HR" b="1" dirty="0"/>
              <a:t>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875" y="189570"/>
            <a:ext cx="3260925" cy="13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0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05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065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  <a:solidFill>
            <a:srgbClr val="0070C0"/>
          </a:solidFill>
        </p:spPr>
        <p:txBody>
          <a:bodyPr/>
          <a:lstStyle/>
          <a:p>
            <a:pPr>
              <a:buFontTx/>
              <a:buNone/>
            </a:pPr>
            <a:endParaRPr lang="hr-HR" dirty="0" smtClean="0"/>
          </a:p>
          <a:p>
            <a:pPr eaLnBrk="1" hangingPunct="1">
              <a:buFontTx/>
              <a:buNone/>
            </a:pPr>
            <a:endParaRPr lang="sr-Latn-CS" dirty="0" smtClean="0"/>
          </a:p>
        </p:txBody>
      </p:sp>
      <p:pic>
        <p:nvPicPr>
          <p:cNvPr id="37893" name="Picture 6" descr="D:\slike ekrana\Tečaj\ŽZV2\Naslovniva ŽZ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188914"/>
            <a:ext cx="4284663" cy="29606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D:\slike ekrana\Tečaj\ŽZV 1 - NASLOVNI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88914"/>
            <a:ext cx="42148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 descr="D:\slike ekrana\Tečaj\HRVATSKI JEZIK, Naslovni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3500438"/>
            <a:ext cx="4321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kstniOkvir 8"/>
          <p:cNvSpPr txBox="1">
            <a:spLocks noChangeArrowheads="1"/>
          </p:cNvSpPr>
          <p:nvPr/>
        </p:nvSpPr>
        <p:spPr bwMode="auto">
          <a:xfrm>
            <a:off x="2595564" y="357188"/>
            <a:ext cx="2663825" cy="4000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2000" b="1">
                <a:solidFill>
                  <a:schemeClr val="bg1"/>
                </a:solidFill>
              </a:rPr>
              <a:t>ŽELIM ZNATI VIŠE 1</a:t>
            </a:r>
          </a:p>
        </p:txBody>
      </p:sp>
      <p:sp>
        <p:nvSpPr>
          <p:cNvPr id="37897" name="TekstniOkvir 10"/>
          <p:cNvSpPr txBox="1">
            <a:spLocks noChangeArrowheads="1"/>
          </p:cNvSpPr>
          <p:nvPr/>
        </p:nvSpPr>
        <p:spPr bwMode="auto">
          <a:xfrm>
            <a:off x="2212976" y="3449600"/>
            <a:ext cx="3429000" cy="369887"/>
          </a:xfrm>
          <a:prstGeom prst="rect">
            <a:avLst/>
          </a:prstGeom>
          <a:solidFill>
            <a:srgbClr val="B848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b="1" dirty="0" smtClean="0">
                <a:solidFill>
                  <a:schemeClr val="bg1"/>
                </a:solidFill>
              </a:rPr>
              <a:t>ŽELIM ZNATI VIŠE 3</a:t>
            </a:r>
            <a:endParaRPr lang="hr-HR" sz="1800" b="1" dirty="0">
              <a:solidFill>
                <a:schemeClr val="bg1"/>
              </a:solidFill>
            </a:endParaRPr>
          </a:p>
        </p:txBody>
      </p:sp>
      <p:sp>
        <p:nvSpPr>
          <p:cNvPr id="37898" name="TekstniOkvir 11"/>
          <p:cNvSpPr txBox="1">
            <a:spLocks noChangeArrowheads="1"/>
          </p:cNvSpPr>
          <p:nvPr/>
        </p:nvSpPr>
        <p:spPr bwMode="auto">
          <a:xfrm>
            <a:off x="7310439" y="3643314"/>
            <a:ext cx="2428875" cy="369887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sz="1800" b="1">
                <a:solidFill>
                  <a:schemeClr val="bg1"/>
                </a:solidFill>
              </a:rPr>
              <a:t>HRVATSKI JEZIK</a:t>
            </a:r>
          </a:p>
        </p:txBody>
      </p:sp>
      <p:sp>
        <p:nvSpPr>
          <p:cNvPr id="12" name="TekstniOkvir 8"/>
          <p:cNvSpPr txBox="1">
            <a:spLocks noChangeArrowheads="1"/>
          </p:cNvSpPr>
          <p:nvPr/>
        </p:nvSpPr>
        <p:spPr bwMode="auto">
          <a:xfrm>
            <a:off x="7024688" y="357188"/>
            <a:ext cx="2857500" cy="4000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bg1"/>
                </a:solidFill>
                <a:latin typeface="Arial" charset="0"/>
                <a:hlinkClick r:id="rId5"/>
              </a:rPr>
              <a:t>ŽELIM ZNATI VIŠE 2</a:t>
            </a:r>
            <a:endParaRPr lang="hr-HR" sz="2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99" y="3881262"/>
            <a:ext cx="4373265" cy="27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3" y="992459"/>
            <a:ext cx="12050807" cy="5486400"/>
          </a:xfrm>
          <a:prstGeom prst="rect">
            <a:avLst/>
          </a:prstGeom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141193" y="82356"/>
            <a:ext cx="12050807" cy="910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hlinkClick r:id="rId3"/>
              </a:rPr>
              <a:t>E-tečaj: Matka za bistre glavice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240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b="1" dirty="0" smtClean="0"/>
              <a:t>Razlozi za uvođenje e-učenja</a:t>
            </a: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271239"/>
            <a:ext cx="10515600" cy="52299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 kombinirani model e-učenja: dio u učionici, dio online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razlozi za uvođenje e-učenja: </a:t>
            </a:r>
          </a:p>
          <a:p>
            <a:r>
              <a:rPr lang="pl-PL" dirty="0" smtClean="0"/>
              <a:t> kako </a:t>
            </a:r>
            <a:r>
              <a:rPr lang="pl-PL" dirty="0"/>
              <a:t>bi se unaprijedilo poučavanje (</a:t>
            </a:r>
            <a:r>
              <a:rPr lang="pl-PL" dirty="0" smtClean="0"/>
              <a:t>interaktivnost, diferencijacija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nastave, </a:t>
            </a:r>
            <a:r>
              <a:rPr lang="pl-PL" b="1" dirty="0"/>
              <a:t>učenik je </a:t>
            </a:r>
            <a:r>
              <a:rPr lang="pl-PL" b="1" dirty="0" smtClean="0"/>
              <a:t>subjekt</a:t>
            </a:r>
            <a:r>
              <a:rPr lang="pl-PL" dirty="0" smtClean="0"/>
              <a:t>, a ne objekt) </a:t>
            </a:r>
          </a:p>
          <a:p>
            <a:r>
              <a:rPr lang="pl-PL" dirty="0" smtClean="0"/>
              <a:t> povećanje </a:t>
            </a:r>
            <a:r>
              <a:rPr lang="pl-PL" dirty="0"/>
              <a:t>isplativosti (digitalni nastavni materijali mogu se više puta 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koristiti)</a:t>
            </a:r>
          </a:p>
          <a:p>
            <a:r>
              <a:rPr lang="pl-PL" dirty="0" smtClean="0"/>
              <a:t> kako </a:t>
            </a:r>
            <a:r>
              <a:rPr lang="pl-PL" dirty="0"/>
              <a:t>bi učenici naučili koristiti informacijsko-komunikacijsku </a:t>
            </a:r>
            <a:r>
              <a:rPr lang="pl-PL" dirty="0" smtClean="0"/>
              <a:t> 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tehnologiju </a:t>
            </a:r>
            <a:r>
              <a:rPr lang="pl-PL" dirty="0"/>
              <a:t>za </a:t>
            </a:r>
            <a:r>
              <a:rPr lang="pl-PL" dirty="0" smtClean="0"/>
              <a:t>učenje, a ne samo za zabavu</a:t>
            </a:r>
            <a:endParaRPr lang="hr-HR" dirty="0"/>
          </a:p>
          <a:p>
            <a:pPr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58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Analiza </a:t>
            </a:r>
            <a:r>
              <a:rPr lang="hr-HR" b="1" dirty="0"/>
              <a:t>tehnologije po modelu SECIONS</a:t>
            </a: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099673"/>
            <a:ext cx="10515600" cy="507729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b="1" dirty="0" smtClean="0"/>
              <a:t>u</a:t>
            </a:r>
            <a:r>
              <a:rPr lang="en-CA" b="1" dirty="0" err="1" smtClean="0"/>
              <a:t>čenici</a:t>
            </a:r>
            <a:r>
              <a:rPr lang="en-CA" dirty="0"/>
              <a:t>, </a:t>
            </a:r>
            <a:r>
              <a:rPr lang="en-CA" dirty="0" err="1"/>
              <a:t>kojima</a:t>
            </a:r>
            <a:r>
              <a:rPr lang="en-CA" dirty="0"/>
              <a:t> je </a:t>
            </a:r>
            <a:r>
              <a:rPr lang="en-CA" dirty="0" err="1"/>
              <a:t>namijenjen</a:t>
            </a:r>
            <a:r>
              <a:rPr lang="en-CA" dirty="0"/>
              <a:t> online </a:t>
            </a:r>
            <a:r>
              <a:rPr lang="en-CA" dirty="0" err="1"/>
              <a:t>tečaj</a:t>
            </a:r>
            <a:r>
              <a:rPr lang="en-CA" dirty="0"/>
              <a:t>, </a:t>
            </a:r>
            <a:r>
              <a:rPr lang="en-CA" dirty="0" err="1"/>
              <a:t>su</a:t>
            </a:r>
            <a:r>
              <a:rPr lang="en-CA" dirty="0"/>
              <a:t> u </a:t>
            </a:r>
            <a:r>
              <a:rPr lang="en-CA" dirty="0" err="1"/>
              <a:t>dobi</a:t>
            </a:r>
            <a:r>
              <a:rPr lang="en-CA" dirty="0"/>
              <a:t> od 7 do 10 </a:t>
            </a:r>
            <a:r>
              <a:rPr lang="en-CA" dirty="0" err="1"/>
              <a:t>godina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 </a:t>
            </a:r>
            <a:r>
              <a:rPr lang="en-CA" dirty="0" err="1"/>
              <a:t>nemaju</a:t>
            </a:r>
            <a:r>
              <a:rPr lang="en-CA" dirty="0"/>
              <a:t> </a:t>
            </a:r>
            <a:r>
              <a:rPr lang="en-CA" dirty="0" err="1"/>
              <a:t>puno</a:t>
            </a:r>
            <a:r>
              <a:rPr lang="en-CA" dirty="0"/>
              <a:t> </a:t>
            </a:r>
            <a:r>
              <a:rPr lang="en-CA" dirty="0" err="1"/>
              <a:t>iskustva</a:t>
            </a:r>
            <a:r>
              <a:rPr lang="en-CA" dirty="0"/>
              <a:t> u </a:t>
            </a:r>
            <a:r>
              <a:rPr lang="en-CA" dirty="0" err="1"/>
              <a:t>korištenju</a:t>
            </a:r>
            <a:r>
              <a:rPr lang="en-CA" dirty="0"/>
              <a:t> </a:t>
            </a:r>
            <a:r>
              <a:rPr lang="en-CA" dirty="0" err="1"/>
              <a:t>tehnologije</a:t>
            </a:r>
            <a:r>
              <a:rPr lang="en-CA" dirty="0"/>
              <a:t>, </a:t>
            </a:r>
            <a:r>
              <a:rPr lang="en-CA" dirty="0" err="1"/>
              <a:t>ali</a:t>
            </a:r>
            <a:r>
              <a:rPr lang="en-CA" dirty="0"/>
              <a:t> </a:t>
            </a:r>
            <a:r>
              <a:rPr lang="en-CA" dirty="0" err="1"/>
              <a:t>dovoljnio</a:t>
            </a:r>
            <a:r>
              <a:rPr lang="en-CA" dirty="0"/>
              <a:t> da bi </a:t>
            </a:r>
            <a:r>
              <a:rPr lang="en-CA" dirty="0" err="1"/>
              <a:t>mogli</a:t>
            </a:r>
            <a:r>
              <a:rPr lang="en-CA" dirty="0"/>
              <a:t> </a:t>
            </a:r>
            <a:r>
              <a:rPr lang="en-CA" dirty="0" err="1"/>
              <a:t>naučiti</a:t>
            </a:r>
            <a:r>
              <a:rPr lang="en-CA" dirty="0"/>
              <a:t> </a:t>
            </a:r>
            <a:r>
              <a:rPr lang="en-CA" dirty="0" err="1"/>
              <a:t>raditi</a:t>
            </a:r>
            <a:r>
              <a:rPr lang="en-CA" dirty="0"/>
              <a:t> u </a:t>
            </a:r>
            <a:r>
              <a:rPr lang="en-CA" dirty="0" err="1"/>
              <a:t>sustavu</a:t>
            </a:r>
            <a:r>
              <a:rPr lang="en-CA" dirty="0"/>
              <a:t> </a:t>
            </a:r>
            <a:r>
              <a:rPr lang="en-CA" dirty="0" err="1" smtClean="0"/>
              <a:t>Loomen</a:t>
            </a:r>
            <a:endParaRPr lang="hr-HR" dirty="0" smtClean="0"/>
          </a:p>
          <a:p>
            <a:r>
              <a:rPr lang="hr-HR" dirty="0" smtClean="0"/>
              <a:t>s</a:t>
            </a:r>
            <a:r>
              <a:rPr lang="en-CA" dirty="0" err="1" smtClean="0"/>
              <a:t>ustav</a:t>
            </a:r>
            <a:r>
              <a:rPr lang="en-CA" dirty="0" smtClean="0"/>
              <a:t> </a:t>
            </a:r>
            <a:r>
              <a:rPr lang="en-CA" dirty="0"/>
              <a:t>LMS </a:t>
            </a:r>
            <a:r>
              <a:rPr lang="en-CA" dirty="0" err="1"/>
              <a:t>Loomen</a:t>
            </a:r>
            <a:r>
              <a:rPr lang="en-CA" dirty="0"/>
              <a:t>  </a:t>
            </a:r>
            <a:r>
              <a:rPr lang="en-CA" dirty="0" err="1"/>
              <a:t>odlikuje</a:t>
            </a:r>
            <a:r>
              <a:rPr lang="en-CA" dirty="0"/>
              <a:t> </a:t>
            </a:r>
            <a:r>
              <a:rPr lang="en-CA" b="1" dirty="0" err="1"/>
              <a:t>lakoća</a:t>
            </a:r>
            <a:r>
              <a:rPr lang="en-CA" b="1" dirty="0"/>
              <a:t> </a:t>
            </a:r>
            <a:r>
              <a:rPr lang="en-CA" b="1" dirty="0" err="1"/>
              <a:t>korištenja</a:t>
            </a:r>
            <a:r>
              <a:rPr lang="en-CA" b="1" dirty="0"/>
              <a:t> </a:t>
            </a:r>
            <a:r>
              <a:rPr lang="en-CA" b="1" dirty="0" err="1"/>
              <a:t>i</a:t>
            </a:r>
            <a:r>
              <a:rPr lang="en-CA" b="1" dirty="0"/>
              <a:t> </a:t>
            </a:r>
            <a:r>
              <a:rPr lang="en-CA" b="1" dirty="0" err="1" smtClean="0"/>
              <a:t>pouzdanost</a:t>
            </a:r>
            <a:r>
              <a:rPr lang="hr-HR" dirty="0" smtClean="0"/>
              <a:t>, </a:t>
            </a:r>
            <a:r>
              <a:rPr lang="hr-HR" dirty="0"/>
              <a:t>v</a:t>
            </a:r>
            <a:r>
              <a:rPr lang="en-CA" dirty="0" err="1" smtClean="0"/>
              <a:t>eoma</a:t>
            </a:r>
            <a:r>
              <a:rPr lang="en-CA" dirty="0" smtClean="0"/>
              <a:t> je </a:t>
            </a:r>
            <a:r>
              <a:rPr lang="en-CA" dirty="0" err="1"/>
              <a:t>jednostavan</a:t>
            </a:r>
            <a:r>
              <a:rPr lang="en-CA" dirty="0"/>
              <a:t> </a:t>
            </a:r>
            <a:r>
              <a:rPr lang="en-CA" dirty="0" err="1"/>
              <a:t>za</a:t>
            </a:r>
            <a:r>
              <a:rPr lang="en-CA" dirty="0"/>
              <a:t> </a:t>
            </a:r>
            <a:r>
              <a:rPr lang="en-CA" dirty="0" err="1"/>
              <a:t>korištenje</a:t>
            </a:r>
            <a:r>
              <a:rPr lang="en-CA" dirty="0"/>
              <a:t> </a:t>
            </a:r>
            <a:r>
              <a:rPr lang="en-CA" dirty="0" err="1"/>
              <a:t>učenicima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 </a:t>
            </a:r>
            <a:r>
              <a:rPr lang="en-CA" dirty="0" err="1"/>
              <a:t>učiteljima</a:t>
            </a:r>
            <a:r>
              <a:rPr lang="en-CA" dirty="0"/>
              <a:t> </a:t>
            </a:r>
            <a:r>
              <a:rPr lang="en-CA" dirty="0" err="1"/>
              <a:t>te</a:t>
            </a:r>
            <a:r>
              <a:rPr lang="en-CA" dirty="0"/>
              <a:t> </a:t>
            </a:r>
            <a:r>
              <a:rPr lang="en-CA" dirty="0" err="1"/>
              <a:t>vrlo</a:t>
            </a:r>
            <a:r>
              <a:rPr lang="en-CA" dirty="0"/>
              <a:t> </a:t>
            </a:r>
            <a:r>
              <a:rPr lang="en-CA" dirty="0" err="1" smtClean="0"/>
              <a:t>pouzadan</a:t>
            </a:r>
            <a:r>
              <a:rPr lang="hr-HR" dirty="0"/>
              <a:t>,</a:t>
            </a:r>
            <a:r>
              <a:rPr lang="en-CA" dirty="0" smtClean="0"/>
              <a:t> </a:t>
            </a:r>
            <a:r>
              <a:rPr lang="hr-HR" dirty="0" err="1"/>
              <a:t>k</a:t>
            </a:r>
            <a:r>
              <a:rPr lang="en-CA" dirty="0" err="1" smtClean="0"/>
              <a:t>oristimo</a:t>
            </a:r>
            <a:r>
              <a:rPr lang="en-CA" dirty="0" smtClean="0"/>
              <a:t> </a:t>
            </a:r>
            <a:r>
              <a:rPr lang="en-CA" dirty="0" err="1"/>
              <a:t>CARNet-ov</a:t>
            </a:r>
            <a:r>
              <a:rPr lang="en-CA" dirty="0"/>
              <a:t> </a:t>
            </a:r>
            <a:r>
              <a:rPr lang="en-CA" dirty="0" err="1"/>
              <a:t>sustav</a:t>
            </a:r>
            <a:r>
              <a:rPr lang="en-CA" dirty="0"/>
              <a:t> </a:t>
            </a:r>
            <a:r>
              <a:rPr lang="en-CA" dirty="0" err="1"/>
              <a:t>koji</a:t>
            </a:r>
            <a:r>
              <a:rPr lang="en-CA" dirty="0"/>
              <a:t> </a:t>
            </a:r>
            <a:r>
              <a:rPr lang="en-CA" dirty="0" err="1"/>
              <a:t>testira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 </a:t>
            </a:r>
            <a:r>
              <a:rPr lang="en-CA" dirty="0" err="1"/>
              <a:t>održava</a:t>
            </a:r>
            <a:r>
              <a:rPr lang="en-CA" dirty="0"/>
              <a:t> </a:t>
            </a:r>
            <a:r>
              <a:rPr lang="en-CA" dirty="0" err="1"/>
              <a:t>poseban</a:t>
            </a:r>
            <a:r>
              <a:rPr lang="en-CA" dirty="0"/>
              <a:t> </a:t>
            </a:r>
            <a:r>
              <a:rPr lang="en-CA" dirty="0" err="1"/>
              <a:t>stručni</a:t>
            </a:r>
            <a:r>
              <a:rPr lang="en-CA" dirty="0"/>
              <a:t> </a:t>
            </a:r>
            <a:r>
              <a:rPr lang="en-CA" dirty="0" err="1" smtClean="0"/>
              <a:t>tim</a:t>
            </a:r>
            <a:endParaRPr lang="hr-HR" dirty="0" smtClean="0"/>
          </a:p>
          <a:p>
            <a:r>
              <a:rPr lang="hr-HR" b="1" dirty="0" smtClean="0"/>
              <a:t>t</a:t>
            </a:r>
            <a:r>
              <a:rPr lang="en-CA" b="1" dirty="0" err="1" smtClean="0"/>
              <a:t>roškovi</a:t>
            </a:r>
            <a:r>
              <a:rPr lang="en-CA" dirty="0" smtClean="0"/>
              <a:t> </a:t>
            </a:r>
            <a:r>
              <a:rPr lang="en-CA" dirty="0" err="1"/>
              <a:t>za</a:t>
            </a:r>
            <a:r>
              <a:rPr lang="en-CA" dirty="0"/>
              <a:t> </a:t>
            </a:r>
            <a:r>
              <a:rPr lang="en-CA" dirty="0" err="1"/>
              <a:t>školu</a:t>
            </a:r>
            <a:r>
              <a:rPr lang="en-CA" dirty="0"/>
              <a:t>, </a:t>
            </a:r>
            <a:r>
              <a:rPr lang="en-CA" dirty="0" err="1"/>
              <a:t>učenike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 </a:t>
            </a:r>
            <a:r>
              <a:rPr lang="en-CA" dirty="0" err="1"/>
              <a:t>učitelja</a:t>
            </a:r>
            <a:r>
              <a:rPr lang="en-CA" dirty="0"/>
              <a:t> </a:t>
            </a:r>
            <a:r>
              <a:rPr lang="en-CA" dirty="0" err="1"/>
              <a:t>su</a:t>
            </a:r>
            <a:r>
              <a:rPr lang="en-CA" dirty="0"/>
              <a:t> </a:t>
            </a:r>
            <a:r>
              <a:rPr lang="en-CA" dirty="0" err="1"/>
              <a:t>minimalni</a:t>
            </a:r>
            <a:r>
              <a:rPr lang="en-CA" dirty="0"/>
              <a:t> </a:t>
            </a:r>
            <a:r>
              <a:rPr lang="en-CA" dirty="0" err="1"/>
              <a:t>jer</a:t>
            </a:r>
            <a:r>
              <a:rPr lang="en-CA" dirty="0"/>
              <a:t> </a:t>
            </a:r>
            <a:r>
              <a:rPr lang="en-CA" dirty="0" err="1"/>
              <a:t>cijeli</a:t>
            </a:r>
            <a:r>
              <a:rPr lang="en-CA" dirty="0"/>
              <a:t> </a:t>
            </a:r>
            <a:r>
              <a:rPr lang="en-CA" dirty="0" err="1" smtClean="0"/>
              <a:t>sustav</a:t>
            </a:r>
            <a:r>
              <a:rPr lang="en-CA" dirty="0" smtClean="0"/>
              <a:t> </a:t>
            </a:r>
            <a:r>
              <a:rPr lang="en-CA" dirty="0" err="1"/>
              <a:t>održava</a:t>
            </a:r>
            <a:r>
              <a:rPr lang="en-CA" dirty="0"/>
              <a:t> </a:t>
            </a:r>
            <a:r>
              <a:rPr lang="en-CA" dirty="0" err="1"/>
              <a:t>CARNet</a:t>
            </a:r>
            <a:r>
              <a:rPr lang="en-CA" dirty="0"/>
              <a:t> </a:t>
            </a:r>
            <a:r>
              <a:rPr lang="en-CA" dirty="0" err="1"/>
              <a:t>preko</a:t>
            </a:r>
            <a:r>
              <a:rPr lang="en-CA" dirty="0"/>
              <a:t> </a:t>
            </a:r>
            <a:r>
              <a:rPr lang="en-CA" dirty="0" err="1"/>
              <a:t>svojih</a:t>
            </a:r>
            <a:r>
              <a:rPr lang="en-CA" dirty="0"/>
              <a:t> </a:t>
            </a:r>
            <a:r>
              <a:rPr lang="en-CA" dirty="0" err="1"/>
              <a:t>odjela</a:t>
            </a:r>
            <a:r>
              <a:rPr lang="en-CA" dirty="0"/>
              <a:t> </a:t>
            </a:r>
            <a:r>
              <a:rPr lang="en-CA" dirty="0" err="1"/>
              <a:t>za</a:t>
            </a:r>
            <a:r>
              <a:rPr lang="en-CA" dirty="0"/>
              <a:t> </a:t>
            </a:r>
            <a:r>
              <a:rPr lang="en-CA" dirty="0" err="1"/>
              <a:t>podršku</a:t>
            </a:r>
            <a:r>
              <a:rPr lang="en-CA" dirty="0"/>
              <a:t> </a:t>
            </a:r>
            <a:r>
              <a:rPr lang="en-CA" dirty="0" err="1" smtClean="0"/>
              <a:t>obrazovanju</a:t>
            </a:r>
            <a:r>
              <a:rPr lang="hr-HR" dirty="0" smtClean="0"/>
              <a:t>, jedini trošak je Internet promet (vrijeme koje sam utrošila u izradu nastavnih materijala ne računam)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4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2625" y="624468"/>
            <a:ext cx="10515600" cy="51399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hr-HR" sz="4400" b="1" dirty="0" smtClean="0">
                <a:solidFill>
                  <a:schemeClr val="accent2">
                    <a:lumMod val="75000"/>
                  </a:schemeClr>
                </a:solidFill>
              </a:rPr>
              <a:t>„KADA </a:t>
            </a:r>
            <a:r>
              <a:rPr lang="hr-HR" sz="4400" b="1" dirty="0">
                <a:solidFill>
                  <a:schemeClr val="accent2">
                    <a:lumMod val="75000"/>
                  </a:schemeClr>
                </a:solidFill>
              </a:rPr>
              <a:t>BISMO MOGLI PRODATI VLASTITO ISKUSTVO ZA ONOLIKO KOLIKO NAS JE KOŠTALO, </a:t>
            </a:r>
            <a:r>
              <a:rPr lang="hr-HR" sz="4400" b="1" dirty="0" smtClean="0">
                <a:solidFill>
                  <a:schemeClr val="accent2">
                    <a:lumMod val="75000"/>
                  </a:schemeClr>
                </a:solidFill>
              </a:rPr>
              <a:t>POSTALI </a:t>
            </a:r>
            <a:r>
              <a:rPr lang="hr-HR" sz="4400" b="1" dirty="0">
                <a:solidFill>
                  <a:schemeClr val="accent2">
                    <a:lumMod val="75000"/>
                  </a:schemeClr>
                </a:solidFill>
              </a:rPr>
              <a:t>BISMO MILIJUNAŠI</a:t>
            </a:r>
            <a:r>
              <a:rPr lang="hr-HR" sz="4400" b="1" dirty="0" smtClean="0">
                <a:solidFill>
                  <a:schemeClr val="accent2">
                    <a:lumMod val="75000"/>
                  </a:schemeClr>
                </a:solidFill>
              </a:rPr>
              <a:t>.”</a:t>
            </a:r>
            <a:endParaRPr lang="hr-HR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</a:rPr>
              <a:t>						</a:t>
            </a:r>
            <a:endParaRPr lang="hr-H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Abigail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</a:rPr>
              <a:t>van </a:t>
            </a:r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Buren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hr-HR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škrinje,novčići,izrezane slike,izrezani crteži,zlato,nakit,dragulji,novac,datotečni oblik PNG,imetak,prozirna pozadina,škrinja s blagom,dragocjenosti,kovčezi,bogatst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46" y="3607013"/>
            <a:ext cx="2855254" cy="28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-animacija zlatnih poluga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693">
            <a:off x="5471531" y="3793138"/>
            <a:ext cx="2367775" cy="23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Analiza </a:t>
            </a:r>
            <a:r>
              <a:rPr lang="hr-HR" b="1" dirty="0"/>
              <a:t>tehnologije po modelu SECIONS</a:t>
            </a: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099673"/>
            <a:ext cx="10515600" cy="507729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   Poučavanje </a:t>
            </a:r>
            <a:r>
              <a:rPr lang="hr-HR" b="1" dirty="0"/>
              <a:t>i </a:t>
            </a:r>
            <a:r>
              <a:rPr lang="hr-HR" b="1" dirty="0" smtClean="0"/>
              <a:t>učenje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 suvremeni pristup </a:t>
            </a:r>
            <a:r>
              <a:rPr lang="hr-HR" dirty="0"/>
              <a:t>poučavanja i </a:t>
            </a:r>
            <a:r>
              <a:rPr lang="hr-HR" b="1" dirty="0"/>
              <a:t>učenja</a:t>
            </a:r>
            <a:r>
              <a:rPr lang="hr-HR" dirty="0"/>
              <a:t> </a:t>
            </a:r>
            <a:r>
              <a:rPr lang="hr-HR" b="1" dirty="0" smtClean="0"/>
              <a:t>usmjerenog </a:t>
            </a:r>
            <a:r>
              <a:rPr lang="hr-HR" b="1" dirty="0"/>
              <a:t>na </a:t>
            </a:r>
            <a:r>
              <a:rPr lang="hr-HR" b="1" dirty="0" smtClean="0"/>
              <a:t>učenika</a:t>
            </a:r>
          </a:p>
          <a:p>
            <a:r>
              <a:rPr lang="hr-HR" dirty="0"/>
              <a:t> </a:t>
            </a:r>
            <a:r>
              <a:rPr lang="hr-HR" dirty="0" smtClean="0"/>
              <a:t>svakome </a:t>
            </a:r>
            <a:r>
              <a:rPr lang="hr-HR" dirty="0"/>
              <a:t>je učeniku omogućena različita </a:t>
            </a:r>
            <a:r>
              <a:rPr lang="hr-HR" dirty="0" smtClean="0"/>
              <a:t>brzina napredovanja</a:t>
            </a:r>
          </a:p>
          <a:p>
            <a:r>
              <a:rPr lang="hr-HR" dirty="0"/>
              <a:t> izbjegava se jednoličnost nastave te ostvaruje zanimljivost i 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raznolikost </a:t>
            </a:r>
            <a:r>
              <a:rPr lang="hr-HR" dirty="0"/>
              <a:t>nastavnog </a:t>
            </a:r>
            <a:r>
              <a:rPr lang="hr-HR" dirty="0" smtClean="0"/>
              <a:t>procesa</a:t>
            </a:r>
          </a:p>
          <a:p>
            <a:r>
              <a:rPr lang="hr-HR" dirty="0" smtClean="0"/>
              <a:t> </a:t>
            </a:r>
            <a:r>
              <a:rPr lang="en-CA" dirty="0" err="1" smtClean="0"/>
              <a:t>različite</a:t>
            </a:r>
            <a:r>
              <a:rPr lang="en-CA" dirty="0" smtClean="0"/>
              <a:t> </a:t>
            </a:r>
            <a:r>
              <a:rPr lang="en-CA" dirty="0"/>
              <a:t>n</a:t>
            </a:r>
            <a:r>
              <a:rPr lang="hr-HR" dirty="0" err="1"/>
              <a:t>astavne</a:t>
            </a:r>
            <a:r>
              <a:rPr lang="hr-HR" dirty="0"/>
              <a:t> strategije</a:t>
            </a:r>
            <a:r>
              <a:rPr lang="en-CA" dirty="0"/>
              <a:t> </a:t>
            </a:r>
            <a:r>
              <a:rPr lang="en-CA" dirty="0" err="1"/>
              <a:t>koje</a:t>
            </a:r>
            <a:r>
              <a:rPr lang="en-CA" dirty="0"/>
              <a:t> </a:t>
            </a:r>
            <a:r>
              <a:rPr lang="hr-HR" dirty="0"/>
              <a:t> motiviraju učenike, uzimaju u obzir </a:t>
            </a:r>
          </a:p>
          <a:p>
            <a:pPr marL="0" indent="0">
              <a:buNone/>
            </a:pPr>
            <a:r>
              <a:rPr lang="hr-HR" dirty="0" smtClean="0"/>
              <a:t>    individualne </a:t>
            </a:r>
            <a:r>
              <a:rPr lang="hr-HR" dirty="0"/>
              <a:t>razlike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 </a:t>
            </a:r>
            <a:r>
              <a:rPr lang="en-CA" dirty="0" err="1"/>
              <a:t>stilove</a:t>
            </a:r>
            <a:r>
              <a:rPr lang="en-CA" dirty="0"/>
              <a:t> </a:t>
            </a:r>
            <a:r>
              <a:rPr lang="en-CA" dirty="0" err="1"/>
              <a:t>učenja</a:t>
            </a:r>
            <a:r>
              <a:rPr lang="en-CA" dirty="0"/>
              <a:t> </a:t>
            </a:r>
            <a:r>
              <a:rPr lang="en-CA" dirty="0" err="1"/>
              <a:t>učenika</a:t>
            </a:r>
            <a:r>
              <a:rPr lang="en-CA" dirty="0"/>
              <a:t> </a:t>
            </a:r>
            <a:endParaRPr lang="hr-HR" dirty="0" smtClean="0"/>
          </a:p>
          <a:p>
            <a:r>
              <a:rPr lang="hr-HR" dirty="0"/>
              <a:t> a</a:t>
            </a:r>
            <a:r>
              <a:rPr lang="en-CA" dirty="0" err="1" smtClean="0"/>
              <a:t>ktivnosti</a:t>
            </a:r>
            <a:r>
              <a:rPr lang="en-CA" dirty="0" smtClean="0"/>
              <a:t> </a:t>
            </a:r>
            <a:r>
              <a:rPr lang="en-CA" dirty="0" err="1"/>
              <a:t>učenika</a:t>
            </a:r>
            <a:r>
              <a:rPr lang="en-CA" dirty="0"/>
              <a:t> u </a:t>
            </a:r>
            <a:r>
              <a:rPr lang="en-CA" dirty="0" err="1"/>
              <a:t>kolegiju</a:t>
            </a:r>
            <a:r>
              <a:rPr lang="en-CA" dirty="0"/>
              <a:t> </a:t>
            </a:r>
            <a:r>
              <a:rPr lang="en-CA" dirty="0" err="1"/>
              <a:t>odvijaju</a:t>
            </a:r>
            <a:r>
              <a:rPr lang="en-CA" dirty="0"/>
              <a:t>  se </a:t>
            </a:r>
            <a:r>
              <a:rPr lang="en-CA" dirty="0" err="1"/>
              <a:t>kroz</a:t>
            </a:r>
            <a:r>
              <a:rPr lang="en-CA" dirty="0"/>
              <a:t>  </a:t>
            </a:r>
            <a:r>
              <a:rPr lang="en-CA" dirty="0" err="1"/>
              <a:t>forume</a:t>
            </a:r>
            <a:r>
              <a:rPr lang="en-CA" dirty="0"/>
              <a:t>, </a:t>
            </a:r>
            <a:r>
              <a:rPr lang="en-CA" dirty="0" err="1"/>
              <a:t>testove</a:t>
            </a:r>
            <a:r>
              <a:rPr lang="en-CA" dirty="0"/>
              <a:t>, </a:t>
            </a:r>
            <a:r>
              <a:rPr lang="en-CA" dirty="0" err="1"/>
              <a:t>igre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en-CA" dirty="0" err="1" smtClean="0"/>
              <a:t>kvizove</a:t>
            </a:r>
            <a:endParaRPr lang="hr-HR" dirty="0" smtClean="0"/>
          </a:p>
          <a:p>
            <a:pPr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77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b="1" dirty="0" smtClean="0"/>
              <a:t>Plan prezentacije:</a:t>
            </a: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Obrazovni kontekst</a:t>
            </a:r>
          </a:p>
          <a:p>
            <a:r>
              <a:rPr lang="hr-HR" dirty="0" smtClean="0"/>
              <a:t>Nadareni učenici i poželjne osobine učitelja za rad s nadarenima</a:t>
            </a:r>
          </a:p>
          <a:p>
            <a:r>
              <a:rPr lang="hr-HR" dirty="0" smtClean="0"/>
              <a:t>Tehnologija u obrazovanju</a:t>
            </a:r>
          </a:p>
          <a:p>
            <a:r>
              <a:rPr lang="hr-HR" dirty="0" smtClean="0"/>
              <a:t>LMS </a:t>
            </a:r>
            <a:r>
              <a:rPr lang="hr-HR" dirty="0" err="1" smtClean="0"/>
              <a:t>Moodle</a:t>
            </a:r>
            <a:r>
              <a:rPr lang="hr-HR" dirty="0" smtClean="0"/>
              <a:t> (LMS </a:t>
            </a:r>
            <a:r>
              <a:rPr lang="hr-HR" dirty="0" err="1" smtClean="0"/>
              <a:t>Loomen</a:t>
            </a:r>
            <a:r>
              <a:rPr lang="hr-HR" dirty="0" smtClean="0"/>
              <a:t>)</a:t>
            </a:r>
          </a:p>
          <a:p>
            <a:r>
              <a:rPr lang="hr-HR" dirty="0" smtClean="0"/>
              <a:t>Razlozi za uvođenje e-učenja</a:t>
            </a:r>
          </a:p>
          <a:p>
            <a:r>
              <a:rPr lang="hr-HR" dirty="0" smtClean="0"/>
              <a:t>Analiza tehnologije po modelu SECIONS</a:t>
            </a:r>
          </a:p>
          <a:p>
            <a:r>
              <a:rPr lang="hr-HR" dirty="0" smtClean="0"/>
              <a:t>Reakcije učenika i roditelja</a:t>
            </a:r>
          </a:p>
          <a:p>
            <a:r>
              <a:rPr lang="hr-HR" dirty="0" smtClean="0"/>
              <a:t>Primjeri zadataka iz tečaja</a:t>
            </a:r>
          </a:p>
          <a:p>
            <a:r>
              <a:rPr lang="hr-HR" dirty="0" smtClean="0"/>
              <a:t>Zaključak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47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6" y="323386"/>
            <a:ext cx="11437845" cy="624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59" y="238656"/>
            <a:ext cx="4854004" cy="334678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15" y="546743"/>
            <a:ext cx="4627597" cy="30147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45" y="4218842"/>
            <a:ext cx="3140860" cy="257167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" y="3757177"/>
            <a:ext cx="6445405" cy="291260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241749" y="238656"/>
            <a:ext cx="176908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KRIŽALJKA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8664497" y="1152"/>
            <a:ext cx="165218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MILIJUNAŠ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2353154" y="3757177"/>
            <a:ext cx="282101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HOT POTATOES KVIZ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8440672" y="3659342"/>
            <a:ext cx="201260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IGRA SUDOKU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755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7" y="595479"/>
            <a:ext cx="11608419" cy="6144323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460488" y="55756"/>
            <a:ext cx="366875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TEST – ZADATCI S KLOKANA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175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Analiza </a:t>
            </a:r>
            <a:r>
              <a:rPr lang="hr-HR" b="1" dirty="0"/>
              <a:t>tehnologije po modelu SECIONS</a:t>
            </a: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237785"/>
            <a:ext cx="10515600" cy="526337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 smtClean="0"/>
              <a:t>Poučavanje </a:t>
            </a:r>
            <a:r>
              <a:rPr lang="hr-HR" b="1" dirty="0"/>
              <a:t>i </a:t>
            </a:r>
            <a:r>
              <a:rPr lang="hr-HR" b="1" dirty="0" smtClean="0"/>
              <a:t>učenje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interaktivnost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hr-HR" dirty="0" smtClean="0"/>
              <a:t>učenik-učitelj, učenik-sadržaj, učenik-učenik</a:t>
            </a:r>
          </a:p>
          <a:p>
            <a:r>
              <a:rPr lang="hr-HR" dirty="0" smtClean="0"/>
              <a:t>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provjere znanja </a:t>
            </a:r>
            <a:r>
              <a:rPr lang="hr-HR" dirty="0"/>
              <a:t>(kvizovi, testovi, igre) koje omogućuju trenutnu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povratnu informaciju</a:t>
            </a:r>
          </a:p>
          <a:p>
            <a:r>
              <a:rPr lang="hr-HR" dirty="0" smtClean="0"/>
              <a:t>učenici </a:t>
            </a:r>
            <a:r>
              <a:rPr lang="hr-HR" dirty="0"/>
              <a:t>međusobno mogu komunicirati putem chata, foruma, </a:t>
            </a:r>
            <a:r>
              <a:rPr lang="hr-HR" dirty="0" smtClean="0"/>
              <a:t>poruka</a:t>
            </a:r>
          </a:p>
          <a:p>
            <a:r>
              <a:rPr lang="hr-HR" dirty="0" smtClean="0"/>
              <a:t>komunikacija </a:t>
            </a:r>
            <a:r>
              <a:rPr lang="hr-HR" dirty="0"/>
              <a:t>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grupni rad na zajedničkim projektima</a:t>
            </a:r>
            <a:r>
              <a:rPr lang="hr-HR" dirty="0"/>
              <a:t>, razvijaju 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socijalne </a:t>
            </a:r>
            <a:r>
              <a:rPr lang="hr-HR" dirty="0"/>
              <a:t>i komunikacijske vještine kod </a:t>
            </a:r>
            <a:r>
              <a:rPr lang="hr-HR" dirty="0" smtClean="0"/>
              <a:t>učenika</a:t>
            </a:r>
          </a:p>
          <a:p>
            <a:r>
              <a:rPr lang="hr-HR" dirty="0" smtClean="0"/>
              <a:t> učenici nastavnim sadržajima pristupaju neovisno o vremenu i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prostoru</a:t>
            </a:r>
          </a:p>
          <a:p>
            <a:r>
              <a:rPr lang="hr-HR" dirty="0"/>
              <a:t>učenik u svakom trenutku ima uvid u svoje aktivnosti, ocjene i  </a:t>
            </a:r>
          </a:p>
          <a:p>
            <a:pPr marL="0" indent="0">
              <a:buNone/>
            </a:pPr>
            <a:r>
              <a:rPr lang="hr-HR" dirty="0"/>
              <a:t>    napredak, također učitelj i roditelji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>
              <a:buFont typeface="Wingdings" panose="05000000000000000000" pitchFamily="2" charset="2"/>
              <a:buChar char="v"/>
            </a:pPr>
            <a:endParaRPr lang="hr-HR" dirty="0" smtClean="0"/>
          </a:p>
          <a:p>
            <a:pPr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55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42101"/>
            <a:ext cx="10515600" cy="861509"/>
          </a:xfrm>
        </p:spPr>
        <p:txBody>
          <a:bodyPr/>
          <a:lstStyle/>
          <a:p>
            <a:r>
              <a:rPr lang="hr-HR" dirty="0" smtClean="0"/>
              <a:t>Izvještaj o aktivnosti                     Ocjene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3" y="1103971"/>
            <a:ext cx="5867097" cy="543064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41" y="1003610"/>
            <a:ext cx="5031059" cy="56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Analiza </a:t>
            </a:r>
            <a:r>
              <a:rPr lang="hr-HR" b="1" dirty="0"/>
              <a:t>tehnologije po modelu SECIONS</a:t>
            </a: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237785"/>
            <a:ext cx="10515600" cy="526337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/>
              <a:t>tehnologija nije </a:t>
            </a:r>
            <a:r>
              <a:rPr lang="hr-HR" b="1" dirty="0"/>
              <a:t>novitet</a:t>
            </a:r>
            <a:r>
              <a:rPr lang="hr-HR" dirty="0"/>
              <a:t>, velik broj korisnika rabi je već duže vrijeme, 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stalno </a:t>
            </a:r>
            <a:r>
              <a:rPr lang="hr-HR" dirty="0"/>
              <a:t>se usavršava i </a:t>
            </a:r>
            <a:r>
              <a:rPr lang="hr-HR" dirty="0" smtClean="0"/>
              <a:t>nadograđuje</a:t>
            </a:r>
          </a:p>
          <a:p>
            <a:r>
              <a:rPr lang="hr-HR" dirty="0"/>
              <a:t> d</a:t>
            </a:r>
            <a:r>
              <a:rPr lang="hr-HR" dirty="0" smtClean="0"/>
              <a:t>ovoljno </a:t>
            </a:r>
            <a:r>
              <a:rPr lang="hr-HR" dirty="0"/>
              <a:t>je testirana,  nema nikakvih poteškoća u uporabi te  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motivira </a:t>
            </a:r>
            <a:r>
              <a:rPr lang="hr-HR" dirty="0"/>
              <a:t>druge učitelje i učenike da je koriste u učenju i </a:t>
            </a:r>
            <a:r>
              <a:rPr lang="hr-HR" dirty="0" smtClean="0"/>
              <a:t>poučavanju</a:t>
            </a:r>
          </a:p>
          <a:p>
            <a:r>
              <a:rPr lang="hr-HR" dirty="0"/>
              <a:t> </a:t>
            </a:r>
            <a:r>
              <a:rPr lang="hr-HR" b="1" dirty="0"/>
              <a:t>b</a:t>
            </a:r>
            <a:r>
              <a:rPr lang="hr-HR" b="1" dirty="0" smtClean="0"/>
              <a:t>rzina</a:t>
            </a:r>
            <a:r>
              <a:rPr lang="hr-HR" dirty="0" smtClean="0"/>
              <a:t> </a:t>
            </a:r>
            <a:r>
              <a:rPr lang="hr-HR" dirty="0"/>
              <a:t>izrade tečaja ovisi o pripremljenosti nastavnih </a:t>
            </a:r>
            <a:r>
              <a:rPr lang="hr-HR" dirty="0" smtClean="0"/>
              <a:t>materijala,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sustav LMS </a:t>
            </a:r>
            <a:r>
              <a:rPr lang="hr-HR" dirty="0" err="1"/>
              <a:t>Loomen</a:t>
            </a:r>
            <a:r>
              <a:rPr lang="hr-HR" dirty="0"/>
              <a:t> podržava sve vrste dokumenata koji se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jednostavno </a:t>
            </a:r>
            <a:r>
              <a:rPr lang="hr-HR" dirty="0"/>
              <a:t>i </a:t>
            </a:r>
            <a:r>
              <a:rPr lang="hr-HR" dirty="0" smtClean="0"/>
              <a:t> brzo </a:t>
            </a:r>
            <a:r>
              <a:rPr lang="hr-HR" dirty="0"/>
              <a:t>mogu postaviti u </a:t>
            </a:r>
            <a:r>
              <a:rPr lang="hr-HR" dirty="0" smtClean="0"/>
              <a:t>tečaj</a:t>
            </a:r>
          </a:p>
          <a:p>
            <a:r>
              <a:rPr lang="hr-HR" dirty="0"/>
              <a:t> </a:t>
            </a:r>
            <a:r>
              <a:rPr lang="hr-HR" dirty="0" smtClean="0"/>
              <a:t>velika prednost je lakoća </a:t>
            </a:r>
            <a:r>
              <a:rPr lang="hr-HR" dirty="0"/>
              <a:t>i brzina mijenjanja nastavnih materijala</a:t>
            </a:r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75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Primjeri zadataka iz tečaja</a:t>
            </a: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237785"/>
            <a:ext cx="10515600" cy="526337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tečaj </a:t>
            </a:r>
            <a:r>
              <a:rPr lang="hr-HR" dirty="0"/>
              <a:t>Matka za bistre </a:t>
            </a:r>
            <a:r>
              <a:rPr lang="hr-HR" dirty="0" smtClean="0"/>
              <a:t>glavice je tematski </a:t>
            </a:r>
          </a:p>
          <a:p>
            <a:r>
              <a:rPr lang="hr-HR" dirty="0"/>
              <a:t>s</a:t>
            </a:r>
            <a:r>
              <a:rPr lang="hr-HR" dirty="0" smtClean="0"/>
              <a:t>vaki učenik napreduje svojim tempom, rješava zadatke koje želi u skladu sa svojim matematičkim znanjem i sposobnostima</a:t>
            </a:r>
          </a:p>
          <a:p>
            <a:r>
              <a:rPr lang="hr-HR" dirty="0"/>
              <a:t>z</a:t>
            </a:r>
            <a:r>
              <a:rPr lang="hr-HR" dirty="0" smtClean="0"/>
              <a:t>adatke u  kojima je najviše učenika griješilo na dodatnoj nastavi objašnjavam i zajedno ih rješavamo</a:t>
            </a:r>
          </a:p>
          <a:p>
            <a:r>
              <a:rPr lang="hr-HR" dirty="0"/>
              <a:t>u</a:t>
            </a:r>
            <a:r>
              <a:rPr lang="hr-HR" dirty="0" smtClean="0"/>
              <a:t> tečaju se nalazi i nekoliko prezentacija u kojima je metodički, postupno prikazan </a:t>
            </a:r>
            <a:r>
              <a:rPr lang="hr-HR" b="1" dirty="0" smtClean="0"/>
              <a:t>jedan od mogućih načina </a:t>
            </a:r>
            <a:r>
              <a:rPr lang="hr-HR" dirty="0" smtClean="0"/>
              <a:t>rješavanja pojedinih zadataka – učenici ih kod kuće mogu pregledavati kada god žele</a:t>
            </a:r>
          </a:p>
          <a:p>
            <a:r>
              <a:rPr lang="hr-HR" dirty="0"/>
              <a:t>s</a:t>
            </a:r>
            <a:r>
              <a:rPr lang="hr-HR" dirty="0" smtClean="0"/>
              <a:t>lijedi nekoliko primjera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6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hr-HR" sz="2700" dirty="0"/>
              <a:t> </a:t>
            </a:r>
            <a:r>
              <a:rPr lang="hr-HR" sz="2700" dirty="0" smtClean="0"/>
              <a:t>    </a:t>
            </a:r>
            <a:r>
              <a:rPr lang="hr-HR" sz="3600" b="1" dirty="0"/>
              <a:t>Koliko ima peteroznamenkastih brojeva kojima </a:t>
            </a:r>
            <a:r>
              <a:rPr lang="hr-HR" sz="3600" b="1" dirty="0" smtClean="0"/>
              <a:t>su  </a:t>
            </a:r>
            <a:r>
              <a:rPr lang="hr-HR" sz="3600" b="1" dirty="0"/>
              <a:t/>
            </a:r>
            <a:br>
              <a:rPr lang="hr-HR" sz="3600" b="1" dirty="0"/>
            </a:br>
            <a:r>
              <a:rPr lang="hr-HR" sz="3600" b="1" dirty="0"/>
              <a:t>    </a:t>
            </a:r>
            <a:r>
              <a:rPr lang="hr-HR" sz="3600" b="1" dirty="0" smtClean="0"/>
              <a:t>prva </a:t>
            </a:r>
            <a:r>
              <a:rPr lang="hr-HR" sz="3600" b="1" dirty="0"/>
              <a:t>i posljednja znamenka 9?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73766"/>
            <a:ext cx="10515600" cy="442703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dirty="0"/>
              <a:t>Rješenje:</a:t>
            </a:r>
          </a:p>
          <a:p>
            <a:pPr marL="0" indent="0">
              <a:buNone/>
              <a:defRPr/>
            </a:pPr>
            <a:r>
              <a:rPr lang="hr-HR" dirty="0"/>
              <a:t>Prvu i posljednju znamenku možemo izabrati na samo jedan način jer to mora biti znamenka 9 (niti jedna druga znamenka ne može biti na prvom niti na posljednjem mjestu). </a:t>
            </a:r>
          </a:p>
          <a:p>
            <a:pPr marL="0" indent="0">
              <a:buNone/>
              <a:defRPr/>
            </a:pPr>
            <a:r>
              <a:rPr lang="hr-HR" dirty="0"/>
              <a:t>Ostale znamenke možemo izabrati na 10 načina (postoji ukupno 10 </a:t>
            </a:r>
            <a:r>
              <a:rPr lang="hr-HR" dirty="0" smtClean="0"/>
              <a:t>znamenaka: </a:t>
            </a:r>
            <a:r>
              <a:rPr lang="hr-HR" dirty="0"/>
              <a:t>0, 1, 2, ..., 9).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84364" y="5097463"/>
            <a:ext cx="3348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hr-H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Račun: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360739" y="5113338"/>
            <a:ext cx="3743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1 </a:t>
            </a:r>
            <a:r>
              <a:rPr lang="hr-H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∙ 10 ∙ 10 ∙ 10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r-H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 =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847851" y="5616575"/>
            <a:ext cx="2339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hr-H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Odgovor:</a:t>
            </a:r>
            <a:endParaRPr lang="hr-HR" sz="2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460159" y="5113338"/>
            <a:ext cx="1571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hr-H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1 000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575051" y="5616575"/>
            <a:ext cx="6805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hr-H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Možemo napisati 1 000 takvih brojeva.</a:t>
            </a:r>
            <a:endParaRPr lang="hr-HR" sz="2800"/>
          </a:p>
        </p:txBody>
      </p:sp>
    </p:spTree>
    <p:extLst>
      <p:ext uri="{BB962C8B-B14F-4D97-AF65-F5344CB8AC3E}">
        <p14:creationId xmlns:p14="http://schemas.microsoft.com/office/powerpoint/2010/main" val="23637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  <p:bldP spid="12293" grpId="0" build="p"/>
      <p:bldP spid="12294" grpId="0" build="p"/>
      <p:bldP spid="12295" grpId="0" build="p"/>
      <p:bldP spid="1229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14859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hr-HR" sz="3600" b="1" dirty="0" smtClean="0"/>
              <a:t>Koliko </a:t>
            </a:r>
            <a:r>
              <a:rPr lang="hr-HR" sz="3600" b="1" dirty="0"/>
              <a:t>različitih četveroznamenkastih brojeva  možemo </a:t>
            </a:r>
            <a:r>
              <a:rPr lang="hr-HR" sz="3600" b="1" dirty="0" smtClean="0"/>
              <a:t>napisati </a:t>
            </a:r>
            <a:r>
              <a:rPr lang="hr-HR" sz="3600" b="1" dirty="0"/>
              <a:t>pomoću znamenaka  0, 1, 2, 3, 4 i 5  </a:t>
            </a:r>
            <a:r>
              <a:rPr lang="hr-HR" sz="3600" b="1" dirty="0" smtClean="0"/>
              <a:t>ako </a:t>
            </a:r>
            <a:r>
              <a:rPr lang="hr-HR" sz="3600" b="1" dirty="0"/>
              <a:t>sve znamenke moraju biti međusobno različite? 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73766"/>
            <a:ext cx="10515600" cy="4427034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r-HR" dirty="0" smtClean="0"/>
              <a:t>Raspolažemo </a:t>
            </a:r>
            <a:r>
              <a:rPr lang="hr-HR" dirty="0"/>
              <a:t>sa 6 znamenaka. </a:t>
            </a:r>
            <a:r>
              <a:rPr lang="hr-HR" dirty="0" smtClean="0"/>
              <a:t>Nula </a:t>
            </a:r>
            <a:r>
              <a:rPr lang="hr-HR" dirty="0"/>
              <a:t>ne može biti na prvom </a:t>
            </a:r>
            <a:r>
              <a:rPr lang="hr-HR" dirty="0" smtClean="0"/>
              <a:t>mjestu.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r-HR" dirty="0" smtClean="0"/>
              <a:t>Stoga </a:t>
            </a:r>
            <a:r>
              <a:rPr lang="hr-HR" dirty="0"/>
              <a:t>prvu znamenku </a:t>
            </a:r>
            <a:r>
              <a:rPr lang="hr-HR" dirty="0" smtClean="0"/>
              <a:t>možemo izabrati </a:t>
            </a:r>
            <a:r>
              <a:rPr lang="hr-HR" dirty="0"/>
              <a:t>na 5 načina.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r-HR" dirty="0"/>
              <a:t>Druga znamenka može biti bilo koja od preostalih 5 znamenaka (</a:t>
            </a:r>
            <a:r>
              <a:rPr lang="hr-HR" dirty="0" smtClean="0"/>
              <a:t>ne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r-HR" dirty="0" smtClean="0"/>
              <a:t>može </a:t>
            </a:r>
            <a:r>
              <a:rPr lang="hr-HR" dirty="0"/>
              <a:t>biti samo ona koju smo zapisali na prvo mjesto),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r-HR" dirty="0"/>
              <a:t>treća može biti bilo koja od preostale 4 znamenke (bilo koja osim prve i </a:t>
            </a:r>
            <a:endParaRPr lang="hr-HR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r-HR" dirty="0" smtClean="0"/>
              <a:t>druge </a:t>
            </a:r>
            <a:r>
              <a:rPr lang="hr-HR" dirty="0"/>
              <a:t>znamenke), </a:t>
            </a:r>
            <a:r>
              <a:rPr lang="hr-HR" dirty="0" smtClean="0"/>
              <a:t>a </a:t>
            </a:r>
            <a:r>
              <a:rPr lang="hr-HR" dirty="0"/>
              <a:t>četvrta bilo koja od preostale 3 znamenke.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r-HR" sz="600" dirty="0"/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r-HR" b="1" dirty="0"/>
              <a:t>Račun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r-HR" b="1" dirty="0"/>
              <a:t>5 ∙ 5 ∙ 4 ∙ 3 = </a:t>
            </a:r>
            <a:r>
              <a:rPr lang="hr-HR" b="1" dirty="0" smtClean="0"/>
              <a:t>300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endParaRPr lang="hr-HR" sz="600" b="1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hr-HR" b="1" dirty="0" smtClean="0"/>
              <a:t>Odgovor: Možemo </a:t>
            </a:r>
            <a:r>
              <a:rPr lang="hr-HR" b="1" dirty="0"/>
              <a:t>napisati 300 takvih brojeva.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endParaRPr lang="hr-HR" b="1" dirty="0"/>
          </a:p>
          <a:p>
            <a:pPr marL="0" indent="0">
              <a:buNone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50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C90027917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11" y="3980985"/>
            <a:ext cx="2524678" cy="19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7561" y="188914"/>
            <a:ext cx="11128917" cy="181830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hr-HR" sz="3600" b="1" dirty="0" smtClean="0"/>
              <a:t>Sanduk </a:t>
            </a:r>
            <a:r>
              <a:rPr lang="hr-HR" sz="3600" b="1" dirty="0"/>
              <a:t>s jabukama ima masu 25 kg, a sanduk  </a:t>
            </a:r>
            <a:r>
              <a:rPr lang="hr-HR" sz="3600" b="1" dirty="0" smtClean="0"/>
              <a:t>do </a:t>
            </a:r>
            <a:r>
              <a:rPr lang="hr-HR" sz="3600" b="1" dirty="0"/>
              <a:t>polovice napunjen jabukama ima masu 15 </a:t>
            </a:r>
            <a:r>
              <a:rPr lang="hr-HR" sz="3600" b="1" dirty="0" smtClean="0"/>
              <a:t>kg</a:t>
            </a:r>
            <a:r>
              <a:rPr lang="hr-HR" sz="3600" b="1" dirty="0"/>
              <a:t>. 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b="1" dirty="0" smtClean="0"/>
              <a:t>Kolika </a:t>
            </a:r>
            <a:r>
              <a:rPr lang="hr-HR" sz="3600" b="1" dirty="0"/>
              <a:t>je masa samoga sanduka?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57561" y="2422525"/>
            <a:ext cx="11128917" cy="404518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sz="2700" dirty="0"/>
              <a:t>Rješenje:</a:t>
            </a:r>
          </a:p>
          <a:p>
            <a:pPr marL="0" indent="0">
              <a:buNone/>
              <a:defRPr/>
            </a:pPr>
            <a:r>
              <a:rPr lang="hr-HR" sz="2700" dirty="0" smtClean="0"/>
              <a:t>Sanduk </a:t>
            </a:r>
            <a:r>
              <a:rPr lang="hr-HR" sz="2700" dirty="0"/>
              <a:t>pun jabuka ima masu 25 kg, a sanduk do pola napunjen jabukama 15 kg. Stoga ona količina jabuka koja tu nedostaje ima masu 10 kg.</a:t>
            </a:r>
          </a:p>
          <a:p>
            <a:pPr marL="0" indent="0">
              <a:buNone/>
              <a:defRPr/>
            </a:pPr>
            <a:r>
              <a:rPr lang="hr-HR" sz="2700" dirty="0"/>
              <a:t>Dakle, jabuke iz pola sanduka imaju masu 10 kg,</a:t>
            </a:r>
          </a:p>
          <a:p>
            <a:pPr marL="0" indent="0">
              <a:buNone/>
              <a:defRPr/>
            </a:pPr>
            <a:r>
              <a:rPr lang="hr-HR" sz="2700" dirty="0"/>
              <a:t>a onda jabuke iz </a:t>
            </a:r>
            <a:r>
              <a:rPr lang="hr-HR" sz="2700" dirty="0" smtClean="0"/>
              <a:t>cijeloga </a:t>
            </a:r>
            <a:r>
              <a:rPr lang="hr-HR" sz="2700" dirty="0"/>
              <a:t>sanduka imaju masu 20 kg.</a:t>
            </a:r>
          </a:p>
          <a:p>
            <a:pPr marL="0" indent="0">
              <a:buNone/>
              <a:defRPr/>
            </a:pPr>
            <a:r>
              <a:rPr lang="hr-HR" sz="2700" dirty="0"/>
              <a:t>Otuda zaključujemo da je masa </a:t>
            </a:r>
            <a:r>
              <a:rPr lang="hr-HR" sz="2700" dirty="0" smtClean="0"/>
              <a:t>praznoga </a:t>
            </a:r>
            <a:r>
              <a:rPr lang="hr-HR" sz="2700" dirty="0"/>
              <a:t>sanduka</a:t>
            </a:r>
          </a:p>
          <a:p>
            <a:pPr marL="0" indent="0">
              <a:buNone/>
              <a:defRPr/>
            </a:pPr>
            <a:r>
              <a:rPr lang="hr-HR" sz="2700" dirty="0"/>
              <a:t>25 kg - 20 kg = 5 kg.</a:t>
            </a:r>
          </a:p>
          <a:p>
            <a:pPr marL="0" indent="0">
              <a:buNone/>
              <a:defRPr/>
            </a:pPr>
            <a:r>
              <a:rPr lang="hr-HR" sz="2700" dirty="0"/>
              <a:t>Odgovor:  Masa sanduka je 5 kg.</a:t>
            </a:r>
          </a:p>
        </p:txBody>
      </p:sp>
    </p:spTree>
    <p:extLst>
      <p:ext uri="{BB962C8B-B14F-4D97-AF65-F5344CB8AC3E}">
        <p14:creationId xmlns:p14="http://schemas.microsoft.com/office/powerpoint/2010/main" val="32459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b="1" dirty="0" smtClean="0"/>
              <a:t>Obrazovni kontekst</a:t>
            </a: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 OŠ Rajić, grad Novska, Sisačko-moslavačka županija</a:t>
            </a:r>
          </a:p>
          <a:p>
            <a:r>
              <a:rPr lang="hr-HR" dirty="0"/>
              <a:t> </a:t>
            </a:r>
            <a:r>
              <a:rPr lang="hr-HR" dirty="0" smtClean="0"/>
              <a:t>27 učenika u </a:t>
            </a:r>
            <a:r>
              <a:rPr lang="hr-HR" dirty="0"/>
              <a:t>razrednom odjelu – </a:t>
            </a:r>
            <a:r>
              <a:rPr lang="hr-HR" dirty="0" smtClean="0"/>
              <a:t>treći razred</a:t>
            </a:r>
          </a:p>
          <a:p>
            <a:r>
              <a:rPr lang="hr-HR" dirty="0"/>
              <a:t> </a:t>
            </a:r>
            <a:r>
              <a:rPr lang="hr-HR" dirty="0" smtClean="0"/>
              <a:t>dvoje učenika po </a:t>
            </a:r>
            <a:r>
              <a:rPr lang="hr-HR" dirty="0"/>
              <a:t>prilagođenom </a:t>
            </a:r>
            <a:r>
              <a:rPr lang="hr-HR" dirty="0" smtClean="0"/>
              <a:t>, četvero ima poteškoća u usvajanju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nastavnih sadržaja, troje izuzetno darovitih i još troje izvrsnih </a:t>
            </a:r>
          </a:p>
          <a:p>
            <a:r>
              <a:rPr lang="hr-HR" dirty="0"/>
              <a:t> </a:t>
            </a:r>
            <a:r>
              <a:rPr lang="hr-HR" dirty="0" smtClean="0"/>
              <a:t>frontalna nastava – samo ponekad</a:t>
            </a:r>
          </a:p>
          <a:p>
            <a:r>
              <a:rPr lang="hr-HR" dirty="0" smtClean="0"/>
              <a:t> izuzetna potreba za diferenciranom i individualiziranom nastavom</a:t>
            </a:r>
          </a:p>
          <a:p>
            <a:r>
              <a:rPr lang="hr-HR" dirty="0"/>
              <a:t> </a:t>
            </a:r>
            <a:r>
              <a:rPr lang="hr-HR" dirty="0" smtClean="0"/>
              <a:t>nastavni plan i program preopširan, nedostatak vremena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11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C90027917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11" y="3980985"/>
            <a:ext cx="2524678" cy="19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7561" y="188914"/>
            <a:ext cx="11128917" cy="181830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hr-HR" sz="3600" b="1" dirty="0" smtClean="0">
                <a:latin typeface="+mn-lt"/>
              </a:rPr>
              <a:t>Sanduk</a:t>
            </a:r>
            <a:r>
              <a:rPr lang="hr-HR" sz="3600" b="1" dirty="0" smtClean="0"/>
              <a:t> </a:t>
            </a:r>
            <a:r>
              <a:rPr lang="hr-HR" sz="3600" b="1" dirty="0"/>
              <a:t>s jabukama ima masu 25 kg, a sanduk  </a:t>
            </a:r>
            <a:r>
              <a:rPr lang="hr-HR" sz="3600" b="1" dirty="0" smtClean="0"/>
              <a:t>do </a:t>
            </a:r>
            <a:r>
              <a:rPr lang="hr-HR" sz="3600" b="1" dirty="0"/>
              <a:t>polovice napunjen jabukama ima masu 15 </a:t>
            </a:r>
            <a:r>
              <a:rPr lang="hr-HR" sz="3600" b="1" dirty="0" smtClean="0"/>
              <a:t>kg</a:t>
            </a:r>
            <a:r>
              <a:rPr lang="hr-HR" sz="3600" b="1" dirty="0"/>
              <a:t>. 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hr-HR" sz="3600" b="1" dirty="0" smtClean="0"/>
              <a:t>Kolika </a:t>
            </a:r>
            <a:r>
              <a:rPr lang="hr-HR" sz="3600" b="1" dirty="0"/>
              <a:t>je masa samoga sanduka?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57561" y="2422525"/>
            <a:ext cx="11128917" cy="425705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sz="2700" dirty="0" smtClean="0"/>
              <a:t>Isti </a:t>
            </a:r>
            <a:r>
              <a:rPr lang="hr-HR" sz="2700" dirty="0"/>
              <a:t>zadatak možemo riješiti na još jedan način:</a:t>
            </a:r>
          </a:p>
          <a:p>
            <a:pPr marL="0" indent="0">
              <a:buNone/>
              <a:defRPr/>
            </a:pPr>
            <a:r>
              <a:rPr lang="hr-HR" sz="2700" dirty="0"/>
              <a:t>Ako sanduk do polovice napunjen jabukama ima masu 15 kg, onda dva sanduka do polovice napunjena jabukama imaju masu 30 kg. </a:t>
            </a:r>
          </a:p>
          <a:p>
            <a:pPr marL="0" indent="0">
              <a:buNone/>
              <a:defRPr/>
            </a:pPr>
            <a:r>
              <a:rPr lang="hr-HR" sz="2700" dirty="0"/>
              <a:t>Budući da jedan sanduk s jabukama ima masu 25 kg, iz toga </a:t>
            </a:r>
            <a:endParaRPr lang="hr-HR" sz="2700" dirty="0" smtClean="0"/>
          </a:p>
          <a:p>
            <a:pPr marL="0" indent="0">
              <a:buNone/>
              <a:defRPr/>
            </a:pPr>
            <a:r>
              <a:rPr lang="hr-HR" sz="2700" dirty="0" smtClean="0"/>
              <a:t>zaključujemo </a:t>
            </a:r>
            <a:r>
              <a:rPr lang="hr-HR" sz="2700" dirty="0"/>
              <a:t>da je masa sanduka </a:t>
            </a:r>
            <a:r>
              <a:rPr lang="hr-HR" sz="2700" dirty="0" smtClean="0"/>
              <a:t> 30 </a:t>
            </a:r>
            <a:r>
              <a:rPr lang="hr-HR" sz="2700" dirty="0"/>
              <a:t>kg - 25 kg = 5 kg.</a:t>
            </a:r>
          </a:p>
          <a:p>
            <a:pPr marL="0" indent="0">
              <a:buNone/>
              <a:defRPr/>
            </a:pPr>
            <a:r>
              <a:rPr lang="hr-HR" sz="2700" dirty="0"/>
              <a:t>Odgovor:  Masa sanduka je 5 kg.</a:t>
            </a:r>
          </a:p>
          <a:p>
            <a:pPr marL="0" indent="0">
              <a:buNone/>
              <a:defRPr/>
            </a:pPr>
            <a:endParaRPr lang="hr-HR" sz="2400" dirty="0" smtClean="0"/>
          </a:p>
          <a:p>
            <a:pPr marL="0" indent="0">
              <a:buNone/>
              <a:defRPr/>
            </a:pPr>
            <a:r>
              <a:rPr lang="hr-HR" sz="2400" dirty="0" smtClean="0"/>
              <a:t>Naravno</a:t>
            </a:r>
            <a:r>
              <a:rPr lang="hr-HR" sz="2400" dirty="0"/>
              <a:t>, došli smo do istog rješenja kao i prvim postupkom.</a:t>
            </a:r>
          </a:p>
          <a:p>
            <a:pPr marL="0" indent="0">
              <a:buNone/>
              <a:defRPr/>
            </a:pPr>
            <a:endParaRPr lang="hr-HR" sz="2700" dirty="0"/>
          </a:p>
        </p:txBody>
      </p:sp>
    </p:spTree>
    <p:extLst>
      <p:ext uri="{BB962C8B-B14F-4D97-AF65-F5344CB8AC3E}">
        <p14:creationId xmlns:p14="http://schemas.microsoft.com/office/powerpoint/2010/main" val="36943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78780" y="281246"/>
            <a:ext cx="11630722" cy="178488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pl-PL" sz="3600" dirty="0">
                <a:latin typeface="Arial" pitchFamily="34" charset="0"/>
                <a:cs typeface="Arial" pitchFamily="34" charset="0"/>
              </a:rPr>
              <a:t>obje strane ceste zasađen je drvored breza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u </a:t>
            </a:r>
          </a:p>
          <a:p>
            <a:pPr>
              <a:buNone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jednakim razmacima </a:t>
            </a:r>
            <a:r>
              <a:rPr lang="pl-PL" sz="3600" dirty="0">
                <a:latin typeface="Arial" pitchFamily="34" charset="0"/>
                <a:cs typeface="Arial" pitchFamily="34" charset="0"/>
              </a:rPr>
              <a:t>od 6 m. Kolika je duljina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toga </a:t>
            </a:r>
          </a:p>
          <a:p>
            <a:pPr>
              <a:buNone/>
            </a:pPr>
            <a:r>
              <a:rPr lang="pl-PL" sz="3600" dirty="0" smtClean="0">
                <a:latin typeface="Arial" pitchFamily="34" charset="0"/>
                <a:cs typeface="Arial" pitchFamily="34" charset="0"/>
              </a:rPr>
              <a:t>drvoreda </a:t>
            </a:r>
            <a:r>
              <a:rPr lang="pl-PL" sz="3600" dirty="0">
                <a:latin typeface="Arial" pitchFamily="34" charset="0"/>
                <a:cs typeface="Arial" pitchFamily="34" charset="0"/>
              </a:rPr>
              <a:t>ako je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ukupno </a:t>
            </a:r>
            <a:r>
              <a:rPr lang="pl-PL" sz="3600" dirty="0">
                <a:latin typeface="Arial" pitchFamily="34" charset="0"/>
                <a:cs typeface="Arial" pitchFamily="34" charset="0"/>
              </a:rPr>
              <a:t>posađeno 12 </a:t>
            </a:r>
            <a:r>
              <a:rPr lang="hr-HR" sz="3600" dirty="0">
                <a:latin typeface="Arial" pitchFamily="34" charset="0"/>
                <a:cs typeface="Arial" pitchFamily="34" charset="0"/>
              </a:rPr>
              <a:t>stabala breze?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78779" y="4581128"/>
            <a:ext cx="11474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sz="2800" dirty="0"/>
              <a:t>Sa svake strane ceste zasađeno je 12 : 2 = 6 stabala</a:t>
            </a:r>
            <a:r>
              <a:rPr lang="hr-HR" sz="2800" dirty="0" smtClean="0"/>
              <a:t>.</a:t>
            </a:r>
            <a:endParaRPr lang="hr-HR" sz="2800" b="1" dirty="0"/>
          </a:p>
          <a:p>
            <a:r>
              <a:rPr lang="pl-PL" sz="2800" dirty="0"/>
              <a:t>Broj razmaka između susjednih stabala istoga reda manji je za 1 od broja stabala </a:t>
            </a:r>
            <a:r>
              <a:rPr lang="hr-HR" sz="2800" dirty="0"/>
              <a:t>toga reda. </a:t>
            </a:r>
            <a:r>
              <a:rPr lang="hr-HR" sz="2800" b="1" dirty="0"/>
              <a:t> </a:t>
            </a:r>
            <a:r>
              <a:rPr lang="pl-PL" sz="2800" dirty="0"/>
              <a:t>Dakle, na svakoj strani ceste je 6 </a:t>
            </a:r>
            <a:r>
              <a:rPr lang="pl-PL" sz="2800" i="1" dirty="0"/>
              <a:t>− 1 = 5 razmaka. </a:t>
            </a:r>
            <a:endParaRPr lang="pl-PL" sz="2800" b="1" i="1" dirty="0"/>
          </a:p>
          <a:p>
            <a:endParaRPr lang="hr-HR" dirty="0"/>
          </a:p>
        </p:txBody>
      </p:sp>
      <p:pic>
        <p:nvPicPr>
          <p:cNvPr id="1027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996953"/>
            <a:ext cx="568518" cy="653355"/>
          </a:xfrm>
          <a:prstGeom prst="rect">
            <a:avLst/>
          </a:prstGeom>
          <a:noFill/>
        </p:spPr>
      </p:pic>
      <p:pic>
        <p:nvPicPr>
          <p:cNvPr id="8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2996953"/>
            <a:ext cx="568518" cy="653355"/>
          </a:xfrm>
          <a:prstGeom prst="rect">
            <a:avLst/>
          </a:prstGeom>
          <a:noFill/>
        </p:spPr>
      </p:pic>
      <p:pic>
        <p:nvPicPr>
          <p:cNvPr id="9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80" y="2996953"/>
            <a:ext cx="568518" cy="653355"/>
          </a:xfrm>
          <a:prstGeom prst="rect">
            <a:avLst/>
          </a:prstGeom>
          <a:noFill/>
        </p:spPr>
      </p:pic>
      <p:pic>
        <p:nvPicPr>
          <p:cNvPr id="10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2996953"/>
            <a:ext cx="568518" cy="653355"/>
          </a:xfrm>
          <a:prstGeom prst="rect">
            <a:avLst/>
          </a:prstGeom>
          <a:noFill/>
        </p:spPr>
      </p:pic>
      <p:pic>
        <p:nvPicPr>
          <p:cNvPr id="11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2" y="2996953"/>
            <a:ext cx="568518" cy="653355"/>
          </a:xfrm>
          <a:prstGeom prst="rect">
            <a:avLst/>
          </a:prstGeom>
          <a:noFill/>
        </p:spPr>
      </p:pic>
      <p:pic>
        <p:nvPicPr>
          <p:cNvPr id="12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344" y="2996953"/>
            <a:ext cx="568518" cy="653355"/>
          </a:xfrm>
          <a:prstGeom prst="rect">
            <a:avLst/>
          </a:prstGeom>
          <a:noFill/>
        </p:spPr>
      </p:pic>
      <p:cxnSp>
        <p:nvCxnSpPr>
          <p:cNvPr id="14" name="Ravni poveznik 13"/>
          <p:cNvCxnSpPr/>
          <p:nvPr/>
        </p:nvCxnSpPr>
        <p:spPr>
          <a:xfrm>
            <a:off x="2783632" y="357301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3717033"/>
            <a:ext cx="568518" cy="653355"/>
          </a:xfrm>
          <a:prstGeom prst="rect">
            <a:avLst/>
          </a:prstGeom>
          <a:noFill/>
        </p:spPr>
      </p:pic>
      <p:pic>
        <p:nvPicPr>
          <p:cNvPr id="16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3717033"/>
            <a:ext cx="568518" cy="653355"/>
          </a:xfrm>
          <a:prstGeom prst="rect">
            <a:avLst/>
          </a:prstGeom>
          <a:noFill/>
        </p:spPr>
      </p:pic>
      <p:pic>
        <p:nvPicPr>
          <p:cNvPr id="17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3717033"/>
            <a:ext cx="568518" cy="653355"/>
          </a:xfrm>
          <a:prstGeom prst="rect">
            <a:avLst/>
          </a:prstGeom>
          <a:noFill/>
        </p:spPr>
      </p:pic>
      <p:pic>
        <p:nvPicPr>
          <p:cNvPr id="18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3717033"/>
            <a:ext cx="568518" cy="653355"/>
          </a:xfrm>
          <a:prstGeom prst="rect">
            <a:avLst/>
          </a:prstGeom>
          <a:noFill/>
        </p:spPr>
      </p:pic>
      <p:pic>
        <p:nvPicPr>
          <p:cNvPr id="19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3717033"/>
            <a:ext cx="568518" cy="653355"/>
          </a:xfrm>
          <a:prstGeom prst="rect">
            <a:avLst/>
          </a:prstGeom>
          <a:noFill/>
        </p:spPr>
      </p:pic>
      <p:pic>
        <p:nvPicPr>
          <p:cNvPr id="20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344" y="3717033"/>
            <a:ext cx="568518" cy="653355"/>
          </a:xfrm>
          <a:prstGeom prst="rect">
            <a:avLst/>
          </a:prstGeom>
          <a:noFill/>
        </p:spPr>
      </p:pic>
      <p:cxnSp>
        <p:nvCxnSpPr>
          <p:cNvPr id="24" name="Ravni poveznik 23"/>
          <p:cNvCxnSpPr/>
          <p:nvPr/>
        </p:nvCxnSpPr>
        <p:spPr>
          <a:xfrm>
            <a:off x="4151784" y="357301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/>
          <p:cNvCxnSpPr/>
          <p:nvPr/>
        </p:nvCxnSpPr>
        <p:spPr>
          <a:xfrm>
            <a:off x="5519936" y="357301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/>
          <p:cNvCxnSpPr/>
          <p:nvPr/>
        </p:nvCxnSpPr>
        <p:spPr>
          <a:xfrm>
            <a:off x="2855640" y="429309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/>
          <p:nvPr/>
        </p:nvCxnSpPr>
        <p:spPr>
          <a:xfrm>
            <a:off x="6888088" y="357301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>
            <a:off x="4223792" y="429309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/>
          <p:cNvCxnSpPr/>
          <p:nvPr/>
        </p:nvCxnSpPr>
        <p:spPr>
          <a:xfrm>
            <a:off x="5591944" y="429309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/>
          <p:cNvCxnSpPr/>
          <p:nvPr/>
        </p:nvCxnSpPr>
        <p:spPr>
          <a:xfrm>
            <a:off x="8328248" y="357301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/>
          <p:nvPr/>
        </p:nvCxnSpPr>
        <p:spPr>
          <a:xfrm>
            <a:off x="7032104" y="429309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8328248" y="429309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278780" y="5013177"/>
            <a:ext cx="11630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cs typeface="Arial" pitchFamily="34" charset="0"/>
              </a:rPr>
              <a:t>Duljina toga drvoreda jednaka je zbroju duljina svih razmaka s jedne strane ceste,  6 + 6 + 6 + 6 + 6 = 30 odnosno umnošku broja razmaka i duljine razmaka s jedne strane ceste </a:t>
            </a:r>
            <a:r>
              <a:rPr lang="hr-HR" sz="2800" dirty="0">
                <a:cs typeface="Arial" pitchFamily="34" charset="0"/>
              </a:rPr>
              <a:t>5</a:t>
            </a:r>
            <a:r>
              <a:rPr lang="hr-HR" sz="2800" i="1" dirty="0">
                <a:cs typeface="Arial" pitchFamily="34" charset="0"/>
              </a:rPr>
              <a:t>・6 = 30 m</a:t>
            </a:r>
            <a:r>
              <a:rPr lang="hr-HR" sz="2800" dirty="0">
                <a:cs typeface="Arial" pitchFamily="34" charset="0"/>
              </a:rPr>
              <a:t> </a:t>
            </a:r>
          </a:p>
          <a:p>
            <a:r>
              <a:rPr lang="hr-HR" sz="2800" b="1" dirty="0">
                <a:cs typeface="Arial" pitchFamily="34" charset="0"/>
              </a:rPr>
              <a:t>Duljina drvoreda breza je 30 metara</a:t>
            </a:r>
            <a:r>
              <a:rPr lang="hr-HR" sz="2800" dirty="0">
                <a:cs typeface="Arial" pitchFamily="34" charset="0"/>
              </a:rPr>
              <a:t>.</a:t>
            </a:r>
            <a:endParaRPr lang="hr-HR" sz="2800" dirty="0"/>
          </a:p>
        </p:txBody>
      </p:sp>
      <p:pic>
        <p:nvPicPr>
          <p:cNvPr id="1027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996953"/>
            <a:ext cx="568518" cy="653355"/>
          </a:xfrm>
          <a:prstGeom prst="rect">
            <a:avLst/>
          </a:prstGeom>
          <a:noFill/>
        </p:spPr>
      </p:pic>
      <p:pic>
        <p:nvPicPr>
          <p:cNvPr id="8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2996953"/>
            <a:ext cx="568518" cy="653355"/>
          </a:xfrm>
          <a:prstGeom prst="rect">
            <a:avLst/>
          </a:prstGeom>
          <a:noFill/>
        </p:spPr>
      </p:pic>
      <p:pic>
        <p:nvPicPr>
          <p:cNvPr id="9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80" y="2996953"/>
            <a:ext cx="568518" cy="653355"/>
          </a:xfrm>
          <a:prstGeom prst="rect">
            <a:avLst/>
          </a:prstGeom>
          <a:noFill/>
        </p:spPr>
      </p:pic>
      <p:pic>
        <p:nvPicPr>
          <p:cNvPr id="10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2996953"/>
            <a:ext cx="568518" cy="653355"/>
          </a:xfrm>
          <a:prstGeom prst="rect">
            <a:avLst/>
          </a:prstGeom>
          <a:noFill/>
        </p:spPr>
      </p:pic>
      <p:pic>
        <p:nvPicPr>
          <p:cNvPr id="11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2" y="2996953"/>
            <a:ext cx="568518" cy="653355"/>
          </a:xfrm>
          <a:prstGeom prst="rect">
            <a:avLst/>
          </a:prstGeom>
          <a:noFill/>
        </p:spPr>
      </p:pic>
      <p:pic>
        <p:nvPicPr>
          <p:cNvPr id="12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344" y="2996953"/>
            <a:ext cx="568518" cy="653355"/>
          </a:xfrm>
          <a:prstGeom prst="rect">
            <a:avLst/>
          </a:prstGeom>
          <a:noFill/>
        </p:spPr>
      </p:pic>
      <p:cxnSp>
        <p:nvCxnSpPr>
          <p:cNvPr id="14" name="Ravni poveznik 13"/>
          <p:cNvCxnSpPr/>
          <p:nvPr/>
        </p:nvCxnSpPr>
        <p:spPr>
          <a:xfrm>
            <a:off x="2783632" y="357301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122" y="3717032"/>
            <a:ext cx="568518" cy="653355"/>
          </a:xfrm>
          <a:prstGeom prst="rect">
            <a:avLst/>
          </a:prstGeom>
          <a:noFill/>
        </p:spPr>
      </p:pic>
      <p:pic>
        <p:nvPicPr>
          <p:cNvPr id="16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1055" y="3717031"/>
            <a:ext cx="568518" cy="653355"/>
          </a:xfrm>
          <a:prstGeom prst="rect">
            <a:avLst/>
          </a:prstGeom>
          <a:noFill/>
        </p:spPr>
      </p:pic>
      <p:pic>
        <p:nvPicPr>
          <p:cNvPr id="17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685" y="3717030"/>
            <a:ext cx="568518" cy="653355"/>
          </a:xfrm>
          <a:prstGeom prst="rect">
            <a:avLst/>
          </a:prstGeom>
          <a:noFill/>
        </p:spPr>
      </p:pic>
      <p:pic>
        <p:nvPicPr>
          <p:cNvPr id="18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3649" y="3717029"/>
            <a:ext cx="568518" cy="653355"/>
          </a:xfrm>
          <a:prstGeom prst="rect">
            <a:avLst/>
          </a:prstGeom>
          <a:noFill/>
        </p:spPr>
      </p:pic>
      <p:pic>
        <p:nvPicPr>
          <p:cNvPr id="19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4237" y="3717028"/>
            <a:ext cx="568518" cy="653355"/>
          </a:xfrm>
          <a:prstGeom prst="rect">
            <a:avLst/>
          </a:prstGeom>
          <a:noFill/>
        </p:spPr>
      </p:pic>
      <p:pic>
        <p:nvPicPr>
          <p:cNvPr id="20" name="Picture 3" descr="C:\Documents and Settings\MIRA ČUVIDIĆ\Local Settings\Temporary Internet Files\Content.IE5\4OPZ0V2U\MC900441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344" y="3717033"/>
            <a:ext cx="568518" cy="653355"/>
          </a:xfrm>
          <a:prstGeom prst="rect">
            <a:avLst/>
          </a:prstGeom>
          <a:noFill/>
        </p:spPr>
      </p:pic>
      <p:cxnSp>
        <p:nvCxnSpPr>
          <p:cNvPr id="24" name="Ravni poveznik 23"/>
          <p:cNvCxnSpPr/>
          <p:nvPr/>
        </p:nvCxnSpPr>
        <p:spPr>
          <a:xfrm>
            <a:off x="4151784" y="357301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/>
          <p:cNvCxnSpPr/>
          <p:nvPr/>
        </p:nvCxnSpPr>
        <p:spPr>
          <a:xfrm>
            <a:off x="5519936" y="357301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/>
          <p:cNvCxnSpPr/>
          <p:nvPr/>
        </p:nvCxnSpPr>
        <p:spPr>
          <a:xfrm>
            <a:off x="2799286" y="429309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/>
          <p:nvPr/>
        </p:nvCxnSpPr>
        <p:spPr>
          <a:xfrm>
            <a:off x="6888088" y="357301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/>
          <p:cNvCxnSpPr/>
          <p:nvPr/>
        </p:nvCxnSpPr>
        <p:spPr>
          <a:xfrm>
            <a:off x="4187788" y="429309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/>
          <p:cNvCxnSpPr/>
          <p:nvPr/>
        </p:nvCxnSpPr>
        <p:spPr>
          <a:xfrm>
            <a:off x="5546495" y="429309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/>
          <p:cNvCxnSpPr/>
          <p:nvPr/>
        </p:nvCxnSpPr>
        <p:spPr>
          <a:xfrm>
            <a:off x="8328248" y="357301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/>
          <p:nvPr/>
        </p:nvCxnSpPr>
        <p:spPr>
          <a:xfrm>
            <a:off x="6939146" y="4293097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>
            <a:off x="8315105" y="4293096"/>
            <a:ext cx="10081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niOkvir 32"/>
          <p:cNvSpPr txBox="1"/>
          <p:nvPr/>
        </p:nvSpPr>
        <p:spPr>
          <a:xfrm>
            <a:off x="5663952" y="31409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 m</a:t>
            </a:r>
          </a:p>
        </p:txBody>
      </p:sp>
      <p:sp>
        <p:nvSpPr>
          <p:cNvPr id="34" name="TekstniOkvir 33"/>
          <p:cNvSpPr txBox="1"/>
          <p:nvPr/>
        </p:nvSpPr>
        <p:spPr>
          <a:xfrm>
            <a:off x="4367808" y="31409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 m</a:t>
            </a:r>
          </a:p>
        </p:txBody>
      </p:sp>
      <p:sp>
        <p:nvSpPr>
          <p:cNvPr id="35" name="TekstniOkvir 34"/>
          <p:cNvSpPr txBox="1"/>
          <p:nvPr/>
        </p:nvSpPr>
        <p:spPr>
          <a:xfrm>
            <a:off x="2999656" y="31409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 m</a:t>
            </a:r>
          </a:p>
        </p:txBody>
      </p:sp>
      <p:sp>
        <p:nvSpPr>
          <p:cNvPr id="36" name="TekstniOkvir 35"/>
          <p:cNvSpPr txBox="1"/>
          <p:nvPr/>
        </p:nvSpPr>
        <p:spPr>
          <a:xfrm>
            <a:off x="8472264" y="31409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 m</a:t>
            </a:r>
          </a:p>
        </p:txBody>
      </p:sp>
      <p:sp>
        <p:nvSpPr>
          <p:cNvPr id="37" name="TekstniOkvir 36"/>
          <p:cNvSpPr txBox="1"/>
          <p:nvPr/>
        </p:nvSpPr>
        <p:spPr>
          <a:xfrm>
            <a:off x="7104112" y="31409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 m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78780" y="2541493"/>
            <a:ext cx="11630722" cy="4155141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8" name="Rezervirano mjesto sadržaja 2"/>
          <p:cNvSpPr txBox="1">
            <a:spLocks/>
          </p:cNvSpPr>
          <p:nvPr/>
        </p:nvSpPr>
        <p:spPr>
          <a:xfrm>
            <a:off x="278780" y="281246"/>
            <a:ext cx="11630722" cy="1784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sz="3600" dirty="0" smtClean="0">
                <a:cs typeface="Arial" pitchFamily="34" charset="0"/>
              </a:rPr>
              <a:t>S obje strane ceste zasađen je drvored breza u jednakim </a:t>
            </a:r>
          </a:p>
          <a:p>
            <a:pPr>
              <a:buFont typeface="Arial" panose="020B0604020202020204" pitchFamily="34" charset="0"/>
              <a:buNone/>
            </a:pPr>
            <a:r>
              <a:rPr lang="pl-PL" sz="3600" dirty="0" smtClean="0">
                <a:cs typeface="Arial" pitchFamily="34" charset="0"/>
              </a:rPr>
              <a:t>razmacima od 6 m. Kolika je duljina toga drvoreda ako je</a:t>
            </a:r>
          </a:p>
          <a:p>
            <a:pPr>
              <a:buFont typeface="Arial" panose="020B0604020202020204" pitchFamily="34" charset="0"/>
              <a:buNone/>
            </a:pPr>
            <a:r>
              <a:rPr lang="pl-PL" sz="3600" dirty="0" smtClean="0">
                <a:cs typeface="Arial" pitchFamily="34" charset="0"/>
              </a:rPr>
              <a:t>ukupno posađeno 12 </a:t>
            </a:r>
            <a:r>
              <a:rPr lang="hr-HR" sz="3600" dirty="0" smtClean="0">
                <a:cs typeface="Arial" pitchFamily="34" charset="0"/>
              </a:rPr>
              <a:t>stabala breze?</a:t>
            </a:r>
            <a:endParaRPr lang="hr-HR" sz="3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935760" y="2977376"/>
            <a:ext cx="7862230" cy="32599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r-H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cs typeface="Arial" pitchFamily="34" charset="0"/>
              </a:rPr>
              <a:t>Sa </a:t>
            </a:r>
            <a:r>
              <a:rPr lang="hr-HR" dirty="0">
                <a:cs typeface="Arial" pitchFamily="34" charset="0"/>
              </a:rPr>
              <a:t>slike se zaključuje da je iznos džeparca za </a:t>
            </a:r>
            <a:r>
              <a:rPr lang="hr-HR" dirty="0" smtClean="0">
                <a:cs typeface="Arial" pitchFamily="34" charset="0"/>
              </a:rPr>
              <a:t>dva djeteta </a:t>
            </a:r>
            <a:r>
              <a:rPr lang="hr-HR" dirty="0">
                <a:cs typeface="Arial" pitchFamily="34" charset="0"/>
              </a:rPr>
              <a:t>30 kn. </a:t>
            </a:r>
            <a:endParaRPr lang="hr-HR" b="1" dirty="0">
              <a:cs typeface="Arial" pitchFamily="34" charset="0"/>
            </a:endParaRPr>
          </a:p>
          <a:p>
            <a:pPr>
              <a:buNone/>
            </a:pPr>
            <a:r>
              <a:rPr lang="pl-PL" dirty="0">
                <a:cs typeface="Arial" pitchFamily="34" charset="0"/>
              </a:rPr>
              <a:t>  </a:t>
            </a:r>
            <a:r>
              <a:rPr lang="pl-PL" dirty="0" smtClean="0">
                <a:cs typeface="Arial" pitchFamily="34" charset="0"/>
              </a:rPr>
              <a:t>To </a:t>
            </a:r>
            <a:r>
              <a:rPr lang="pl-PL" dirty="0">
                <a:cs typeface="Arial" pitchFamily="34" charset="0"/>
              </a:rPr>
              <a:t>znači da je džeparac jednog djeteta </a:t>
            </a:r>
          </a:p>
          <a:p>
            <a:pPr>
              <a:buNone/>
            </a:pPr>
            <a:r>
              <a:rPr lang="pl-PL" dirty="0">
                <a:cs typeface="Arial" pitchFamily="34" charset="0"/>
              </a:rPr>
              <a:t>   </a:t>
            </a:r>
            <a:r>
              <a:rPr lang="pl-PL" dirty="0" smtClean="0">
                <a:cs typeface="Arial" pitchFamily="34" charset="0"/>
              </a:rPr>
              <a:t>30 </a:t>
            </a:r>
            <a:r>
              <a:rPr lang="pl-PL" dirty="0">
                <a:cs typeface="Arial" pitchFamily="34" charset="0"/>
              </a:rPr>
              <a:t>: 2 = 15 kn. </a:t>
            </a:r>
            <a:endParaRPr lang="pl-PL" b="1" dirty="0" smtClean="0">
              <a:cs typeface="Arial" pitchFamily="34" charset="0"/>
            </a:endParaRPr>
          </a:p>
          <a:p>
            <a:pPr>
              <a:buNone/>
            </a:pPr>
            <a:r>
              <a:rPr lang="pl-PL" dirty="0">
                <a:cs typeface="Arial" pitchFamily="34" charset="0"/>
              </a:rPr>
              <a:t> </a:t>
            </a:r>
            <a:r>
              <a:rPr lang="pl-PL" dirty="0" smtClean="0">
                <a:cs typeface="Arial" pitchFamily="34" charset="0"/>
              </a:rPr>
              <a:t>  </a:t>
            </a:r>
            <a:r>
              <a:rPr lang="hr-HR" dirty="0" smtClean="0">
                <a:cs typeface="Arial" pitchFamily="34" charset="0"/>
              </a:rPr>
              <a:t>Na </a:t>
            </a:r>
            <a:r>
              <a:rPr lang="hr-HR" dirty="0">
                <a:cs typeface="Arial" pitchFamily="34" charset="0"/>
              </a:rPr>
              <a:t>kraju, iznos koji majka izdvaja za džeparce </a:t>
            </a:r>
            <a:r>
              <a:rPr lang="hr-HR" dirty="0" smtClean="0">
                <a:cs typeface="Arial" pitchFamily="34" charset="0"/>
              </a:rPr>
              <a:t>svoje djece </a:t>
            </a:r>
            <a:r>
              <a:rPr lang="hr-HR" dirty="0">
                <a:cs typeface="Arial" pitchFamily="34" charset="0"/>
              </a:rPr>
              <a:t>je  </a:t>
            </a:r>
            <a:endParaRPr lang="hr-HR" dirty="0" smtClean="0">
              <a:cs typeface="Arial" pitchFamily="34" charset="0"/>
            </a:endParaRPr>
          </a:p>
          <a:p>
            <a:pPr>
              <a:buNone/>
            </a:pPr>
            <a:r>
              <a:rPr lang="hr-HR" b="1" dirty="0">
                <a:cs typeface="Arial" pitchFamily="34" charset="0"/>
              </a:rPr>
              <a:t> </a:t>
            </a:r>
            <a:r>
              <a:rPr lang="hr-HR" b="1" dirty="0" smtClean="0">
                <a:cs typeface="Arial" pitchFamily="34" charset="0"/>
              </a:rPr>
              <a:t>  15</a:t>
            </a:r>
            <a:r>
              <a:rPr lang="hr-HR" b="1" i="1" dirty="0" smtClean="0">
                <a:cs typeface="Arial" pitchFamily="34" charset="0"/>
              </a:rPr>
              <a:t>・3 </a:t>
            </a:r>
            <a:r>
              <a:rPr lang="hr-HR" b="1" i="1" dirty="0">
                <a:cs typeface="Arial" pitchFamily="34" charset="0"/>
              </a:rPr>
              <a:t>= 15 + 15 + 15 = 45 kn.</a:t>
            </a:r>
            <a:endParaRPr lang="hr-HR" b="1" dirty="0">
              <a:cs typeface="Arial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45688" y="246356"/>
            <a:ext cx="11452302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Majka </a:t>
            </a:r>
            <a:r>
              <a:rPr lang="pl-PL" sz="3600" dirty="0"/>
              <a:t>je svakome od svoje troje djece dala isti </a:t>
            </a:r>
            <a:r>
              <a:rPr lang="pl-PL" sz="3600" dirty="0" smtClean="0"/>
              <a:t>džeparac. Kada </a:t>
            </a:r>
            <a:r>
              <a:rPr lang="pl-PL" sz="3600" dirty="0"/>
              <a:t>je svako dijete potrošilo po 10 kn, ukupno im je ostao  </a:t>
            </a:r>
            <a:r>
              <a:rPr lang="pl-PL" sz="3600" dirty="0" smtClean="0"/>
              <a:t>iznos </a:t>
            </a:r>
            <a:r>
              <a:rPr lang="pl-PL" sz="3600" dirty="0"/>
              <a:t>jednak džeparcu jednoga djeteta. </a:t>
            </a:r>
            <a:endParaRPr lang="pl-PL" sz="3600" dirty="0" smtClean="0"/>
          </a:p>
          <a:p>
            <a:r>
              <a:rPr lang="pl-PL" sz="3600" dirty="0" smtClean="0"/>
              <a:t>Koliki </a:t>
            </a:r>
            <a:r>
              <a:rPr lang="pl-PL" sz="3600" dirty="0"/>
              <a:t>je iznos majka </a:t>
            </a:r>
            <a:r>
              <a:rPr lang="pl-PL" sz="3600" dirty="0" smtClean="0"/>
              <a:t>izdvojila </a:t>
            </a:r>
            <a:r>
              <a:rPr lang="pl-PL" sz="3600" dirty="0"/>
              <a:t>za džeparac </a:t>
            </a:r>
            <a:r>
              <a:rPr lang="hr-HR" sz="3600" dirty="0"/>
              <a:t>svoje djece?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279576" y="5517232"/>
            <a:ext cx="576064" cy="648072"/>
          </a:xfrm>
          <a:prstGeom prst="rect">
            <a:avLst/>
          </a:prstGeom>
          <a:solidFill>
            <a:srgbClr val="F1F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2279576" y="4221088"/>
            <a:ext cx="576064" cy="648072"/>
          </a:xfrm>
          <a:prstGeom prst="rect">
            <a:avLst/>
          </a:prstGeom>
          <a:solidFill>
            <a:srgbClr val="F1F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2279576" y="4869160"/>
            <a:ext cx="576064" cy="648072"/>
          </a:xfrm>
          <a:prstGeom prst="rect">
            <a:avLst/>
          </a:prstGeom>
          <a:solidFill>
            <a:srgbClr val="F1F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3287688" y="5517232"/>
            <a:ext cx="576064" cy="648072"/>
          </a:xfrm>
          <a:prstGeom prst="rect">
            <a:avLst/>
          </a:prstGeom>
          <a:solidFill>
            <a:srgbClr val="F1F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3287688" y="5085184"/>
            <a:ext cx="57606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3287688" y="4653136"/>
            <a:ext cx="57606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101010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3287688" y="4221088"/>
            <a:ext cx="57606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/>
              <a:t>1121110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3287688" y="50851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10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3440088" y="52375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3287688" y="42210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10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3287688" y="46531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10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2855640" y="47251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=</a:t>
            </a:r>
          </a:p>
        </p:txBody>
      </p:sp>
    </p:spTree>
    <p:extLst>
      <p:ext uri="{BB962C8B-B14F-4D97-AF65-F5344CB8AC3E}">
        <p14:creationId xmlns:p14="http://schemas.microsoft.com/office/powerpoint/2010/main" val="20275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3654 L -2.5E-6 0.0867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3654 L 4.44444E-6 0.0841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6" grpId="0"/>
      <p:bldP spid="20" grpId="0"/>
      <p:bldP spid="21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Zaključak</a:t>
            </a: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237785"/>
            <a:ext cx="10515600" cy="526337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/>
              <a:t>o</a:t>
            </a:r>
            <a:r>
              <a:rPr lang="en-CA" dirty="0" err="1" smtClean="0"/>
              <a:t>vakav</a:t>
            </a:r>
            <a:r>
              <a:rPr lang="en-CA" dirty="0" smtClean="0"/>
              <a:t> </a:t>
            </a:r>
            <a:r>
              <a:rPr lang="en-CA" dirty="0" err="1"/>
              <a:t>način</a:t>
            </a:r>
            <a:r>
              <a:rPr lang="en-CA" dirty="0"/>
              <a:t> </a:t>
            </a:r>
            <a:r>
              <a:rPr lang="en-CA" dirty="0" err="1"/>
              <a:t>učenja</a:t>
            </a:r>
            <a:r>
              <a:rPr lang="en-CA" dirty="0"/>
              <a:t> </a:t>
            </a:r>
            <a:r>
              <a:rPr lang="en-CA" dirty="0" err="1"/>
              <a:t>učenici</a:t>
            </a:r>
            <a:r>
              <a:rPr lang="en-CA" dirty="0"/>
              <a:t> </a:t>
            </a:r>
            <a:r>
              <a:rPr lang="en-CA" dirty="0" err="1"/>
              <a:t>prihvaćaju</a:t>
            </a:r>
            <a:r>
              <a:rPr lang="en-CA" dirty="0"/>
              <a:t> s </a:t>
            </a:r>
            <a:r>
              <a:rPr lang="en-CA" dirty="0" err="1"/>
              <a:t>oduševljenjem</a:t>
            </a:r>
            <a:r>
              <a:rPr lang="en-CA" dirty="0"/>
              <a:t> </a:t>
            </a:r>
            <a:r>
              <a:rPr lang="en-CA" dirty="0" err="1"/>
              <a:t>jer</a:t>
            </a:r>
            <a:r>
              <a:rPr lang="en-CA" dirty="0"/>
              <a:t>  </a:t>
            </a:r>
            <a:r>
              <a:rPr lang="en-CA" dirty="0" err="1"/>
              <a:t>potiče</a:t>
            </a:r>
            <a:r>
              <a:rPr lang="en-CA" dirty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en-CA" dirty="0" err="1" smtClean="0"/>
              <a:t>njihovu</a:t>
            </a:r>
            <a:r>
              <a:rPr lang="en-CA" dirty="0" smtClean="0"/>
              <a:t> </a:t>
            </a:r>
            <a:r>
              <a:rPr lang="en-CA" dirty="0" err="1"/>
              <a:t>motivaciju</a:t>
            </a:r>
            <a:r>
              <a:rPr lang="en-CA" dirty="0"/>
              <a:t> </a:t>
            </a:r>
            <a:r>
              <a:rPr lang="en-CA" dirty="0" err="1"/>
              <a:t>za</a:t>
            </a:r>
            <a:r>
              <a:rPr lang="en-CA" dirty="0"/>
              <a:t> rad, </a:t>
            </a:r>
            <a:r>
              <a:rPr lang="en-CA" dirty="0" err="1"/>
              <a:t>razvija</a:t>
            </a:r>
            <a:r>
              <a:rPr lang="en-CA" dirty="0"/>
              <a:t> </a:t>
            </a:r>
            <a:r>
              <a:rPr lang="en-CA" dirty="0" err="1"/>
              <a:t>njihove</a:t>
            </a:r>
            <a:r>
              <a:rPr lang="en-CA" dirty="0"/>
              <a:t> </a:t>
            </a:r>
            <a:r>
              <a:rPr lang="en-CA" dirty="0" err="1"/>
              <a:t>kognitivne</a:t>
            </a:r>
            <a:r>
              <a:rPr lang="en-CA" dirty="0"/>
              <a:t> </a:t>
            </a:r>
            <a:r>
              <a:rPr lang="en-CA" dirty="0" err="1"/>
              <a:t>sposobnosti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en-CA" dirty="0" err="1" smtClean="0"/>
              <a:t>osposobljava</a:t>
            </a:r>
            <a:r>
              <a:rPr lang="en-CA" dirty="0" smtClean="0"/>
              <a:t> </a:t>
            </a:r>
            <a:r>
              <a:rPr lang="en-CA" dirty="0" err="1"/>
              <a:t>ih</a:t>
            </a:r>
            <a:r>
              <a:rPr lang="en-CA" dirty="0"/>
              <a:t> </a:t>
            </a:r>
            <a:r>
              <a:rPr lang="en-CA" dirty="0" err="1"/>
              <a:t>za</a:t>
            </a:r>
            <a:r>
              <a:rPr lang="en-CA" dirty="0"/>
              <a:t> </a:t>
            </a:r>
            <a:r>
              <a:rPr lang="en-CA" dirty="0" err="1"/>
              <a:t>samostalno</a:t>
            </a:r>
            <a:r>
              <a:rPr lang="en-CA" dirty="0"/>
              <a:t> </a:t>
            </a:r>
            <a:r>
              <a:rPr lang="en-CA" dirty="0" err="1"/>
              <a:t>rješavanje</a:t>
            </a:r>
            <a:r>
              <a:rPr lang="en-CA" dirty="0"/>
              <a:t> </a:t>
            </a:r>
            <a:r>
              <a:rPr lang="en-CA" dirty="0" err="1"/>
              <a:t>matematičkih</a:t>
            </a:r>
            <a:r>
              <a:rPr lang="en-CA" dirty="0"/>
              <a:t> </a:t>
            </a:r>
            <a:r>
              <a:rPr lang="en-CA" dirty="0" err="1"/>
              <a:t>problema</a:t>
            </a:r>
            <a:r>
              <a:rPr lang="en-CA" dirty="0"/>
              <a:t> u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en-CA" dirty="0" err="1" smtClean="0"/>
              <a:t>različitim</a:t>
            </a:r>
            <a:r>
              <a:rPr lang="en-CA" dirty="0" smtClean="0"/>
              <a:t> </a:t>
            </a:r>
            <a:r>
              <a:rPr lang="en-CA" dirty="0" err="1"/>
              <a:t>iskustvenim</a:t>
            </a:r>
            <a:r>
              <a:rPr lang="en-CA" dirty="0"/>
              <a:t> </a:t>
            </a:r>
            <a:r>
              <a:rPr lang="en-CA" dirty="0" err="1"/>
              <a:t>situacijama</a:t>
            </a:r>
            <a:r>
              <a:rPr lang="en-CA" dirty="0"/>
              <a:t> </a:t>
            </a:r>
            <a:r>
              <a:rPr lang="en-CA" dirty="0" err="1"/>
              <a:t>svakodnevnog</a:t>
            </a:r>
            <a:r>
              <a:rPr lang="en-CA" dirty="0"/>
              <a:t> </a:t>
            </a:r>
            <a:r>
              <a:rPr lang="en-CA" dirty="0" err="1" smtClean="0"/>
              <a:t>života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a</a:t>
            </a:r>
            <a:r>
              <a:rPr lang="en-CA" dirty="0" err="1" smtClean="0"/>
              <a:t>ktivnim</a:t>
            </a:r>
            <a:r>
              <a:rPr lang="en-CA" dirty="0" smtClean="0"/>
              <a:t> </a:t>
            </a:r>
            <a:r>
              <a:rPr lang="en-CA" dirty="0" err="1"/>
              <a:t>učenjem</a:t>
            </a:r>
            <a:r>
              <a:rPr lang="en-CA" dirty="0"/>
              <a:t> </a:t>
            </a:r>
            <a:r>
              <a:rPr lang="en-CA" dirty="0" err="1"/>
              <a:t>učenici</a:t>
            </a:r>
            <a:r>
              <a:rPr lang="en-CA" dirty="0"/>
              <a:t> </a:t>
            </a:r>
            <a:r>
              <a:rPr lang="en-CA" dirty="0" err="1"/>
              <a:t>stječu</a:t>
            </a:r>
            <a:r>
              <a:rPr lang="en-CA" dirty="0"/>
              <a:t> </a:t>
            </a:r>
            <a:r>
              <a:rPr lang="en-CA" dirty="0" err="1"/>
              <a:t>znanja</a:t>
            </a:r>
            <a:r>
              <a:rPr lang="en-CA" dirty="0"/>
              <a:t>, </a:t>
            </a:r>
            <a:r>
              <a:rPr lang="en-CA" dirty="0" err="1"/>
              <a:t>vještine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 </a:t>
            </a:r>
            <a:r>
              <a:rPr lang="en-CA" dirty="0" err="1"/>
              <a:t>sposobnosti</a:t>
            </a:r>
            <a:r>
              <a:rPr lang="en-CA" dirty="0"/>
              <a:t> </a:t>
            </a:r>
            <a:r>
              <a:rPr lang="en-CA" dirty="0" err="1"/>
              <a:t>za</a:t>
            </a:r>
            <a:r>
              <a:rPr lang="en-CA" dirty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en-CA" dirty="0" err="1" smtClean="0"/>
              <a:t>kreativno</a:t>
            </a:r>
            <a:r>
              <a:rPr lang="en-CA" dirty="0" smtClean="0"/>
              <a:t> </a:t>
            </a:r>
            <a:r>
              <a:rPr lang="en-CA" dirty="0" err="1"/>
              <a:t>rješavanje</a:t>
            </a:r>
            <a:r>
              <a:rPr lang="en-CA" dirty="0"/>
              <a:t> </a:t>
            </a:r>
            <a:r>
              <a:rPr lang="en-CA" dirty="0" err="1" smtClean="0"/>
              <a:t>problema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stječu</a:t>
            </a:r>
            <a:r>
              <a:rPr lang="en-CA" dirty="0" smtClean="0"/>
              <a:t> </a:t>
            </a:r>
            <a:r>
              <a:rPr lang="en-CA" dirty="0" err="1"/>
              <a:t>i</a:t>
            </a:r>
            <a:r>
              <a:rPr lang="en-CA" dirty="0"/>
              <a:t> </a:t>
            </a:r>
            <a:r>
              <a:rPr lang="en-CA" dirty="0" err="1"/>
              <a:t>sposobnosti</a:t>
            </a:r>
            <a:r>
              <a:rPr lang="en-CA" dirty="0"/>
              <a:t> </a:t>
            </a:r>
            <a:r>
              <a:rPr lang="en-CA" dirty="0" err="1"/>
              <a:t>za</a:t>
            </a:r>
            <a:r>
              <a:rPr lang="en-CA" dirty="0"/>
              <a:t> </a:t>
            </a:r>
            <a:r>
              <a:rPr lang="en-CA" b="1" dirty="0" err="1"/>
              <a:t>samostalno</a:t>
            </a:r>
            <a:r>
              <a:rPr lang="en-CA" b="1" dirty="0"/>
              <a:t> </a:t>
            </a:r>
            <a:r>
              <a:rPr lang="en-CA" b="1" dirty="0" err="1"/>
              <a:t>cjeloživotno</a:t>
            </a:r>
            <a:r>
              <a:rPr lang="en-CA" b="1" dirty="0"/>
              <a:t> </a:t>
            </a:r>
            <a:r>
              <a:rPr lang="en-CA" b="1" dirty="0" err="1" smtClean="0"/>
              <a:t>učenje</a:t>
            </a:r>
            <a:r>
              <a:rPr lang="en-CA" b="1" dirty="0" smtClean="0"/>
              <a:t> </a:t>
            </a:r>
            <a:endParaRPr lang="hr-HR" b="1" dirty="0"/>
          </a:p>
          <a:p>
            <a:pPr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14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r-HR" sz="4300" dirty="0">
                <a:latin typeface="Arial" panose="020B0604020202020204" pitchFamily="34" charset="0"/>
              </a:rPr>
              <a:t>Reci mi i sigurno ću </a:t>
            </a:r>
            <a:r>
              <a:rPr lang="hr-HR" sz="4300" dirty="0" smtClean="0">
                <a:latin typeface="Arial" panose="020B0604020202020204" pitchFamily="34" charset="0"/>
              </a:rPr>
              <a:t>zaboraviti!</a:t>
            </a:r>
            <a:endParaRPr lang="hr-HR" sz="4300" dirty="0">
              <a:latin typeface="Arial" panose="020B0604020202020204" pitchFamily="34" charset="0"/>
            </a:endParaRPr>
          </a:p>
          <a:p>
            <a:pPr algn="ctr">
              <a:buNone/>
            </a:pPr>
            <a:endParaRPr lang="hr-HR" sz="4300" dirty="0" smtClean="0"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hr-HR" sz="4300" dirty="0" smtClean="0">
                <a:latin typeface="Arial" panose="020B0604020202020204" pitchFamily="34" charset="0"/>
              </a:rPr>
              <a:t>Pokaži </a:t>
            </a:r>
            <a:r>
              <a:rPr lang="hr-HR" sz="4300" dirty="0">
                <a:latin typeface="Arial" panose="020B0604020202020204" pitchFamily="34" charset="0"/>
              </a:rPr>
              <a:t>mi možda </a:t>
            </a:r>
            <a:r>
              <a:rPr lang="hr-HR" sz="4300" dirty="0" smtClean="0">
                <a:latin typeface="Arial" panose="020B0604020202020204" pitchFamily="34" charset="0"/>
              </a:rPr>
              <a:t>zapamtim!</a:t>
            </a:r>
            <a:endParaRPr lang="hr-HR" sz="4300" dirty="0">
              <a:latin typeface="Arial" panose="020B0604020202020204" pitchFamily="34" charset="0"/>
            </a:endParaRPr>
          </a:p>
          <a:p>
            <a:pPr algn="ctr">
              <a:buNone/>
            </a:pPr>
            <a:endParaRPr lang="hr-HR" sz="4300" dirty="0"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hr-HR" sz="4300" dirty="0" smtClean="0">
                <a:latin typeface="Arial" panose="020B0604020202020204" pitchFamily="34" charset="0"/>
              </a:rPr>
              <a:t>Uključi </a:t>
            </a:r>
            <a:r>
              <a:rPr lang="hr-HR" sz="4300" dirty="0">
                <a:latin typeface="Arial" panose="020B0604020202020204" pitchFamily="34" charset="0"/>
              </a:rPr>
              <a:t>me pa ću </a:t>
            </a:r>
            <a:r>
              <a:rPr lang="hr-HR" sz="4300" dirty="0" smtClean="0">
                <a:latin typeface="Arial" panose="020B0604020202020204" pitchFamily="34" charset="0"/>
              </a:rPr>
              <a:t>znati!</a:t>
            </a:r>
            <a:endParaRPr lang="hr-HR" sz="4300" dirty="0">
              <a:latin typeface="Arial" panose="020B0604020202020204" pitchFamily="34" charset="0"/>
            </a:endParaRPr>
          </a:p>
          <a:p>
            <a:pPr>
              <a:buNone/>
            </a:pPr>
            <a:endParaRPr lang="hr-HR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hr-HR" dirty="0">
                <a:latin typeface="Arial" panose="020B0604020202020204" pitchFamily="34" charset="0"/>
              </a:rPr>
              <a:t>                              </a:t>
            </a:r>
            <a:endParaRPr lang="hr-HR" dirty="0" smtClean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hr-HR" dirty="0" smtClean="0">
                <a:latin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</a:rPr>
              <a:t>Kineska poslovica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175555"/>
            <a:ext cx="10515600" cy="9284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Zaključak</a:t>
            </a:r>
            <a:r>
              <a:rPr lang="hr-HR" dirty="0"/>
              <a:t/>
            </a:r>
            <a:br>
              <a:rPr lang="hr-HR" dirty="0"/>
            </a:b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8191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75555"/>
            <a:ext cx="10515600" cy="8949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b="1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770220" cy="46086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CA" dirty="0"/>
              <a:t> 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6" descr="http://uciteljicadaniela.files.wordpress.com/2012/02/naslovna-za-matematik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91" y="1537476"/>
            <a:ext cx="7036217" cy="47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Literatura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770220" cy="4608629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Ally</a:t>
            </a:r>
            <a:r>
              <a:rPr lang="en-CA" dirty="0"/>
              <a:t>, M. (2008).  </a:t>
            </a:r>
            <a:r>
              <a:rPr lang="en-CA" i="1" u="sng" dirty="0" err="1">
                <a:hlinkClick r:id="rId2"/>
              </a:rPr>
              <a:t>Osnovne</a:t>
            </a:r>
            <a:r>
              <a:rPr lang="en-CA" i="1" u="sng" dirty="0">
                <a:hlinkClick r:id="rId2"/>
              </a:rPr>
              <a:t> </a:t>
            </a:r>
            <a:r>
              <a:rPr lang="en-CA" i="1" u="sng" dirty="0" err="1">
                <a:hlinkClick r:id="rId2"/>
              </a:rPr>
              <a:t>obrazovne</a:t>
            </a:r>
            <a:r>
              <a:rPr lang="en-CA" i="1" u="sng" dirty="0">
                <a:hlinkClick r:id="rId2"/>
              </a:rPr>
              <a:t> </a:t>
            </a:r>
            <a:r>
              <a:rPr lang="en-CA" i="1" u="sng" dirty="0" err="1">
                <a:hlinkClick r:id="rId2"/>
              </a:rPr>
              <a:t>teorije</a:t>
            </a:r>
            <a:r>
              <a:rPr lang="en-CA" i="1" u="sng" dirty="0">
                <a:hlinkClick r:id="rId2"/>
              </a:rPr>
              <a:t> online </a:t>
            </a:r>
            <a:r>
              <a:rPr lang="en-CA" i="1" u="sng" dirty="0" err="1">
                <a:hlinkClick r:id="rId2"/>
              </a:rPr>
              <a:t>učenja</a:t>
            </a:r>
            <a:r>
              <a:rPr lang="en-CA" i="1" dirty="0"/>
              <a:t> </a:t>
            </a:r>
            <a:r>
              <a:rPr lang="en-CA" dirty="0"/>
              <a:t>(</a:t>
            </a:r>
            <a:r>
              <a:rPr lang="en-CA" dirty="0" err="1"/>
              <a:t>revidirano</a:t>
            </a:r>
            <a:r>
              <a:rPr lang="en-CA" dirty="0"/>
              <a:t> </a:t>
            </a:r>
            <a:r>
              <a:rPr lang="en-CA" dirty="0" err="1"/>
              <a:t>izdanje</a:t>
            </a:r>
            <a:r>
              <a:rPr lang="en-CA" dirty="0"/>
              <a:t> - </a:t>
            </a:r>
            <a:r>
              <a:rPr lang="en-CA" dirty="0" err="1"/>
              <a:t>prevedeno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/>
              <a:t> </a:t>
            </a:r>
            <a:r>
              <a:rPr lang="en-CA" dirty="0" err="1"/>
              <a:t>koristi</a:t>
            </a:r>
            <a:r>
              <a:rPr lang="en-CA" dirty="0"/>
              <a:t> se </a:t>
            </a:r>
            <a:r>
              <a:rPr lang="en-CA" dirty="0" err="1"/>
              <a:t>uz</a:t>
            </a:r>
            <a:r>
              <a:rPr lang="en-CA" dirty="0"/>
              <a:t> </a:t>
            </a:r>
            <a:r>
              <a:rPr lang="en-CA" dirty="0" err="1"/>
              <a:t>dozvolu</a:t>
            </a:r>
            <a:r>
              <a:rPr lang="en-CA" dirty="0"/>
              <a:t> </a:t>
            </a:r>
            <a:r>
              <a:rPr lang="en-CA" dirty="0" err="1"/>
              <a:t>autora</a:t>
            </a:r>
            <a:r>
              <a:rPr lang="en-CA" dirty="0"/>
              <a:t>)  </a:t>
            </a:r>
            <a:endParaRPr lang="hr-HR" dirty="0"/>
          </a:p>
          <a:p>
            <a:r>
              <a:rPr lang="en-CA" dirty="0" smtClean="0"/>
              <a:t>Bates</a:t>
            </a:r>
            <a:r>
              <a:rPr lang="en-CA" dirty="0"/>
              <a:t>, A. W. </a:t>
            </a:r>
            <a:r>
              <a:rPr lang="en-CA" dirty="0" err="1"/>
              <a:t>i</a:t>
            </a:r>
            <a:r>
              <a:rPr lang="en-CA" dirty="0"/>
              <a:t> Poole, G. (2003).</a:t>
            </a:r>
            <a:r>
              <a:rPr lang="en-CA" i="1" dirty="0"/>
              <a:t> Effective Teaching with Technology in Higher Education</a:t>
            </a:r>
            <a:r>
              <a:rPr lang="en-CA" dirty="0"/>
              <a:t>. (str.</a:t>
            </a:r>
            <a:r>
              <a:rPr lang="en-CA" i="1" dirty="0"/>
              <a:t> </a:t>
            </a:r>
            <a:r>
              <a:rPr lang="en-CA" dirty="0"/>
              <a:t>75-105). San Francisco: </a:t>
            </a:r>
            <a:r>
              <a:rPr lang="en-CA" dirty="0" err="1"/>
              <a:t>Jossey</a:t>
            </a:r>
            <a:r>
              <a:rPr lang="en-CA" dirty="0"/>
              <a:t>-Bass. (</a:t>
            </a:r>
            <a:r>
              <a:rPr lang="en-CA" u="sng" dirty="0">
                <a:hlinkClick r:id="rId3"/>
              </a:rPr>
              <a:t>pdf</a:t>
            </a:r>
            <a:r>
              <a:rPr lang="en-CA" dirty="0"/>
              <a:t>)</a:t>
            </a:r>
            <a:r>
              <a:rPr lang="en-CA" i="1" dirty="0"/>
              <a:t>  </a:t>
            </a:r>
            <a:endParaRPr lang="hr-HR" i="1" dirty="0"/>
          </a:p>
          <a:p>
            <a:r>
              <a:rPr lang="en-CA" dirty="0" smtClean="0"/>
              <a:t>Bates</a:t>
            </a:r>
            <a:r>
              <a:rPr lang="en-CA" dirty="0"/>
              <a:t>, A.W. (2004). </a:t>
            </a:r>
            <a:r>
              <a:rPr lang="en-CA" i="1" dirty="0" err="1"/>
              <a:t>Upravljanje</a:t>
            </a:r>
            <a:r>
              <a:rPr lang="en-CA" i="1" dirty="0"/>
              <a:t> </a:t>
            </a:r>
            <a:r>
              <a:rPr lang="en-CA" i="1" dirty="0" err="1"/>
              <a:t>tehnološkim</a:t>
            </a:r>
            <a:r>
              <a:rPr lang="en-CA" i="1" dirty="0"/>
              <a:t> </a:t>
            </a:r>
            <a:r>
              <a:rPr lang="en-CA" i="1" dirty="0" err="1"/>
              <a:t>promjenama</a:t>
            </a:r>
            <a:r>
              <a:rPr lang="en-CA" i="1" dirty="0"/>
              <a:t>: </a:t>
            </a:r>
            <a:r>
              <a:rPr lang="en-CA" i="1" dirty="0" err="1"/>
              <a:t>Strategije</a:t>
            </a:r>
            <a:r>
              <a:rPr lang="en-CA" i="1" dirty="0"/>
              <a:t> </a:t>
            </a:r>
            <a:r>
              <a:rPr lang="en-CA" i="1" dirty="0" err="1"/>
              <a:t>za</a:t>
            </a:r>
            <a:r>
              <a:rPr lang="en-CA" i="1" dirty="0"/>
              <a:t> </a:t>
            </a:r>
            <a:r>
              <a:rPr lang="en-CA" i="1" dirty="0" err="1"/>
              <a:t>voditelje</a:t>
            </a:r>
            <a:r>
              <a:rPr lang="en-CA" i="1" dirty="0"/>
              <a:t> </a:t>
            </a:r>
            <a:r>
              <a:rPr lang="en-CA" i="1" dirty="0" err="1"/>
              <a:t>visokih</a:t>
            </a:r>
            <a:r>
              <a:rPr lang="en-CA" i="1" dirty="0"/>
              <a:t> </a:t>
            </a:r>
            <a:r>
              <a:rPr lang="en-CA" i="1" dirty="0" err="1"/>
              <a:t>učilišta</a:t>
            </a:r>
            <a:r>
              <a:rPr lang="en-CA" i="1" dirty="0"/>
              <a:t>.</a:t>
            </a:r>
            <a:r>
              <a:rPr lang="en-CA" dirty="0"/>
              <a:t> Zagreb, </a:t>
            </a:r>
            <a:r>
              <a:rPr lang="en-CA" dirty="0" err="1"/>
              <a:t>Hrvatska</a:t>
            </a:r>
            <a:r>
              <a:rPr lang="en-CA" dirty="0"/>
              <a:t>: Carnet/</a:t>
            </a:r>
            <a:r>
              <a:rPr lang="en-CA" dirty="0" err="1"/>
              <a:t>Benja</a:t>
            </a:r>
            <a:r>
              <a:rPr lang="en-CA" dirty="0"/>
              <a:t>.  </a:t>
            </a:r>
            <a:endParaRPr lang="hr-HR" dirty="0"/>
          </a:p>
          <a:p>
            <a:r>
              <a:rPr lang="en-CA" dirty="0" err="1" smtClean="0"/>
              <a:t>Burgstahler</a:t>
            </a:r>
            <a:r>
              <a:rPr lang="en-CA" dirty="0"/>
              <a:t>, S. (2009) </a:t>
            </a:r>
            <a:r>
              <a:rPr lang="en-CA" i="1" u="sng" dirty="0" err="1">
                <a:hlinkClick r:id="rId4"/>
              </a:rPr>
              <a:t>Istinske</a:t>
            </a:r>
            <a:r>
              <a:rPr lang="en-CA" i="1" u="sng" dirty="0">
                <a:hlinkClick r:id="rId4"/>
              </a:rPr>
              <a:t> </a:t>
            </a:r>
            <a:r>
              <a:rPr lang="en-CA" i="1" u="sng" dirty="0" err="1">
                <a:hlinkClick r:id="rId4"/>
              </a:rPr>
              <a:t>poveznice</a:t>
            </a:r>
            <a:r>
              <a:rPr lang="en-CA" i="1" u="sng" dirty="0">
                <a:hlinkClick r:id="rId4"/>
              </a:rPr>
              <a:t>: </a:t>
            </a:r>
            <a:r>
              <a:rPr lang="en-CA" i="1" u="sng" dirty="0" err="1">
                <a:hlinkClick r:id="rId4"/>
              </a:rPr>
              <a:t>Kako</a:t>
            </a:r>
            <a:r>
              <a:rPr lang="en-CA" i="1" u="sng" dirty="0">
                <a:hlinkClick r:id="rId4"/>
              </a:rPr>
              <a:t> </a:t>
            </a:r>
            <a:r>
              <a:rPr lang="en-CA" i="1" u="sng" dirty="0" err="1">
                <a:hlinkClick r:id="rId4"/>
              </a:rPr>
              <a:t>učenje</a:t>
            </a:r>
            <a:r>
              <a:rPr lang="en-CA" i="1" u="sng" dirty="0">
                <a:hlinkClick r:id="rId4"/>
              </a:rPr>
              <a:t> </a:t>
            </a:r>
            <a:r>
              <a:rPr lang="en-CA" i="1" u="sng" dirty="0" err="1">
                <a:hlinkClick r:id="rId4"/>
              </a:rPr>
              <a:t>na</a:t>
            </a:r>
            <a:r>
              <a:rPr lang="en-CA" i="1" u="sng" dirty="0">
                <a:hlinkClick r:id="rId4"/>
              </a:rPr>
              <a:t> </a:t>
            </a:r>
            <a:r>
              <a:rPr lang="en-CA" i="1" u="sng" dirty="0" err="1">
                <a:hlinkClick r:id="rId4"/>
              </a:rPr>
              <a:t>daljinu</a:t>
            </a:r>
            <a:r>
              <a:rPr lang="en-CA" i="1" u="sng" dirty="0">
                <a:hlinkClick r:id="rId4"/>
              </a:rPr>
              <a:t> </a:t>
            </a:r>
            <a:r>
              <a:rPr lang="en-CA" i="1" u="sng" dirty="0" err="1">
                <a:hlinkClick r:id="rId4"/>
              </a:rPr>
              <a:t>učiniti</a:t>
            </a:r>
            <a:r>
              <a:rPr lang="en-CA" i="1" u="sng" dirty="0">
                <a:hlinkClick r:id="rId4"/>
              </a:rPr>
              <a:t> </a:t>
            </a:r>
            <a:r>
              <a:rPr lang="en-CA" i="1" u="sng" dirty="0" err="1">
                <a:hlinkClick r:id="rId4"/>
              </a:rPr>
              <a:t>pristupačnim</a:t>
            </a:r>
            <a:r>
              <a:rPr lang="en-CA" i="1" u="sng" dirty="0">
                <a:hlinkClick r:id="rId4"/>
              </a:rPr>
              <a:t> </a:t>
            </a:r>
            <a:r>
              <a:rPr lang="en-CA" i="1" u="sng" dirty="0" err="1">
                <a:hlinkClick r:id="rId4"/>
              </a:rPr>
              <a:t>svima</a:t>
            </a:r>
            <a:r>
              <a:rPr lang="en-CA" i="1" u="sng" dirty="0">
                <a:hlinkClick r:id="rId4"/>
              </a:rPr>
              <a:t>.</a:t>
            </a:r>
            <a:r>
              <a:rPr lang="en-CA" i="1" dirty="0"/>
              <a:t> </a:t>
            </a:r>
            <a:r>
              <a:rPr lang="en-CA" dirty="0" err="1"/>
              <a:t>Prevedeno</a:t>
            </a:r>
            <a:r>
              <a:rPr lang="en-CA" dirty="0"/>
              <a:t> s </a:t>
            </a:r>
            <a:r>
              <a:rPr lang="en-CA" dirty="0" err="1"/>
              <a:t>engleskog</a:t>
            </a:r>
            <a:r>
              <a:rPr lang="en-CA" dirty="0"/>
              <a:t>.</a:t>
            </a:r>
            <a:endParaRPr lang="hr-HR" i="1" dirty="0"/>
          </a:p>
          <a:p>
            <a:r>
              <a:rPr lang="hr-HR" dirty="0" smtClean="0"/>
              <a:t>Davis</a:t>
            </a:r>
            <a:r>
              <a:rPr lang="hr-HR" dirty="0"/>
              <a:t>, A. (2005). </a:t>
            </a:r>
            <a:r>
              <a:rPr lang="hr-HR" i="1" dirty="0"/>
              <a:t>Razvijanje infrastrukture za učenje putem Interneta</a:t>
            </a:r>
            <a:r>
              <a:rPr lang="hr-HR" dirty="0"/>
              <a:t>. </a:t>
            </a:r>
            <a:r>
              <a:rPr lang="hr-HR" dirty="0" err="1"/>
              <a:t>Edupoint</a:t>
            </a:r>
            <a:r>
              <a:rPr lang="hr-HR" dirty="0"/>
              <a:t>, 39(V</a:t>
            </a:r>
            <a:r>
              <a:rPr lang="hr-HR" i="1" dirty="0"/>
              <a:t>).</a:t>
            </a:r>
            <a:r>
              <a:rPr lang="hr-HR" dirty="0"/>
              <a:t> Preuzeto 25.01.2014. s </a:t>
            </a:r>
            <a:r>
              <a:rPr lang="hr-HR" u="sng" dirty="0">
                <a:hlinkClick r:id="rId5"/>
              </a:rPr>
              <a:t>http://www.carnet.hr/casopis/39/clanci/3</a:t>
            </a:r>
            <a:endParaRPr lang="hr-HR" dirty="0"/>
          </a:p>
          <a:p>
            <a:r>
              <a:rPr lang="hr-HR" dirty="0" smtClean="0"/>
              <a:t>Matijević</a:t>
            </a:r>
            <a:r>
              <a:rPr lang="hr-HR" dirty="0"/>
              <a:t>, M. i </a:t>
            </a:r>
            <a:r>
              <a:rPr lang="hr-HR" dirty="0" err="1"/>
              <a:t>Radovanović</a:t>
            </a:r>
            <a:r>
              <a:rPr lang="hr-HR" dirty="0"/>
              <a:t>, D. (2008.), </a:t>
            </a:r>
            <a:r>
              <a:rPr lang="hr-HR" i="1" dirty="0" err="1"/>
              <a:t>Communication</a:t>
            </a:r>
            <a:r>
              <a:rPr lang="hr-HR" i="1" dirty="0"/>
              <a:t> Technologies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i="1" dirty="0" err="1" smtClean="0"/>
              <a:t>classroom</a:t>
            </a:r>
            <a:r>
              <a:rPr lang="hr-HR" i="1" dirty="0" smtClean="0"/>
              <a:t> </a:t>
            </a:r>
            <a:r>
              <a:rPr lang="hr-HR" i="1" dirty="0" err="1"/>
              <a:t>teaching</a:t>
            </a:r>
            <a:r>
              <a:rPr lang="hr-HR" i="1" dirty="0"/>
              <a:t> </a:t>
            </a:r>
            <a:r>
              <a:rPr lang="hr-HR" i="1" dirty="0" err="1"/>
              <a:t>environment</a:t>
            </a:r>
            <a:r>
              <a:rPr lang="hr-HR" i="1" dirty="0"/>
              <a:t>. </a:t>
            </a:r>
            <a:r>
              <a:rPr lang="hr-HR" i="1" dirty="0" err="1"/>
              <a:t>Conference</a:t>
            </a:r>
            <a:r>
              <a:rPr lang="hr-HR" i="1" dirty="0"/>
              <a:t> </a:t>
            </a:r>
            <a:r>
              <a:rPr lang="hr-HR" i="1" dirty="0" err="1"/>
              <a:t>Proceedings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1st </a:t>
            </a:r>
            <a:r>
              <a:rPr lang="hr-HR" i="1" dirty="0" err="1"/>
              <a:t>Special</a:t>
            </a:r>
            <a:r>
              <a:rPr lang="hr-HR" i="1" dirty="0"/>
              <a:t> </a:t>
            </a:r>
            <a:r>
              <a:rPr lang="hr-HR" i="1" dirty="0" err="1"/>
              <a:t>Focus</a:t>
            </a:r>
            <a:r>
              <a:rPr lang="hr-HR" i="1" dirty="0"/>
              <a:t> </a:t>
            </a:r>
            <a:r>
              <a:rPr lang="hr-HR" i="1" dirty="0" err="1"/>
              <a:t>Symposium</a:t>
            </a:r>
            <a:r>
              <a:rPr lang="hr-HR" i="1" dirty="0"/>
              <a:t> on </a:t>
            </a:r>
            <a:r>
              <a:rPr lang="hr-HR" i="1" dirty="0" err="1"/>
              <a:t>the</a:t>
            </a:r>
            <a:r>
              <a:rPr lang="hr-HR" i="1" dirty="0"/>
              <a:t>   </a:t>
            </a:r>
            <a:r>
              <a:rPr lang="hr-HR" i="1" dirty="0" err="1" smtClean="0"/>
              <a:t>Pedagogy</a:t>
            </a:r>
            <a:r>
              <a:rPr lang="hr-HR" i="1" dirty="0" smtClean="0"/>
              <a:t> </a:t>
            </a:r>
            <a:r>
              <a:rPr lang="hr-HR" i="1" dirty="0" err="1"/>
              <a:t>in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i="1" dirty="0" err="1"/>
              <a:t>Context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a </a:t>
            </a:r>
            <a:r>
              <a:rPr lang="hr-HR" i="1" dirty="0" err="1"/>
              <a:t>Knowledge</a:t>
            </a:r>
            <a:r>
              <a:rPr lang="hr-HR" i="1" dirty="0"/>
              <a:t> </a:t>
            </a:r>
            <a:r>
              <a:rPr lang="hr-HR" i="1" dirty="0" err="1"/>
              <a:t>Society</a:t>
            </a:r>
            <a:r>
              <a:rPr lang="hr-HR" dirty="0"/>
              <a:t> (</a:t>
            </a:r>
            <a:r>
              <a:rPr lang="hr-HR" dirty="0" err="1"/>
              <a:t>Ur.V</a:t>
            </a:r>
            <a:r>
              <a:rPr lang="hr-HR" dirty="0"/>
              <a:t>. </a:t>
            </a:r>
            <a:r>
              <a:rPr lang="hr-HR" dirty="0" err="1"/>
              <a:t>Šimović</a:t>
            </a:r>
            <a:r>
              <a:rPr lang="hr-HR" dirty="0"/>
              <a:t>),  Zagreb: ECNSI – </a:t>
            </a:r>
            <a:r>
              <a:rPr lang="hr-HR" dirty="0" err="1" smtClean="0"/>
              <a:t>The</a:t>
            </a:r>
            <a:r>
              <a:rPr lang="hr-HR" dirty="0" smtClean="0"/>
              <a:t>  European </a:t>
            </a:r>
            <a:r>
              <a:rPr lang="hr-HR" dirty="0" err="1"/>
              <a:t>Focus</a:t>
            </a:r>
            <a:r>
              <a:rPr lang="hr-HR" dirty="0"/>
              <a:t> </a:t>
            </a:r>
            <a:r>
              <a:rPr lang="hr-HR" dirty="0" err="1"/>
              <a:t>Symposium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 smtClean="0"/>
              <a:t>Systematic</a:t>
            </a:r>
            <a:r>
              <a:rPr lang="hr-HR" dirty="0"/>
              <a:t> </a:t>
            </a:r>
            <a:r>
              <a:rPr lang="hr-HR" dirty="0" smtClean="0"/>
              <a:t>Research </a:t>
            </a:r>
            <a:r>
              <a:rPr lang="hr-HR" dirty="0"/>
              <a:t>Centre, </a:t>
            </a:r>
            <a:r>
              <a:rPr lang="hr-HR" dirty="0" err="1"/>
              <a:t>pp</a:t>
            </a:r>
            <a:r>
              <a:rPr lang="hr-HR" dirty="0"/>
              <a:t>. 45-49.</a:t>
            </a:r>
          </a:p>
          <a:p>
            <a:r>
              <a:rPr lang="pl-PL" dirty="0" smtClean="0"/>
              <a:t>Zemsky</a:t>
            </a:r>
            <a:r>
              <a:rPr lang="pl-PL" dirty="0"/>
              <a:t>, R. i Massy, W.F. (2006).  </a:t>
            </a:r>
            <a:r>
              <a:rPr lang="en-CA" i="1" dirty="0" err="1"/>
              <a:t>Ometena</a:t>
            </a:r>
            <a:r>
              <a:rPr lang="en-CA" i="1" dirty="0"/>
              <a:t> </a:t>
            </a:r>
            <a:r>
              <a:rPr lang="en-CA" i="1" dirty="0" err="1"/>
              <a:t>inovacija</a:t>
            </a:r>
            <a:r>
              <a:rPr lang="en-CA" i="1" dirty="0"/>
              <a:t>:  </a:t>
            </a:r>
            <a:r>
              <a:rPr lang="en-CA" i="1" dirty="0" err="1"/>
              <a:t>Što</a:t>
            </a:r>
            <a:r>
              <a:rPr lang="en-CA" i="1" dirty="0"/>
              <a:t> se </a:t>
            </a:r>
            <a:r>
              <a:rPr lang="en-CA" i="1" dirty="0" err="1"/>
              <a:t>dogodilo</a:t>
            </a:r>
            <a:r>
              <a:rPr lang="en-CA" i="1" dirty="0"/>
              <a:t> e-</a:t>
            </a:r>
            <a:r>
              <a:rPr lang="en-CA" i="1" dirty="0" err="1"/>
              <a:t>laearningu</a:t>
            </a:r>
            <a:r>
              <a:rPr lang="en-CA" i="1" dirty="0"/>
              <a:t> </a:t>
            </a:r>
            <a:r>
              <a:rPr lang="en-CA" i="1" dirty="0" err="1"/>
              <a:t>i</a:t>
            </a:r>
            <a:r>
              <a:rPr lang="en-CA" i="1" dirty="0"/>
              <a:t> </a:t>
            </a:r>
            <a:r>
              <a:rPr lang="en-CA" i="1" dirty="0" err="1"/>
              <a:t>zašto</a:t>
            </a:r>
            <a:r>
              <a:rPr lang="en-CA" i="1" dirty="0"/>
              <a:t>?, </a:t>
            </a:r>
            <a:r>
              <a:rPr lang="en-CA" dirty="0" err="1"/>
              <a:t>Edupoint</a:t>
            </a:r>
            <a:r>
              <a:rPr lang="en-CA" i="1" dirty="0"/>
              <a:t>, </a:t>
            </a:r>
            <a:r>
              <a:rPr lang="en-CA" dirty="0"/>
              <a:t>47(VI)</a:t>
            </a:r>
            <a:r>
              <a:rPr lang="en-CA" i="1" dirty="0"/>
              <a:t>.</a:t>
            </a:r>
            <a:r>
              <a:rPr lang="en-CA" dirty="0"/>
              <a:t> </a:t>
            </a:r>
            <a:r>
              <a:rPr lang="en-CA" dirty="0" err="1"/>
              <a:t>Preuzeto</a:t>
            </a:r>
            <a:r>
              <a:rPr lang="en-CA" dirty="0"/>
              <a:t> 13. 12. 2013. s </a:t>
            </a:r>
            <a:r>
              <a:rPr lang="en-CA" u="sng" dirty="0">
                <a:hlinkClick r:id="rId6"/>
              </a:rPr>
              <a:t>http://www.carnet.hr/casopis/47/clanci/3</a:t>
            </a:r>
            <a:r>
              <a:rPr lang="en-CA" u="sng" dirty="0"/>
              <a:t>  </a:t>
            </a:r>
            <a:endParaRPr lang="hr-HR" dirty="0"/>
          </a:p>
          <a:p>
            <a:pPr marL="0" indent="0">
              <a:buNone/>
            </a:pPr>
            <a:r>
              <a:rPr lang="en-CA" dirty="0"/>
              <a:t> 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75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hr-HR" dirty="0" smtClean="0"/>
          </a:p>
          <a:p>
            <a:pPr eaLnBrk="1" hangingPunct="1">
              <a:buFontTx/>
              <a:buNone/>
            </a:pPr>
            <a:endParaRPr lang="hr-HR" sz="4000" b="1" dirty="0"/>
          </a:p>
          <a:p>
            <a:pPr eaLnBrk="1" hangingPunct="1">
              <a:buFontTx/>
              <a:buNone/>
            </a:pPr>
            <a:endParaRPr lang="hr-HR" b="1" dirty="0" smtClean="0"/>
          </a:p>
          <a:p>
            <a:pPr algn="ctr" eaLnBrk="1" hangingPunct="1">
              <a:buFontTx/>
              <a:buNone/>
            </a:pPr>
            <a:r>
              <a:rPr lang="hr-HR" sz="4800" b="1" dirty="0" smtClean="0"/>
              <a:t>Hvala na pozornosti!</a:t>
            </a:r>
          </a:p>
          <a:p>
            <a:pPr eaLnBrk="1" hangingPunct="1">
              <a:buFontTx/>
              <a:buNone/>
            </a:pPr>
            <a:endParaRPr lang="hr-HR" b="1" dirty="0" smtClean="0"/>
          </a:p>
          <a:p>
            <a:pPr eaLnBrk="1" hangingPunct="1">
              <a:buFontTx/>
              <a:buNone/>
            </a:pPr>
            <a:r>
              <a:rPr lang="hr-HR" b="1" dirty="0" smtClean="0"/>
              <a:t>Učiteljica: Mira Čuvidić</a:t>
            </a:r>
          </a:p>
          <a:p>
            <a:pPr eaLnBrk="1" hangingPunct="1">
              <a:buFontTx/>
              <a:buNone/>
            </a:pPr>
            <a:r>
              <a:rPr lang="hr-HR" b="1" dirty="0" smtClean="0"/>
              <a:t>OŠ Rajić</a:t>
            </a:r>
          </a:p>
          <a:p>
            <a:pPr eaLnBrk="1" hangingPunct="1">
              <a:buFontTx/>
              <a:buNone/>
            </a:pPr>
            <a:r>
              <a:rPr lang="hr-HR" dirty="0" smtClean="0"/>
              <a:t>Kontakt: </a:t>
            </a:r>
            <a:r>
              <a:rPr lang="hr-HR" dirty="0" smtClean="0">
                <a:hlinkClick r:id="rId2"/>
              </a:rPr>
              <a:t>mira.cuvidic@gmail.com</a:t>
            </a:r>
            <a:endParaRPr lang="hr-HR" dirty="0" smtClean="0"/>
          </a:p>
          <a:p>
            <a:pPr eaLnBrk="1" hangingPunct="1">
              <a:buFontTx/>
              <a:buNone/>
            </a:pPr>
            <a:r>
              <a:rPr lang="hr-HR" dirty="0"/>
              <a:t> </a:t>
            </a:r>
            <a:r>
              <a:rPr lang="hr-HR" dirty="0" smtClean="0"/>
              <a:t>   Mob.   091 730 3085</a:t>
            </a:r>
          </a:p>
        </p:txBody>
      </p:sp>
      <p:pic>
        <p:nvPicPr>
          <p:cNvPr id="38916" name="Picture 7" descr="C:\Documents and Settings\MIRA ČUVIDIĆ\Local Settings\Temporary Internet Files\Content.IE5\1NZGMGS5\MC90044203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83" y="149497"/>
            <a:ext cx="3012688" cy="349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C:\Documents and Settings\MIRA ČUVIDIĆ\Local Settings\Temporary Internet Files\Content.IE5\GWUFMJF3\MC90043799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3" y="149497"/>
            <a:ext cx="2933711" cy="279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5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260088"/>
            <a:ext cx="10515601" cy="4916875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r-HR" dirty="0" smtClean="0"/>
              <a:t>PO ČEMU SE NADARENI UČENICI RAZLIKUJU OD OSTALIH UČENIKA?</a:t>
            </a:r>
          </a:p>
          <a:p>
            <a:pPr marL="0" lvl="0" indent="0">
              <a:lnSpc>
                <a:spcPct val="150000"/>
              </a:lnSpc>
              <a:buNone/>
            </a:pPr>
            <a:endParaRPr lang="hr-HR" dirty="0"/>
          </a:p>
          <a:p>
            <a:pPr lvl="0">
              <a:lnSpc>
                <a:spcPct val="150000"/>
              </a:lnSpc>
            </a:pPr>
            <a:r>
              <a:rPr lang="hr-HR" dirty="0"/>
              <a:t>u</a:t>
            </a:r>
            <a:r>
              <a:rPr lang="hr-HR" dirty="0" smtClean="0"/>
              <a:t>živaju u rješavanju problema, uočavaju uzročno-posljedične odnose</a:t>
            </a:r>
            <a:endParaRPr lang="hr-HR" dirty="0"/>
          </a:p>
          <a:p>
            <a:pPr lvl="0">
              <a:lnSpc>
                <a:spcPct val="150000"/>
              </a:lnSpc>
            </a:pPr>
            <a:r>
              <a:rPr lang="hr-HR" dirty="0"/>
              <a:t>organizacijskim </a:t>
            </a:r>
            <a:r>
              <a:rPr lang="hr-HR" dirty="0" smtClean="0"/>
              <a:t>sposobnostima i originalnosti </a:t>
            </a:r>
            <a:r>
              <a:rPr lang="hr-HR" dirty="0"/>
              <a:t>interpretacije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mogućnosti prijenosa </a:t>
            </a:r>
            <a:r>
              <a:rPr lang="hr-HR" dirty="0" smtClean="0"/>
              <a:t>ideje, sposobnost generaliziranja</a:t>
            </a:r>
          </a:p>
          <a:p>
            <a:pPr lvl="0">
              <a:lnSpc>
                <a:spcPct val="150000"/>
              </a:lnSpc>
            </a:pPr>
            <a:r>
              <a:rPr lang="hr-HR" dirty="0"/>
              <a:t>t</a:t>
            </a:r>
            <a:r>
              <a:rPr lang="hr-HR" dirty="0" smtClean="0"/>
              <a:t>raže razloge i zahtijevaju objašnjenja</a:t>
            </a:r>
          </a:p>
          <a:p>
            <a:pPr lvl="0">
              <a:lnSpc>
                <a:spcPct val="150000"/>
              </a:lnSpc>
            </a:pPr>
            <a:endParaRPr lang="hr-HR" dirty="0" smtClean="0"/>
          </a:p>
          <a:p>
            <a:pPr lvl="0">
              <a:lnSpc>
                <a:spcPct val="150000"/>
              </a:lnSpc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164403"/>
            <a:ext cx="10515600" cy="8949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b="1" dirty="0" smtClean="0"/>
              <a:t>Nadareni učenici</a:t>
            </a:r>
            <a:endParaRPr lang="hr-HR" b="1" dirty="0"/>
          </a:p>
        </p:txBody>
      </p:sp>
      <p:pic>
        <p:nvPicPr>
          <p:cNvPr id="5" name="Picture 4" descr="gen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06" y="4360127"/>
            <a:ext cx="2514139" cy="22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 smtClean="0"/>
              <a:t>“</a:t>
            </a:r>
            <a:r>
              <a:rPr lang="hr-HR" sz="4400" i="1" dirty="0" smtClean="0"/>
              <a:t>Teško je u dječjem tijelu imati inteligenciju  </a:t>
            </a:r>
          </a:p>
          <a:p>
            <a:pPr marL="0" indent="0">
              <a:buNone/>
            </a:pPr>
            <a:r>
              <a:rPr lang="hr-HR" sz="4400" i="1" dirty="0"/>
              <a:t> </a:t>
            </a:r>
            <a:r>
              <a:rPr lang="hr-HR" sz="4400" i="1" dirty="0" smtClean="0"/>
              <a:t> odrasloga i emocije djeteta.”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sz="4400" dirty="0" smtClean="0"/>
              <a:t>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sz="4400" dirty="0"/>
              <a:t> </a:t>
            </a:r>
            <a:r>
              <a:rPr lang="hr-HR" sz="4400" dirty="0" smtClean="0"/>
              <a:t>                         (</a:t>
            </a:r>
            <a:r>
              <a:rPr lang="hr-HR" sz="4400" dirty="0" err="1" smtClean="0"/>
              <a:t>Hollingworth</a:t>
            </a:r>
            <a:r>
              <a:rPr lang="hr-HR" sz="4400" dirty="0" smtClean="0"/>
              <a:t>, 1975.)</a:t>
            </a:r>
          </a:p>
        </p:txBody>
      </p:sp>
      <p:pic>
        <p:nvPicPr>
          <p:cNvPr id="17413" name="Picture 4" descr="baby%20geniu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68" y="3299002"/>
            <a:ext cx="2621425" cy="313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9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b="1" dirty="0" smtClean="0"/>
              <a:t>Nadareni učenici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7103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b="1" dirty="0" smtClean="0"/>
              <a:t>Osobine učitelja </a:t>
            </a: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349298"/>
            <a:ext cx="10515600" cy="4973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Osobine učitelja i učiteljica nadarene djece (prema Baldwin, 1993</a:t>
            </a:r>
            <a:r>
              <a:rPr lang="hr-HR" b="1" dirty="0" smtClean="0"/>
              <a:t>.)</a:t>
            </a:r>
            <a:endParaRPr lang="hr-HR" dirty="0"/>
          </a:p>
          <a:p>
            <a:r>
              <a:rPr lang="hr-HR" dirty="0" smtClean="0"/>
              <a:t> fleksibilno </a:t>
            </a:r>
            <a:r>
              <a:rPr lang="hr-HR" dirty="0"/>
              <a:t>koristi vrijeme</a:t>
            </a:r>
          </a:p>
          <a:p>
            <a:r>
              <a:rPr lang="hr-HR" dirty="0" smtClean="0"/>
              <a:t> pokazuje potrebu za postignućem  </a:t>
            </a:r>
          </a:p>
          <a:p>
            <a:r>
              <a:rPr lang="hr-HR" dirty="0" smtClean="0"/>
              <a:t> dobro </a:t>
            </a:r>
            <a:r>
              <a:rPr lang="hr-HR" dirty="0"/>
              <a:t>poznaje svoje područje</a:t>
            </a:r>
          </a:p>
          <a:p>
            <a:r>
              <a:rPr lang="hr-HR" dirty="0" smtClean="0"/>
              <a:t> širokih interesa</a:t>
            </a:r>
            <a:endParaRPr lang="hr-HR" dirty="0"/>
          </a:p>
          <a:p>
            <a:r>
              <a:rPr lang="hr-HR" dirty="0" smtClean="0"/>
              <a:t> dobro </a:t>
            </a:r>
            <a:r>
              <a:rPr lang="hr-HR" dirty="0"/>
              <a:t>poznaje strategije poučavanja</a:t>
            </a:r>
          </a:p>
          <a:p>
            <a:r>
              <a:rPr lang="hr-HR" dirty="0" smtClean="0"/>
              <a:t> razvija </a:t>
            </a:r>
            <a:r>
              <a:rPr lang="hr-HR" dirty="0"/>
              <a:t>blizak odnos s </a:t>
            </a:r>
            <a:r>
              <a:rPr lang="hr-HR" dirty="0" smtClean="0"/>
              <a:t>učenicima</a:t>
            </a:r>
          </a:p>
          <a:p>
            <a:r>
              <a:rPr lang="hr-HR" dirty="0"/>
              <a:t> </a:t>
            </a:r>
            <a:r>
              <a:rPr lang="hr-HR" dirty="0" smtClean="0"/>
              <a:t>znatiželjan, poticajan, razumije želju za znanjem, motivira učenika</a:t>
            </a:r>
          </a:p>
          <a:p>
            <a:r>
              <a:rPr lang="hr-HR" dirty="0"/>
              <a:t> </a:t>
            </a:r>
            <a:r>
              <a:rPr lang="hr-HR" dirty="0" smtClean="0"/>
              <a:t>dobro organiziran, ima pozitivan stav prema učenicima</a:t>
            </a:r>
          </a:p>
          <a:p>
            <a:pPr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37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b="1" dirty="0"/>
              <a:t>Osobine učitelja 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38200" y="1349298"/>
            <a:ext cx="10515600" cy="4973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algn="ctr">
              <a:buFontTx/>
              <a:buNone/>
            </a:pPr>
            <a:r>
              <a:rPr lang="hr-HR" sz="5400" b="1" dirty="0">
                <a:solidFill>
                  <a:schemeClr val="tx2">
                    <a:lumMod val="75000"/>
                  </a:schemeClr>
                </a:solidFill>
                <a:latin typeface="Curlz MT" pitchFamily="82" charset="0"/>
              </a:rPr>
              <a:t>“Ti moraš biti promjena koju želiš </a:t>
            </a:r>
            <a:endParaRPr lang="hr-HR" sz="5400" b="1" dirty="0" smtClean="0">
              <a:solidFill>
                <a:schemeClr val="tx2">
                  <a:lumMod val="75000"/>
                </a:schemeClr>
              </a:solidFill>
              <a:latin typeface="Curlz MT" pitchFamily="82" charset="0"/>
            </a:endParaRPr>
          </a:p>
          <a:p>
            <a:pPr algn="ctr">
              <a:buFontTx/>
              <a:buNone/>
            </a:pPr>
            <a:r>
              <a:rPr lang="hr-HR" sz="5400" b="1" dirty="0" smtClean="0">
                <a:solidFill>
                  <a:schemeClr val="tx2">
                    <a:lumMod val="75000"/>
                  </a:schemeClr>
                </a:solidFill>
                <a:latin typeface="Curlz MT" pitchFamily="82" charset="0"/>
              </a:rPr>
              <a:t>vidjeti </a:t>
            </a:r>
            <a:r>
              <a:rPr lang="hr-HR" sz="5400" b="1" dirty="0">
                <a:solidFill>
                  <a:schemeClr val="tx2">
                    <a:lumMod val="75000"/>
                  </a:schemeClr>
                </a:solidFill>
                <a:latin typeface="Curlz MT" pitchFamily="82" charset="0"/>
              </a:rPr>
              <a:t>u svijetu</a:t>
            </a:r>
            <a:r>
              <a:rPr lang="hr-HR" sz="5400" b="1" dirty="0" smtClean="0">
                <a:solidFill>
                  <a:schemeClr val="tx2">
                    <a:lumMod val="75000"/>
                  </a:schemeClr>
                </a:solidFill>
                <a:latin typeface="Curlz MT" pitchFamily="82" charset="0"/>
              </a:rPr>
              <a:t>!”</a:t>
            </a:r>
          </a:p>
          <a:p>
            <a:pPr algn="ctr">
              <a:buFontTx/>
              <a:buNone/>
            </a:pPr>
            <a:endParaRPr lang="hr-HR" sz="5400" b="1" dirty="0">
              <a:solidFill>
                <a:schemeClr val="tx2">
                  <a:lumMod val="75000"/>
                </a:schemeClr>
              </a:solidFill>
              <a:latin typeface="Curlz MT" pitchFamily="82" charset="0"/>
            </a:endParaRPr>
          </a:p>
          <a:p>
            <a:pPr algn="ctr">
              <a:buFontTx/>
              <a:buNone/>
            </a:pPr>
            <a:r>
              <a:rPr lang="hr-HR" sz="5400" b="1" dirty="0" smtClean="0">
                <a:solidFill>
                  <a:schemeClr val="tx2">
                    <a:lumMod val="75000"/>
                  </a:schemeClr>
                </a:solidFill>
                <a:latin typeface="Curlz MT" pitchFamily="82" charset="0"/>
              </a:rPr>
              <a:t>- Gandhi -</a:t>
            </a:r>
            <a:endParaRPr lang="hr-HR" sz="5400" b="1" dirty="0">
              <a:solidFill>
                <a:schemeClr val="tx2">
                  <a:lumMod val="75000"/>
                </a:schemeClr>
              </a:solidFill>
              <a:latin typeface="Curlz MT" pitchFamily="82" charset="0"/>
            </a:endParaRP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92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orkwithdaria.com/wp-content/uploads/2013/05/facebook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5" y="697806"/>
            <a:ext cx="3671487" cy="26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arkun.hr/gallery/albums/userpics/normal_four_play_computer_g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99" y="741248"/>
            <a:ext cx="4146369" cy="27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11" y="3505495"/>
            <a:ext cx="3970613" cy="30948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23" y="3902162"/>
            <a:ext cx="2598234" cy="269818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791737" y="113031"/>
            <a:ext cx="858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Kako djeca provode većinu slobodnog vremena?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7417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37"/>
          <p:cNvSpPr>
            <a:spLocks noChangeArrowheads="1"/>
          </p:cNvSpPr>
          <p:nvPr/>
        </p:nvSpPr>
        <p:spPr bwMode="auto">
          <a:xfrm>
            <a:off x="356838" y="1981666"/>
            <a:ext cx="5696231" cy="4731368"/>
          </a:xfrm>
          <a:prstGeom prst="rect">
            <a:avLst/>
          </a:prstGeom>
          <a:solidFill>
            <a:schemeClr val="accent5">
              <a:alpha val="38824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76238" indent="-376238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sz="2800" dirty="0"/>
              <a:t>p</a:t>
            </a:r>
            <a:r>
              <a:rPr lang="hr-HR" sz="2800" dirty="0" smtClean="0"/>
              <a:t>ojednostavljivanje</a:t>
            </a:r>
            <a:endParaRPr lang="hr-HR" sz="2800" dirty="0"/>
          </a:p>
          <a:p>
            <a:pPr marL="376238" indent="-376238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sz="2800" dirty="0"/>
              <a:t>z</a:t>
            </a:r>
            <a:r>
              <a:rPr lang="hr-HR" sz="2800" dirty="0" smtClean="0"/>
              <a:t>ornost</a:t>
            </a:r>
            <a:endParaRPr lang="hr-HR" sz="2800" dirty="0"/>
          </a:p>
          <a:p>
            <a:pPr marL="376238" indent="-376238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sz="2800" dirty="0"/>
              <a:t>b</a:t>
            </a:r>
            <a:r>
              <a:rPr lang="hr-HR" sz="2800" dirty="0" smtClean="0"/>
              <a:t>rz </a:t>
            </a:r>
            <a:r>
              <a:rPr lang="hr-HR" sz="2800" dirty="0"/>
              <a:t>prijenos informacija</a:t>
            </a:r>
          </a:p>
          <a:p>
            <a:pPr marL="376238" indent="-376238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sz="2800" dirty="0"/>
              <a:t>z</a:t>
            </a:r>
            <a:r>
              <a:rPr lang="hr-HR" sz="2800" dirty="0" smtClean="0"/>
              <a:t>animljiva </a:t>
            </a:r>
            <a:r>
              <a:rPr lang="hr-HR" sz="2800" dirty="0"/>
              <a:t>i atraktivna </a:t>
            </a:r>
            <a:r>
              <a:rPr lang="hr-HR" sz="2800" dirty="0" smtClean="0"/>
              <a:t>prezentacija nastavnih sadržaja</a:t>
            </a:r>
            <a:endParaRPr lang="hr-HR" sz="2800" dirty="0"/>
          </a:p>
          <a:p>
            <a:pPr marL="376238" indent="-376238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sz="2800" dirty="0"/>
              <a:t>m</a:t>
            </a:r>
            <a:r>
              <a:rPr lang="hr-HR" sz="2800" dirty="0" smtClean="0"/>
              <a:t>otivacija</a:t>
            </a:r>
            <a:endParaRPr lang="hr-HR" sz="2800" dirty="0"/>
          </a:p>
          <a:p>
            <a:pPr marL="376238" indent="-376238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sz="2800" dirty="0"/>
              <a:t>p</a:t>
            </a:r>
            <a:r>
              <a:rPr lang="hr-HR" sz="2800" dirty="0" smtClean="0"/>
              <a:t>rodubljenje </a:t>
            </a:r>
            <a:r>
              <a:rPr lang="hr-HR" sz="2800" dirty="0"/>
              <a:t>razumijevanja</a:t>
            </a:r>
          </a:p>
          <a:p>
            <a:pPr marL="376238" indent="-376238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sz="2800" dirty="0">
                <a:sym typeface="Wingdings" pitchFamily="2" charset="2"/>
              </a:rPr>
              <a:t>e</a:t>
            </a:r>
            <a:r>
              <a:rPr lang="hr-HR" sz="2800" dirty="0" smtClean="0">
                <a:sym typeface="Wingdings" pitchFamily="2" charset="2"/>
              </a:rPr>
              <a:t>ksperimentiranje</a:t>
            </a:r>
            <a:r>
              <a:rPr lang="hr-HR" sz="2800" dirty="0">
                <a:sym typeface="Wingdings" pitchFamily="2" charset="2"/>
              </a:rPr>
              <a:t>, otkrivanje</a:t>
            </a:r>
          </a:p>
        </p:txBody>
      </p:sp>
      <p:sp>
        <p:nvSpPr>
          <p:cNvPr id="5124" name="Rectangle 1050"/>
          <p:cNvSpPr>
            <a:spLocks noChangeArrowheads="1"/>
          </p:cNvSpPr>
          <p:nvPr/>
        </p:nvSpPr>
        <p:spPr bwMode="auto">
          <a:xfrm>
            <a:off x="6238876" y="1981666"/>
            <a:ext cx="5542157" cy="4731368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82600" indent="-482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+mn-lt"/>
              </a:rPr>
              <a:t>brz </a:t>
            </a:r>
            <a:r>
              <a:rPr lang="hr-HR" sz="2800" dirty="0">
                <a:latin typeface="+mn-lt"/>
              </a:rPr>
              <a:t>prijenos informacija često donosi previše informacija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+mn-lt"/>
              </a:rPr>
              <a:t>nepoznavanje </a:t>
            </a:r>
            <a:r>
              <a:rPr lang="hr-HR" sz="2800" dirty="0">
                <a:latin typeface="+mn-lt"/>
              </a:rPr>
              <a:t>software-a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+mn-lt"/>
              </a:rPr>
              <a:t>nedovoljan </a:t>
            </a:r>
            <a:r>
              <a:rPr lang="hr-HR" sz="2800" dirty="0">
                <a:latin typeface="+mn-lt"/>
              </a:rPr>
              <a:t>broj računala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+mn-lt"/>
              </a:rPr>
              <a:t>nedovoljna </a:t>
            </a:r>
            <a:r>
              <a:rPr lang="hr-HR" sz="2800" dirty="0">
                <a:latin typeface="+mn-lt"/>
              </a:rPr>
              <a:t>razina informatičke pismenosti (nastavnika/učenika)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+mn-lt"/>
              </a:rPr>
              <a:t>potrebne </a:t>
            </a:r>
            <a:r>
              <a:rPr lang="hr-HR" sz="2800" dirty="0">
                <a:latin typeface="+mn-lt"/>
              </a:rPr>
              <a:t>su dodatne pripreme učitelja</a:t>
            </a:r>
          </a:p>
        </p:txBody>
      </p:sp>
      <p:sp>
        <p:nvSpPr>
          <p:cNvPr id="5125" name="Text Box 1051"/>
          <p:cNvSpPr txBox="1">
            <a:spLocks noChangeArrowheads="1"/>
          </p:cNvSpPr>
          <p:nvPr/>
        </p:nvSpPr>
        <p:spPr bwMode="auto">
          <a:xfrm>
            <a:off x="2196964" y="1071563"/>
            <a:ext cx="192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dirty="0">
                <a:solidFill>
                  <a:schemeClr val="hlink"/>
                </a:solidFill>
              </a:rPr>
              <a:t>Prednosti</a:t>
            </a:r>
            <a:endParaRPr lang="en-GB" dirty="0">
              <a:solidFill>
                <a:schemeClr val="hlink"/>
              </a:solidFill>
            </a:endParaRPr>
          </a:p>
        </p:txBody>
      </p:sp>
      <p:sp>
        <p:nvSpPr>
          <p:cNvPr id="5126" name="Text Box 1052"/>
          <p:cNvSpPr txBox="1">
            <a:spLocks noChangeArrowheads="1"/>
          </p:cNvSpPr>
          <p:nvPr/>
        </p:nvSpPr>
        <p:spPr bwMode="auto">
          <a:xfrm>
            <a:off x="7795516" y="1071563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dirty="0">
                <a:solidFill>
                  <a:srgbClr val="CC0000"/>
                </a:solidFill>
              </a:rPr>
              <a:t>Nedostatci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38200" y="189570"/>
            <a:ext cx="10515600" cy="91010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b="1" dirty="0" smtClean="0"/>
              <a:t>Tehnologija u obrazovanju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4439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2001</Words>
  <Application>Microsoft Office PowerPoint</Application>
  <PresentationFormat>Široki zaslon</PresentationFormat>
  <Paragraphs>289</Paragraphs>
  <Slides>38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Curlz MT</vt:lpstr>
      <vt:lpstr>Times New Roman</vt:lpstr>
      <vt:lpstr>Wingdings</vt:lpstr>
      <vt:lpstr>Tema sustava Office</vt:lpstr>
      <vt:lpstr>E-matematika u razrednoj nastavi </vt:lpstr>
      <vt:lpstr>Plan prezentacije:</vt:lpstr>
      <vt:lpstr>Obrazovni kontekst</vt:lpstr>
      <vt:lpstr>Nadareni učenici</vt:lpstr>
      <vt:lpstr>Nadareni učenici</vt:lpstr>
      <vt:lpstr>Osobine učitelja </vt:lpstr>
      <vt:lpstr>Osobine učitelja </vt:lpstr>
      <vt:lpstr>PowerPointova prezentacija</vt:lpstr>
      <vt:lpstr>Tehnologija u obrazovanju </vt:lpstr>
      <vt:lpstr> Računalo može unaprijediti poučavanje i učenje, uz uvjete: </vt:lpstr>
      <vt:lpstr>LMS Moodle – LMS Loomen</vt:lpstr>
      <vt:lpstr>PowerPointova prezentacija</vt:lpstr>
      <vt:lpstr>PowerPointova prezentacija</vt:lpstr>
      <vt:lpstr>PowerPointova prezentacija</vt:lpstr>
      <vt:lpstr>PowerPointova prezentacija</vt:lpstr>
      <vt:lpstr>Razlozi za uvođenje e-učenja</vt:lpstr>
      <vt:lpstr> Analiza tehnologije po modelu SECIONS </vt:lpstr>
      <vt:lpstr>PowerPointova prezentacija</vt:lpstr>
      <vt:lpstr> Analiza tehnologije po modelu SECIONS </vt:lpstr>
      <vt:lpstr>PowerPointova prezentacija</vt:lpstr>
      <vt:lpstr>PowerPointova prezentacija</vt:lpstr>
      <vt:lpstr>PowerPointova prezentacija</vt:lpstr>
      <vt:lpstr> Analiza tehnologije po modelu SECIONS </vt:lpstr>
      <vt:lpstr>Izvještaj o aktivnosti                     Ocjene</vt:lpstr>
      <vt:lpstr> Analiza tehnologije po modelu SECIONS </vt:lpstr>
      <vt:lpstr> Primjeri zadataka iz tečaja </vt:lpstr>
      <vt:lpstr>     Koliko ima peteroznamenkastih brojeva kojima su       prva i posljednja znamenka 9?</vt:lpstr>
      <vt:lpstr>Koliko različitih četveroznamenkastih brojeva  možemo napisati pomoću znamenaka  0, 1, 2, 3, 4 i 5  ako sve znamenke moraju biti međusobno različite? </vt:lpstr>
      <vt:lpstr>Sanduk s jabukama ima masu 25 kg, a sanduk  do polovice napunjen jabukama ima masu 15 kg.  Kolika je masa samoga sanduka?</vt:lpstr>
      <vt:lpstr>Sanduk s jabukama ima masu 25 kg, a sanduk  do polovice napunjen jabukama ima masu 15 kg.  Kolika je masa samoga sanduka?</vt:lpstr>
      <vt:lpstr>PowerPointova prezentacija</vt:lpstr>
      <vt:lpstr>PowerPointova prezentacija</vt:lpstr>
      <vt:lpstr>PowerPointova prezentacija</vt:lpstr>
      <vt:lpstr> Zaključak </vt:lpstr>
      <vt:lpstr> Zaključak </vt:lpstr>
      <vt:lpstr>Zaključak</vt:lpstr>
      <vt:lpstr> Literatura 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E-matematika u razrednoj nastavi </dc:title>
  <dc:creator>Mira Čuvidić</dc:creator>
  <cp:lastModifiedBy>Mira Čuvidić</cp:lastModifiedBy>
  <cp:revision>59</cp:revision>
  <dcterms:created xsi:type="dcterms:W3CDTF">2014-06-25T07:11:42Z</dcterms:created>
  <dcterms:modified xsi:type="dcterms:W3CDTF">2014-07-06T11:31:47Z</dcterms:modified>
</cp:coreProperties>
</file>