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8"/>
  </p:notes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298" r:id="rId13"/>
    <p:sldId id="287" r:id="rId14"/>
    <p:sldId id="299" r:id="rId15"/>
    <p:sldId id="289" r:id="rId16"/>
    <p:sldId id="279" r:id="rId17"/>
    <p:sldId id="260" r:id="rId18"/>
    <p:sldId id="310" r:id="rId19"/>
    <p:sldId id="280" r:id="rId20"/>
    <p:sldId id="283" r:id="rId21"/>
    <p:sldId id="284" r:id="rId22"/>
    <p:sldId id="285" r:id="rId23"/>
    <p:sldId id="302" r:id="rId24"/>
    <p:sldId id="303" r:id="rId25"/>
    <p:sldId id="281" r:id="rId26"/>
    <p:sldId id="282" r:id="rId27"/>
    <p:sldId id="301" r:id="rId28"/>
    <p:sldId id="269" r:id="rId29"/>
    <p:sldId id="309" r:id="rId30"/>
    <p:sldId id="291" r:id="rId31"/>
    <p:sldId id="292" r:id="rId32"/>
    <p:sldId id="293" r:id="rId33"/>
    <p:sldId id="294" r:id="rId34"/>
    <p:sldId id="296" r:id="rId35"/>
    <p:sldId id="274" r:id="rId36"/>
    <p:sldId id="273" r:id="rId3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006C8-3166-4EB0-912A-CF3B7D17DFBC}" type="datetimeFigureOut">
              <a:rPr lang="hr-HR" smtClean="0"/>
              <a:pPr/>
              <a:t>6.7.2014.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8C3A-68B0-4378-88E6-D730A32C10DF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828504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38C3A-68B0-4378-88E6-D730A32C10DF}" type="slidenum">
              <a:rPr lang="hr-HR" smtClean="0"/>
              <a:pPr/>
              <a:t>12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60B48F-3AA4-4A06-B3BD-598E70EC1EFF}" type="slidenum">
              <a:rPr lang="hr-HR"/>
              <a:pPr/>
              <a:t>16</a:t>
            </a:fld>
            <a:endParaRPr lang="hr-HR"/>
          </a:p>
        </p:txBody>
      </p:sp>
      <p:sp>
        <p:nvSpPr>
          <p:cNvPr id="1525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C67C9D9A-AA89-45A0-9D57-B2427230863F}" type="slidenum">
              <a:rPr lang="hr-HR" sz="1200"/>
              <a:pPr algn="r"/>
              <a:t>16</a:t>
            </a:fld>
            <a:endParaRPr lang="hr-HR" sz="1200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A00256-3AC1-40BB-989B-C9AFEAEC753A}" type="slidenum">
              <a:rPr lang="hr-HR"/>
              <a:pPr/>
              <a:t>20</a:t>
            </a:fld>
            <a:endParaRPr lang="hr-HR"/>
          </a:p>
        </p:txBody>
      </p:sp>
      <p:sp>
        <p:nvSpPr>
          <p:cNvPr id="1587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7592460E-0D76-432C-AACE-F7BC9C1192EF}" type="slidenum">
              <a:rPr lang="hr-HR" sz="1200"/>
              <a:pPr algn="r"/>
              <a:t>20</a:t>
            </a:fld>
            <a:endParaRPr lang="hr-HR" sz="1200"/>
          </a:p>
        </p:txBody>
      </p:sp>
      <p:sp>
        <p:nvSpPr>
          <p:cNvPr id="15872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4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hr-HR"/>
          </a:p>
        </p:txBody>
      </p:sp>
      <p:sp>
        <p:nvSpPr>
          <p:cNvPr id="15872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7C42729D-4281-450C-A42E-135EC094DBF3}" type="slidenum">
              <a:rPr lang="hr-HR" sz="1200"/>
              <a:pPr algn="r" eaLnBrk="0" hangingPunct="0"/>
              <a:t>20</a:t>
            </a:fld>
            <a:endParaRPr lang="hr-HR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CECD20-3DD1-41E9-9F1F-100D1C5CD459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F3348D-DF5E-4492-BCAC-7E9654A33B28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27B549-2C65-4F9F-9698-4CC852DB9E4D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Tihana Levar, OŠ Bukovac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7582638-2361-4DB8-9D95-92D00825861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Tihana Levar, OŠ Bukovac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55B2664-FE53-49E3-8ED2-55BE85D91B2D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3FED44-A7C7-4972-948D-A773D492353B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D3A65F-541A-49F3-8EA2-E60911DB6415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60A2A0-D9EE-48DC-9847-DDC1AB921C26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1C0749-1FBE-4246-909A-EF55D29FD954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6EEFBD-E546-4F84-ABB4-2F9EDEE78FB4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93288-DF7A-4351-AE3C-423535ADCE11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A6EC400-367F-4063-A3D1-30AA27CA0CA3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518835-9EFB-45C2-99D1-F9597DE49162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C2174AC-302B-422D-97EE-AC1BD19508B2}" type="datetime1">
              <a:rPr lang="hr-HR" smtClean="0"/>
              <a:pPr/>
              <a:t>6.7.2014.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6F196E7-C3E7-495D-93DB-CF9B3DA52851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4" Type="http://schemas.openxmlformats.org/officeDocument/2006/relationships/image" Target="http://www.puzzlechoice.com/pc/Bal_log/IMAG0001.GIF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Tihana Levar, dipl. uč.</a:t>
            </a:r>
          </a:p>
          <a:p>
            <a:r>
              <a:rPr lang="hr-HR" dirty="0" smtClean="0"/>
              <a:t>dipl. ing. Kristina Lukačić, prof. mat.</a:t>
            </a:r>
          </a:p>
          <a:p>
            <a:r>
              <a:rPr lang="hr-HR" dirty="0" smtClean="0"/>
              <a:t>OŠ Bukovac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592138" y="352425"/>
            <a:ext cx="765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endParaRPr lang="hr-HR"/>
          </a:p>
        </p:txBody>
      </p:sp>
      <p:sp>
        <p:nvSpPr>
          <p:cNvPr id="201734" name="Text Box 6"/>
          <p:cNvSpPr txBox="1">
            <a:spLocks noChangeArrowheads="1"/>
          </p:cNvSpPr>
          <p:nvPr/>
        </p:nvSpPr>
        <p:spPr bwMode="auto">
          <a:xfrm>
            <a:off x="468313" y="423863"/>
            <a:ext cx="7920037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r-HR" sz="2400" dirty="0"/>
              <a:t>CILJEVI AKTIVNOSTI</a:t>
            </a:r>
          </a:p>
          <a:p>
            <a:endParaRPr lang="hr-HR" sz="2400" dirty="0"/>
          </a:p>
          <a:p>
            <a:pPr algn="just">
              <a:buFontTx/>
              <a:buChar char="•"/>
            </a:pPr>
            <a:r>
              <a:rPr lang="hr-HR" sz="2400" dirty="0"/>
              <a:t>usvojiti temeljna matematička znanja, vještine i procese te uspostaviti i razumjeti matematičke odnose i veze</a:t>
            </a:r>
          </a:p>
          <a:p>
            <a:pPr algn="just">
              <a:buFontTx/>
              <a:buChar char="•"/>
            </a:pPr>
            <a:r>
              <a:rPr lang="hr-HR" sz="2400" dirty="0"/>
              <a:t>Osposobiti učenike za rješavanje matematičkih problema i primjenu matematike u različitim kontekstima, </a:t>
            </a:r>
          </a:p>
          <a:p>
            <a:pPr algn="just">
              <a:buFontTx/>
              <a:buChar char="•"/>
            </a:pPr>
            <a:r>
              <a:rPr lang="hr-HR" sz="2400" dirty="0"/>
              <a:t>razvijati pozitivan odnos prema matematici, odgovornost za svoj uspjeh i napredak te svijest o svojim matematičkim postignućima</a:t>
            </a:r>
          </a:p>
          <a:p>
            <a:pPr algn="just">
              <a:buFontTx/>
              <a:buChar char="•"/>
            </a:pPr>
            <a:r>
              <a:rPr lang="hr-HR" sz="2400" dirty="0"/>
              <a:t>razvijati apstraktno i prostorno mišljenje te logičko </a:t>
            </a:r>
            <a:r>
              <a:rPr lang="hr-HR" sz="2400" dirty="0" smtClean="0"/>
              <a:t>zaključivanje</a:t>
            </a:r>
            <a:endParaRPr lang="hr-HR" sz="2400" dirty="0"/>
          </a:p>
          <a:p>
            <a:endParaRPr lang="hr-HR" sz="2400" dirty="0"/>
          </a:p>
        </p:txBody>
      </p:sp>
      <p:sp>
        <p:nvSpPr>
          <p:cNvPr id="5" name="Footer Placeholder 4"/>
          <p:cNvSpPr txBox="1">
            <a:spLocks/>
          </p:cNvSpPr>
          <p:nvPr/>
        </p:nvSpPr>
        <p:spPr>
          <a:xfrm>
            <a:off x="4644008" y="6492875"/>
            <a:ext cx="2350681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Matematika kroz igru</a:t>
            </a:r>
            <a:endParaRPr kumimoji="0" lang="hr-HR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148485" name="Text Box 5"/>
          <p:cNvSpPr txBox="1">
            <a:spLocks noChangeArrowheads="1"/>
          </p:cNvSpPr>
          <p:nvPr/>
        </p:nvSpPr>
        <p:spPr bwMode="auto">
          <a:xfrm>
            <a:off x="323528" y="188640"/>
            <a:ext cx="8135937" cy="614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r-HR" sz="2400" dirty="0" smtClean="0"/>
              <a:t>ISHODI UČENJA</a:t>
            </a:r>
          </a:p>
          <a:p>
            <a:r>
              <a:rPr lang="hr-HR" dirty="0" smtClean="0"/>
              <a:t>Kroz ove aktivnosti učenici će moći:</a:t>
            </a:r>
            <a:endParaRPr lang="hr-HR" dirty="0"/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hr-HR" dirty="0"/>
              <a:t>opisati riječima matematičke objekte, ideje, postupke i rješenja te ih prikazati slikama, crtežima, didaktičkim materijalima, dijagramima i brojevima</a:t>
            </a: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hr-HR" dirty="0"/>
              <a:t>samostalno protumačiti </a:t>
            </a:r>
            <a:r>
              <a:rPr lang="hr-HR" dirty="0" smtClean="0"/>
              <a:t>tekstualni </a:t>
            </a:r>
            <a:r>
              <a:rPr lang="hr-HR" dirty="0"/>
              <a:t>matematički zadatak</a:t>
            </a: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hr-HR" dirty="0"/>
              <a:t>saslušati i razmjenjivati matematičke ideje i objašnjenja te suradnički rješavati zadatke</a:t>
            </a: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hr-HR" dirty="0"/>
              <a:t>usporediti, grupirati i razvrstati objekte i pojave prema određenom kriteriju u jednostavnim konkretnim situacijama.</a:t>
            </a: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hr-HR" dirty="0"/>
              <a:t>izgrađivati novo matematičko znanje rješavanjem problema</a:t>
            </a: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hr-HR" dirty="0"/>
              <a:t>postavljati matematici svojstvena pitanja (Koliko ima...? Što je poznato? Što trebamo odrediti? Kako ćemo odrediti? i slična) te stvarati i istraživati pretpostavke o matematičkim objektima, pravilnostima i odnosima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sz="2200" b="1" dirty="0" smtClean="0">
                <a:latin typeface="Calibri" pitchFamily="34" charset="0"/>
              </a:rPr>
              <a:t>ISHODI UČENJA: </a:t>
            </a:r>
            <a:r>
              <a:rPr lang="hr-HR" sz="2200" dirty="0" smtClean="0">
                <a:latin typeface="Calibri" pitchFamily="34" charset="0"/>
              </a:rPr>
              <a:t>Učenici će izračunati matematičke izraze zbrajanja, oduzimanja, množenja i dijeljenja poštujući redoslijed računskih radnji</a:t>
            </a:r>
          </a:p>
          <a:p>
            <a:pPr>
              <a:buNone/>
            </a:pPr>
            <a:endParaRPr lang="hr-HR" sz="2200" dirty="0" smtClean="0">
              <a:latin typeface="Calibri" pitchFamily="34" charset="0"/>
            </a:endParaRPr>
          </a:p>
          <a:p>
            <a:pPr>
              <a:buNone/>
            </a:pPr>
            <a:r>
              <a:rPr lang="hr-HR" sz="2200" dirty="0" smtClean="0">
                <a:latin typeface="Calibri" pitchFamily="34" charset="0"/>
              </a:rPr>
              <a:t>Učitelj čita matematičke izraze</a:t>
            </a:r>
          </a:p>
          <a:p>
            <a:pPr>
              <a:buNone/>
            </a:pPr>
            <a:r>
              <a:rPr lang="hr-HR" sz="2200" dirty="0" smtClean="0">
                <a:latin typeface="Calibri" pitchFamily="34" charset="0"/>
              </a:rPr>
              <a:t>Učenici računaju i u tablicama križaju rješenja izraza</a:t>
            </a:r>
          </a:p>
          <a:p>
            <a:pPr>
              <a:buNone/>
            </a:pPr>
            <a:r>
              <a:rPr lang="hr-HR" sz="2200" dirty="0" smtClean="0">
                <a:latin typeface="Calibri" pitchFamily="34" charset="0"/>
              </a:rPr>
              <a:t>Primjer tablice: </a:t>
            </a: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  <a:p>
            <a:pPr>
              <a:buNone/>
            </a:pPr>
            <a:endParaRPr lang="hr-HR" dirty="0" smtClean="0">
              <a:latin typeface="Calibri" pitchFamily="34" charset="0"/>
            </a:endParaRPr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Bingo </a:t>
            </a:r>
            <a:r>
              <a:rPr lang="hr-HR" sz="1600" dirty="0" smtClean="0"/>
              <a:t>(autorski rad: Tihana Levar, Zvonimir Medić)</a:t>
            </a:r>
            <a:endParaRPr lang="hr-HR" sz="1600" i="1" dirty="0"/>
          </a:p>
        </p:txBody>
      </p:sp>
      <p:pic>
        <p:nvPicPr>
          <p:cNvPr id="4" name="Picture 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71800" y="3789040"/>
            <a:ext cx="22574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2987824" y="4581128"/>
            <a:ext cx="432048" cy="4320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987824" y="4581128"/>
            <a:ext cx="368424" cy="42366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355976" y="4005064"/>
            <a:ext cx="432048" cy="4320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427984" y="4005064"/>
            <a:ext cx="368424" cy="42366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635896" y="4581128"/>
            <a:ext cx="432048" cy="43204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635896" y="4581128"/>
            <a:ext cx="368424" cy="42366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954" name="Picture 8" descr="IMG_0137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981075"/>
            <a:ext cx="3457575" cy="2303463"/>
          </a:xfrm>
          <a:noFill/>
          <a:ln/>
        </p:spPr>
      </p:pic>
      <p:pic>
        <p:nvPicPr>
          <p:cNvPr id="210955" name="Picture 9" descr="IMG_014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92725" y="908050"/>
            <a:ext cx="3457575" cy="2593975"/>
          </a:xfrm>
          <a:noFill/>
          <a:ln/>
        </p:spPr>
      </p:pic>
      <p:pic>
        <p:nvPicPr>
          <p:cNvPr id="210956" name="Picture 10" descr="IMG_0138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539750" y="3500438"/>
            <a:ext cx="3744913" cy="2811462"/>
          </a:xfrm>
          <a:noFill/>
          <a:ln/>
        </p:spPr>
      </p:pic>
      <p:pic>
        <p:nvPicPr>
          <p:cNvPr id="210957" name="Picture 11" descr="IMG_014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email"/>
          <a:stretch>
            <a:fillRect/>
          </a:stretch>
        </p:blipFill>
        <p:spPr>
          <a:xfrm>
            <a:off x="5209116" y="3938588"/>
            <a:ext cx="2916767" cy="2187575"/>
          </a:xfrm>
          <a:noFill/>
          <a:ln/>
        </p:spPr>
      </p:pic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38736" cy="850106"/>
          </a:xfrm>
        </p:spPr>
        <p:txBody>
          <a:bodyPr>
            <a:normAutofit/>
          </a:bodyPr>
          <a:lstStyle/>
          <a:p>
            <a:r>
              <a:rPr lang="hr-HR" dirty="0" smtClean="0"/>
              <a:t>Bingo</a:t>
            </a:r>
            <a:endParaRPr lang="hr-HR" sz="16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844824"/>
            <a:ext cx="8229600" cy="46085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vi-VN" sz="2000" dirty="0" smtClean="0"/>
              <a:t>Vennov</a:t>
            </a:r>
            <a:r>
              <a:rPr lang="hr-HR" sz="2000" dirty="0" smtClean="0"/>
              <a:t>i</a:t>
            </a:r>
            <a:r>
              <a:rPr lang="vi-VN" sz="2000" dirty="0" smtClean="0"/>
              <a:t> dijagram</a:t>
            </a:r>
            <a:r>
              <a:rPr lang="hr-HR" sz="2000" dirty="0" smtClean="0"/>
              <a:t>i su grafički prikaz u kojem se pomoću krugova</a:t>
            </a:r>
            <a:r>
              <a:rPr lang="vi-VN" sz="2000" dirty="0" smtClean="0"/>
              <a:t> koji se preklapaju </a:t>
            </a:r>
            <a:r>
              <a:rPr lang="hr-HR" sz="2000" dirty="0" smtClean="0"/>
              <a:t> (ili ne ) </a:t>
            </a:r>
            <a:r>
              <a:rPr lang="vi-VN" sz="2000" dirty="0" smtClean="0"/>
              <a:t>prikazuju sličnosti, razlike i odnosi među konceptima, idejama, kategorijama ili grupama. Sličnosti među grupama predstavljaju se preklapajućim dijelovima krugova, a razlike dijelovima krugova koji se ne preklapaju.</a:t>
            </a:r>
            <a:endParaRPr lang="hr-HR" sz="2000" dirty="0" smtClean="0"/>
          </a:p>
          <a:p>
            <a:pPr>
              <a:lnSpc>
                <a:spcPct val="150000"/>
              </a:lnSpc>
            </a:pPr>
            <a:r>
              <a:rPr lang="hr-HR" sz="2000" b="1" dirty="0" smtClean="0"/>
              <a:t>ISHODI UČENJA:</a:t>
            </a:r>
            <a:r>
              <a:rPr lang="hr-HR" sz="2000" dirty="0" smtClean="0"/>
              <a:t>  Učenici će razvrstavati elemente u skupove s odgovarajućim svojstvima, rabiti nazive element skupa i skup, grafički prikazivati odnose među skupovima</a:t>
            </a:r>
          </a:p>
          <a:p>
            <a:pPr>
              <a:buNone/>
            </a:pPr>
            <a:endParaRPr lang="hr-H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628800"/>
          </a:xfrm>
        </p:spPr>
        <p:txBody>
          <a:bodyPr>
            <a:normAutofit/>
          </a:bodyPr>
          <a:lstStyle/>
          <a:p>
            <a:r>
              <a:rPr lang="hr-HR" dirty="0" smtClean="0"/>
              <a:t>Skupovi/Vennovi dijagrami</a:t>
            </a:r>
            <a:br>
              <a:rPr lang="hr-HR" dirty="0" smtClean="0"/>
            </a:br>
            <a:r>
              <a:rPr lang="hr-HR" sz="1600" dirty="0" smtClean="0"/>
              <a:t>(ideje inspirirane sadržajima sa stranica: www.primaryresources.co.uk/maths/mathsF1b.htm, math4children.com; te radionicom MSU: Suvremeni pristup učenju i poučavanju, T. Soucie)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470" name="Picture 6" descr="DSCF303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781050" y="1481931"/>
            <a:ext cx="3390900" cy="4524375"/>
          </a:xfrm>
          <a:noFill/>
          <a:ln/>
        </p:spPr>
      </p:pic>
      <p:pic>
        <p:nvPicPr>
          <p:cNvPr id="318472" name="Picture 8" descr="DSCF303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/>
          <a:stretch>
            <a:fillRect/>
          </a:stretch>
        </p:blipFill>
        <p:spPr>
          <a:xfrm>
            <a:off x="4972050" y="1481931"/>
            <a:ext cx="3390900" cy="4524375"/>
          </a:xfrm>
          <a:noFill/>
          <a:ln/>
        </p:spPr>
      </p:pic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b="1"/>
              <a:t>VENNOVI DIJAGRAMI</a:t>
            </a:r>
            <a:br>
              <a:rPr lang="hr-HR" sz="2400" b="1"/>
            </a:br>
            <a:r>
              <a:rPr lang="hr-HR" sz="2400" b="1"/>
              <a:t>geometrijska tijela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188913"/>
            <a:ext cx="8229600" cy="733425"/>
          </a:xfrm>
        </p:spPr>
        <p:txBody>
          <a:bodyPr anchorCtr="0"/>
          <a:lstStyle/>
          <a:p>
            <a:r>
              <a:rPr lang="hr-HR" sz="2400" b="1"/>
              <a:t>RIMSKE BROJKE – IGRE SA ŠIBICAMA</a:t>
            </a:r>
          </a:p>
        </p:txBody>
      </p:sp>
      <p:pic>
        <p:nvPicPr>
          <p:cNvPr id="150531" name="Picture 9" descr="IMG_0474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1043608" y="980728"/>
            <a:ext cx="3527425" cy="2644775"/>
          </a:xfrm>
          <a:noFill/>
          <a:ln/>
        </p:spPr>
      </p:pic>
      <p:pic>
        <p:nvPicPr>
          <p:cNvPr id="150532" name="Picture 10" descr="IMG_047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683568" y="3933056"/>
            <a:ext cx="3744913" cy="2592387"/>
          </a:xfrm>
          <a:noFill/>
          <a:ln/>
        </p:spPr>
      </p:pic>
      <p:pic>
        <p:nvPicPr>
          <p:cNvPr id="150533" name="Picture 12" descr="IMG_047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5148064" y="1340768"/>
            <a:ext cx="3394075" cy="4525963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sz="2000" b="1" dirty="0" smtClean="0"/>
              <a:t>ISHODI UČENJA:</a:t>
            </a:r>
            <a:r>
              <a:rPr lang="hr-HR" sz="2000" dirty="0" smtClean="0"/>
              <a:t>  Učenici će računati različite zadatke (zbrajanje, oduzimanje, množenje, dijeljenje, rad sa zagradama, računanje s više računskih radnji, opsezi i površine, zadaci riječima)</a:t>
            </a:r>
          </a:p>
          <a:p>
            <a:pPr>
              <a:lnSpc>
                <a:spcPct val="150000"/>
              </a:lnSpc>
            </a:pPr>
            <a:r>
              <a:rPr lang="hr-HR" sz="2000" dirty="0" smtClean="0"/>
              <a:t>Igra potiče stjecanje navedenih vještina ili njihovo uvježbavanje u što kraćem vremenu, uz razvijanje strategije i obveznu pomoć slabijima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Puzzle </a:t>
            </a:r>
            <a:r>
              <a:rPr lang="hr-HR" sz="1600" dirty="0" smtClean="0"/>
              <a:t>(ideja prema radionici prof. Jagodića na Županijskom aktivu učitelja matematike – Maksimir)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>
            <a:spLocks noGrp="1"/>
          </p:cNvSpPr>
          <p:nvPr>
            <p:ph type="title" sz="quarter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Puzzle </a:t>
            </a:r>
            <a:r>
              <a:rPr lang="hr-HR" sz="1600" dirty="0" smtClean="0"/>
              <a:t>(ideja prema radionici prof. Jagodića na Županijskom aktivu učitelja matematike – Maksimir)</a:t>
            </a:r>
            <a:endParaRPr lang="hr-HR" dirty="0"/>
          </a:p>
        </p:txBody>
      </p:sp>
      <p:pic>
        <p:nvPicPr>
          <p:cNvPr id="7" name="Content Placeholder 6" descr="DSCF5946.JPG"/>
          <p:cNvPicPr>
            <a:picLocks noGrp="1" noChangeAspect="1"/>
          </p:cNvPicPr>
          <p:nvPr>
            <p:ph sz="quarter" idx="1"/>
          </p:nvPr>
        </p:nvPicPr>
        <p:blipFill>
          <a:blip r:embed="rId2" cstate="screen"/>
          <a:stretch>
            <a:fillRect/>
          </a:stretch>
        </p:blipFill>
        <p:spPr>
          <a:xfrm>
            <a:off x="840205" y="1600200"/>
            <a:ext cx="3272590" cy="2185988"/>
          </a:xfrm>
        </p:spPr>
      </p:pic>
      <p:pic>
        <p:nvPicPr>
          <p:cNvPr id="11" name="Content Placeholder 10" descr="DSCF5947.JPG"/>
          <p:cNvPicPr>
            <a:picLocks noGrp="1" noChangeAspect="1"/>
          </p:cNvPicPr>
          <p:nvPr>
            <p:ph sz="quarter" idx="2"/>
          </p:nvPr>
        </p:nvPicPr>
        <p:blipFill>
          <a:blip r:embed="rId3" cstate="screen"/>
          <a:stretch>
            <a:fillRect/>
          </a:stretch>
        </p:blipFill>
        <p:spPr>
          <a:xfrm>
            <a:off x="827584" y="4077072"/>
            <a:ext cx="3272590" cy="2185988"/>
          </a:xfrm>
        </p:spPr>
      </p:pic>
      <p:pic>
        <p:nvPicPr>
          <p:cNvPr id="12" name="Content Placeholder 11" descr="DSCF5943.JPG"/>
          <p:cNvPicPr>
            <a:picLocks noGrp="1" noChangeAspect="1"/>
          </p:cNvPicPr>
          <p:nvPr>
            <p:ph sz="quarter" idx="3"/>
          </p:nvPr>
        </p:nvPicPr>
        <p:blipFill>
          <a:blip r:embed="rId4" cstate="screen"/>
          <a:stretch>
            <a:fillRect/>
          </a:stretch>
        </p:blipFill>
        <p:spPr>
          <a:xfrm>
            <a:off x="4788024" y="1628800"/>
            <a:ext cx="3274966" cy="2187575"/>
          </a:xfrm>
        </p:spPr>
      </p:pic>
      <p:pic>
        <p:nvPicPr>
          <p:cNvPr id="13" name="Content Placeholder 12" descr="DSCF5949.JPG"/>
          <p:cNvPicPr>
            <a:picLocks noGrp="1" noChangeAspect="1"/>
          </p:cNvPicPr>
          <p:nvPr>
            <p:ph sz="quarter" idx="4"/>
          </p:nvPr>
        </p:nvPicPr>
        <p:blipFill>
          <a:blip r:embed="rId5" cstate="screen"/>
          <a:stretch>
            <a:fillRect/>
          </a:stretch>
        </p:blipFill>
        <p:spPr>
          <a:xfrm>
            <a:off x="4788024" y="4077072"/>
            <a:ext cx="3274966" cy="2187575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427984" y="6237312"/>
            <a:ext cx="2895600" cy="476250"/>
          </a:xfrm>
        </p:spPr>
        <p:txBody>
          <a:bodyPr/>
          <a:lstStyle/>
          <a:p>
            <a:r>
              <a:rPr lang="hr-HR" dirty="0" smtClean="0"/>
              <a:t>Matematika kroz igru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156176" y="6492875"/>
            <a:ext cx="2350681" cy="365125"/>
          </a:xfrm>
        </p:spPr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196752"/>
            <a:ext cx="7859712" cy="3528392"/>
          </a:xfrm>
        </p:spPr>
        <p:txBody>
          <a:bodyPr>
            <a:normAutofit/>
          </a:bodyPr>
          <a:lstStyle/>
          <a:p>
            <a:r>
              <a:rPr lang="hr-HR" sz="1800" dirty="0" smtClean="0"/>
              <a:t>Igra </a:t>
            </a:r>
            <a:r>
              <a:rPr lang="hr-HR" sz="1800" dirty="0"/>
              <a:t>prikladna za učenje množenja i dijeljenja.</a:t>
            </a:r>
          </a:p>
          <a:p>
            <a:r>
              <a:rPr lang="hr-HR" sz="1800" dirty="0" smtClean="0"/>
              <a:t>Učenici </a:t>
            </a:r>
            <a:r>
              <a:rPr lang="hr-HR" sz="1800" dirty="0"/>
              <a:t>broje do 100 s time da se prethodno odredi da će se umjesto svih višekratnika nekog broja (npr. višekratnika broja 4) govoriti bum. </a:t>
            </a:r>
          </a:p>
          <a:p>
            <a:r>
              <a:rPr lang="hr-HR" sz="1800" dirty="0" smtClean="0"/>
              <a:t>Učenici </a:t>
            </a:r>
            <a:r>
              <a:rPr lang="hr-HR" sz="1800" dirty="0"/>
              <a:t>broje (svaki učenik govori jedan broj): jedan, dva, tri, bum, pet, šest, sedam, bum, devet, deset, jedanaest, bum, trinaest</a:t>
            </a:r>
            <a:r>
              <a:rPr lang="hr-HR" sz="1800" dirty="0" smtClean="0"/>
              <a:t>...</a:t>
            </a:r>
          </a:p>
          <a:p>
            <a:r>
              <a:rPr lang="hr-HR" sz="1800" dirty="0" smtClean="0"/>
              <a:t>Učenik koji pogriješi ispada, a ostali nastavljaju igru dok ne ostane jedan učenik – pobjednik.</a:t>
            </a:r>
          </a:p>
          <a:p>
            <a:pPr>
              <a:lnSpc>
                <a:spcPct val="90000"/>
              </a:lnSpc>
              <a:buNone/>
            </a:pPr>
            <a:r>
              <a:rPr lang="hr-HR" sz="1800" b="1" dirty="0" smtClean="0"/>
              <a:t>ISHODI UČENJA:</a:t>
            </a:r>
            <a:r>
              <a:rPr lang="hr-HR" sz="1800" dirty="0" smtClean="0"/>
              <a:t> Učenici će kroz igru primijeniti pojam višekratnika, ovladati postupkom dijeljenja višekratnika nekog broja tim brojem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hr-HR" sz="2400" dirty="0"/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Bum </a:t>
            </a:r>
            <a:r>
              <a:rPr kumimoji="0" lang="hr-HR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(preuzeto iz: Cindrić, Polak: </a:t>
            </a:r>
            <a:r>
              <a:rPr kumimoji="0" lang="hr-HR" sz="1600" b="1" i="1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Matematičke priče 2</a:t>
            </a:r>
            <a:r>
              <a:rPr kumimoji="0" lang="hr-HR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, priručnik za učitelje, Profil, 2007)</a:t>
            </a:r>
            <a:endParaRPr kumimoji="0" lang="hr-HR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b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4509120"/>
            <a:ext cx="3136288" cy="234888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>
            <a:normAutofit/>
          </a:bodyPr>
          <a:lstStyle/>
          <a:p>
            <a:r>
              <a:rPr lang="hr-HR" dirty="0" smtClean="0"/>
              <a:t>Plan i program</a:t>
            </a:r>
          </a:p>
          <a:p>
            <a:r>
              <a:rPr lang="hr-HR" dirty="0" smtClean="0"/>
              <a:t>Metode poučavanja</a:t>
            </a:r>
          </a:p>
          <a:p>
            <a:r>
              <a:rPr lang="hr-HR" dirty="0" smtClean="0"/>
              <a:t>Nemotiviranost nastavnika</a:t>
            </a:r>
          </a:p>
          <a:p>
            <a:r>
              <a:rPr lang="hr-HR" dirty="0" smtClean="0"/>
              <a:t>Loša povezanost svih supnjeva obrazovanja</a:t>
            </a:r>
          </a:p>
          <a:p>
            <a:r>
              <a:rPr lang="hr-HR" dirty="0" smtClean="0"/>
              <a:t>Loša opremljenost učionica</a:t>
            </a:r>
          </a:p>
          <a:p>
            <a:r>
              <a:rPr lang="hr-HR" dirty="0" smtClean="0"/>
              <a:t>Nedostatak novca u svakodnevnom radu</a:t>
            </a:r>
          </a:p>
          <a:p>
            <a:r>
              <a:rPr lang="hr-HR" dirty="0" smtClean="0"/>
              <a:t>Otežano stručno usavršavanje</a:t>
            </a:r>
          </a:p>
          <a:p>
            <a:pPr lvl="1"/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hr-HR" dirty="0" smtClean="0"/>
              <a:t>Problemi - sustav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15769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hr-HR" sz="2000" b="1" dirty="0">
                <a:solidFill>
                  <a:schemeClr val="tx2"/>
                </a:solidFill>
              </a:rPr>
              <a:t>TANGRAM</a:t>
            </a:r>
            <a:r>
              <a:rPr lang="en-US" sz="2000" dirty="0">
                <a:solidFill>
                  <a:schemeClr val="tx2"/>
                </a:solidFill>
              </a:rPr>
              <a:t>- </a:t>
            </a:r>
            <a:r>
              <a:rPr lang="en-US" sz="2000" dirty="0" err="1">
                <a:solidFill>
                  <a:schemeClr val="tx2"/>
                </a:solidFill>
              </a:rPr>
              <a:t>jedna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od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najstarijih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i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najpoznatijih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hr-HR" sz="2000" dirty="0">
                <a:solidFill>
                  <a:schemeClr val="tx2"/>
                </a:solidFill>
              </a:rPr>
              <a:t>slagalica.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hr-HR" sz="2000" dirty="0">
                <a:solidFill>
                  <a:schemeClr val="tx2"/>
                </a:solidFill>
              </a:rPr>
              <a:t>Matematička zagonetka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koja</a:t>
            </a:r>
            <a:r>
              <a:rPr lang="en-US" sz="2000" dirty="0">
                <a:solidFill>
                  <a:schemeClr val="tx2"/>
                </a:solidFill>
              </a:rPr>
              <a:t> se </a:t>
            </a:r>
            <a:r>
              <a:rPr lang="en-US" sz="2000" dirty="0" err="1">
                <a:solidFill>
                  <a:schemeClr val="tx2"/>
                </a:solidFill>
              </a:rPr>
              <a:t>sastoji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od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sedam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standardnih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dijelova</a:t>
            </a:r>
            <a:r>
              <a:rPr lang="en-US" sz="2000" dirty="0">
                <a:solidFill>
                  <a:schemeClr val="tx2"/>
                </a:solidFill>
              </a:rPr>
              <a:t>, </a:t>
            </a:r>
            <a:r>
              <a:rPr lang="en-US" sz="2000" dirty="0" err="1">
                <a:solidFill>
                  <a:schemeClr val="tx2"/>
                </a:solidFill>
              </a:rPr>
              <a:t>od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kojih</a:t>
            </a:r>
            <a:r>
              <a:rPr lang="en-US" sz="2000" dirty="0">
                <a:solidFill>
                  <a:schemeClr val="tx2"/>
                </a:solidFill>
              </a:rPr>
              <a:t> se </a:t>
            </a:r>
            <a:r>
              <a:rPr lang="en-US" sz="2000" dirty="0" err="1">
                <a:solidFill>
                  <a:schemeClr val="tx2"/>
                </a:solidFill>
              </a:rPr>
              <a:t>slažu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slike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različitih</a:t>
            </a:r>
            <a:r>
              <a:rPr lang="en-US" sz="2000" dirty="0">
                <a:solidFill>
                  <a:schemeClr val="tx2"/>
                </a:solidFill>
              </a:rPr>
              <a:t> </a:t>
            </a:r>
            <a:r>
              <a:rPr lang="en-US" sz="2000" dirty="0" err="1">
                <a:solidFill>
                  <a:schemeClr val="tx2"/>
                </a:solidFill>
              </a:rPr>
              <a:t>objekata</a:t>
            </a:r>
            <a:r>
              <a:rPr lang="en-US" sz="2000" dirty="0">
                <a:solidFill>
                  <a:schemeClr val="tx2"/>
                </a:solidFill>
              </a:rPr>
              <a:t>.</a:t>
            </a:r>
            <a:r>
              <a:rPr lang="es-ES" sz="2000" dirty="0">
                <a:solidFill>
                  <a:schemeClr val="tx2"/>
                </a:solidFill>
              </a:rPr>
              <a:t/>
            </a:r>
            <a:br>
              <a:rPr lang="es-ES" sz="2000" dirty="0">
                <a:solidFill>
                  <a:schemeClr val="tx2"/>
                </a:solidFill>
              </a:rPr>
            </a:br>
            <a:endParaRPr lang="hr-HR" sz="2000" dirty="0">
              <a:solidFill>
                <a:schemeClr val="tx2"/>
              </a:solidFill>
            </a:endParaRPr>
          </a:p>
        </p:txBody>
      </p:sp>
      <p:pic>
        <p:nvPicPr>
          <p:cNvPr id="7" name="Picture 6" descr="tangram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2627784" y="2420888"/>
            <a:ext cx="3663850" cy="36638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9552" y="1340768"/>
            <a:ext cx="77048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2000" b="1" dirty="0" smtClean="0"/>
              <a:t>ISHODI UČENJA:</a:t>
            </a:r>
            <a:r>
              <a:rPr lang="hr-HR" sz="2000" dirty="0" smtClean="0"/>
              <a:t> Učenici će sastaviti dijelove u cjelinu, izračunati opseg i površinu kvadrata, pravokutnika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 anchorCtr="0"/>
          <a:lstStyle/>
          <a:p>
            <a:pPr algn="l"/>
            <a:r>
              <a:rPr lang="hr-HR" sz="2400" b="1"/>
              <a:t>TANGRAM</a:t>
            </a:r>
            <a:endParaRPr lang="hr-HR" sz="2400"/>
          </a:p>
        </p:txBody>
      </p:sp>
      <p:pic>
        <p:nvPicPr>
          <p:cNvPr id="159757" name="Picture 13" descr="DSCF336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55650" y="1098550"/>
            <a:ext cx="3744913" cy="2500313"/>
          </a:xfrm>
          <a:noFill/>
          <a:ln/>
        </p:spPr>
      </p:pic>
      <p:pic>
        <p:nvPicPr>
          <p:cNvPr id="159756" name="Picture 12" descr="DSCF336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43438" y="692150"/>
            <a:ext cx="3889375" cy="2595563"/>
          </a:xfrm>
          <a:noFill/>
          <a:ln/>
        </p:spPr>
      </p:pic>
      <p:pic>
        <p:nvPicPr>
          <p:cNvPr id="159758" name="Picture 14" descr="DSCF336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395288" y="3789363"/>
            <a:ext cx="3565525" cy="2379662"/>
          </a:xfrm>
          <a:noFill/>
          <a:ln/>
        </p:spPr>
      </p:pic>
      <p:pic>
        <p:nvPicPr>
          <p:cNvPr id="159759" name="Picture 15" descr="DSCF3368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500563" y="3716338"/>
            <a:ext cx="3816350" cy="2546350"/>
          </a:xfrm>
          <a:noFill/>
          <a:ln/>
        </p:spPr>
      </p:pic>
      <p:sp>
        <p:nvSpPr>
          <p:cNvPr id="7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580112" y="6237312"/>
            <a:ext cx="2895600" cy="476250"/>
          </a:xfrm>
        </p:spPr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207874" name="Text Box 2"/>
          <p:cNvSpPr txBox="1">
            <a:spLocks noChangeArrowheads="1"/>
          </p:cNvSpPr>
          <p:nvPr/>
        </p:nvSpPr>
        <p:spPr bwMode="auto">
          <a:xfrm>
            <a:off x="395536" y="1484784"/>
            <a:ext cx="7796212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hr-HR" dirty="0" smtClean="0"/>
              <a:t>Abecedi </a:t>
            </a:r>
            <a:r>
              <a:rPr lang="hr-HR" dirty="0"/>
              <a:t>se </a:t>
            </a:r>
            <a:r>
              <a:rPr lang="hr-HR" dirty="0" smtClean="0"/>
              <a:t>slučajnim poretkom pridružuju </a:t>
            </a:r>
            <a:r>
              <a:rPr lang="hr-HR" dirty="0"/>
              <a:t>brojevne vrijednosti od 1 do 30. Nakon toga učenici slažu riječi (imenice iz neke skupine npr. životinje, nogometni klubovi...). Vrijednosti slova se zbrajaju, a pobjednik je onaj koji ima rješenje najbliže broju 100. </a:t>
            </a:r>
            <a:endParaRPr lang="hr-HR" dirty="0" smtClean="0"/>
          </a:p>
          <a:p>
            <a:pPr algn="just">
              <a:lnSpc>
                <a:spcPct val="150000"/>
              </a:lnSpc>
            </a:pPr>
            <a:r>
              <a:rPr lang="hr-HR" dirty="0" smtClean="0"/>
              <a:t>Mogu </a:t>
            </a:r>
            <a:r>
              <a:rPr lang="hr-HR" dirty="0"/>
              <a:t>se zadati i drugačiji zadaci</a:t>
            </a:r>
            <a:r>
              <a:rPr lang="hr-HR" dirty="0" smtClean="0"/>
              <a:t>.</a:t>
            </a:r>
            <a:r>
              <a:rPr lang="hr-HR" b="1" dirty="0" smtClean="0">
                <a:latin typeface="Calibri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hr-HR" b="1" dirty="0" smtClean="0"/>
              <a:t>ISHODI UČENJA:</a:t>
            </a:r>
            <a:r>
              <a:rPr lang="hr-HR" dirty="0" smtClean="0"/>
              <a:t> Učenici će izabrati slova, isplanirati redoslijed računskih radnji te izračunati rješanja matematičkih izraza koje sami osmisle</a:t>
            </a:r>
          </a:p>
          <a:p>
            <a:pPr algn="just">
              <a:lnSpc>
                <a:spcPct val="150000"/>
              </a:lnSpc>
            </a:pPr>
            <a:endParaRPr lang="hr-HR" sz="2000" dirty="0" smtClean="0"/>
          </a:p>
          <a:p>
            <a:pPr algn="just">
              <a:lnSpc>
                <a:spcPct val="150000"/>
              </a:lnSpc>
            </a:pPr>
            <a:endParaRPr lang="hr-HR" sz="2000" dirty="0"/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395536" y="476672"/>
            <a:ext cx="82296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hr-H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Slova i brojevi </a:t>
            </a: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(inspirirano igrom </a:t>
            </a:r>
            <a:r>
              <a:rPr kumimoji="0" lang="hr-HR" sz="1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Zbrajanje slova/brojeva</a:t>
            </a:r>
            <a:r>
              <a:rPr kumimoji="0" lang="hr-H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S. i R. Bennett: 365 dana bez televizje, Mozaik knjiga, Zagreb, 2001.)</a:t>
            </a:r>
            <a:endParaRPr kumimoji="0" lang="hr-HR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4" descr="slova i brojev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4509119"/>
            <a:ext cx="3168352" cy="235784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r-HR" sz="2000" b="1" dirty="0" smtClean="0">
                <a:latin typeface="Calibri" pitchFamily="34" charset="0"/>
              </a:rPr>
              <a:t>ISHODI UČENJA: </a:t>
            </a:r>
            <a:r>
              <a:rPr lang="hr-HR" sz="2000" dirty="0" smtClean="0">
                <a:latin typeface="Calibri" pitchFamily="34" charset="0"/>
              </a:rPr>
              <a:t>Učenici će nakon igre moći uređivati točke koordinatne ravnine ako su im zadane koordinate i obratno, očitati koordinate zadanih točaka, izražavajući udio obojanih polja u mreži, upoznati se s razlomcima, služiti se kvadratnom mrežom za određivanju površine, izračunati opsege</a:t>
            </a:r>
          </a:p>
          <a:p>
            <a:pPr>
              <a:lnSpc>
                <a:spcPct val="150000"/>
              </a:lnSpc>
            </a:pPr>
            <a:endParaRPr lang="hr-HR" sz="2000" dirty="0">
              <a:latin typeface="Calibri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Potapanje brodova </a:t>
            </a:r>
            <a:r>
              <a:rPr lang="hr-HR" sz="1600" dirty="0" smtClean="0"/>
              <a:t>(ideja inspirirana sadržajima s web stranice www.teacherspayteachers.com)</a:t>
            </a:r>
            <a:endParaRPr lang="hr-HR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27584" y="3933056"/>
          <a:ext cx="2759964" cy="2592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9994"/>
                <a:gridCol w="459994"/>
                <a:gridCol w="459994"/>
                <a:gridCol w="459994"/>
                <a:gridCol w="459994"/>
                <a:gridCol w="459994"/>
              </a:tblGrid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C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D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E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427984" y="3933056"/>
          <a:ext cx="2759964" cy="25922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9994"/>
                <a:gridCol w="459994"/>
                <a:gridCol w="459994"/>
                <a:gridCol w="459994"/>
                <a:gridCol w="459994"/>
                <a:gridCol w="459994"/>
              </a:tblGrid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noFill/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2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hr-HR" dirty="0" smtClean="0"/>
                        <a:t>1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A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B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C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D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dirty="0" smtClean="0"/>
                        <a:t>E</a:t>
                      </a:r>
                      <a:endParaRPr lang="hr-HR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15616" y="3501008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latin typeface="Calibri" pitchFamily="34" charset="0"/>
              </a:rPr>
              <a:t>ZADANO DRUGOME </a:t>
            </a:r>
            <a:endParaRPr lang="hr-HR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4048" y="350100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latin typeface="Calibri" pitchFamily="34" charset="0"/>
              </a:rPr>
              <a:t>ZADANO MENI</a:t>
            </a:r>
            <a:endParaRPr lang="hr-H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Potapanje brodova </a:t>
            </a:r>
            <a:r>
              <a:rPr lang="hr-HR" sz="1600" dirty="0" smtClean="0"/>
              <a:t>(ideja inspirirana sadržajima s web stranice www.teacherspayteachers.com)</a:t>
            </a:r>
            <a:endParaRPr lang="hr-HR" sz="1600" dirty="0"/>
          </a:p>
        </p:txBody>
      </p:sp>
      <p:pic>
        <p:nvPicPr>
          <p:cNvPr id="12" name="Content Placeholder 11" descr="DSCF4613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screen"/>
          <a:stretch>
            <a:fillRect/>
          </a:stretch>
        </p:blipFill>
        <p:spPr>
          <a:xfrm>
            <a:off x="683568" y="1721910"/>
            <a:ext cx="6552728" cy="43759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188640"/>
            <a:ext cx="8218487" cy="1714500"/>
          </a:xfrm>
        </p:spPr>
        <p:txBody>
          <a:bodyPr anchorCtr="0">
            <a:normAutofit fontScale="90000"/>
          </a:bodyPr>
          <a:lstStyle/>
          <a:p>
            <a:pPr algn="l"/>
            <a:r>
              <a:rPr lang="hr-HR" sz="2000" b="1" dirty="0"/>
              <a:t>SUDOKU</a:t>
            </a:r>
            <a:r>
              <a:rPr lang="es-ES" sz="2000" dirty="0"/>
              <a:t> je </a:t>
            </a:r>
            <a:r>
              <a:rPr lang="es-ES" sz="2000" dirty="0" err="1"/>
              <a:t>vrsta</a:t>
            </a:r>
            <a:r>
              <a:rPr lang="es-ES" sz="2000" dirty="0"/>
              <a:t> </a:t>
            </a:r>
            <a:r>
              <a:rPr lang="hr-HR" sz="2000" dirty="0"/>
              <a:t>slagalice</a:t>
            </a:r>
            <a:r>
              <a:rPr lang="es-ES" sz="2000" dirty="0"/>
              <a:t> </a:t>
            </a:r>
            <a:r>
              <a:rPr lang="es-ES" sz="2000" dirty="0" err="1"/>
              <a:t>čije</a:t>
            </a:r>
            <a:r>
              <a:rPr lang="es-ES" sz="2000" dirty="0"/>
              <a:t> je </a:t>
            </a:r>
            <a:r>
              <a:rPr lang="es-ES" sz="2000" dirty="0" err="1"/>
              <a:t>rješavanje</a:t>
            </a:r>
            <a:r>
              <a:rPr lang="es-ES" sz="2000" dirty="0"/>
              <a:t> </a:t>
            </a:r>
            <a:r>
              <a:rPr lang="es-ES" sz="2000" dirty="0" err="1"/>
              <a:t>temeljeno</a:t>
            </a:r>
            <a:r>
              <a:rPr lang="es-ES" sz="2000" dirty="0"/>
              <a:t> </a:t>
            </a:r>
            <a:r>
              <a:rPr lang="es-ES" sz="2000" dirty="0" err="1"/>
              <a:t>na</a:t>
            </a:r>
            <a:r>
              <a:rPr lang="es-ES" sz="2000" dirty="0"/>
              <a:t> </a:t>
            </a:r>
            <a:r>
              <a:rPr lang="hr-HR" sz="2000" dirty="0"/>
              <a:t>logici</a:t>
            </a:r>
            <a:r>
              <a:rPr lang="es-ES" sz="2000" dirty="0"/>
              <a:t>. </a:t>
            </a:r>
            <a:r>
              <a:rPr lang="es-ES" sz="2000" dirty="0" err="1"/>
              <a:t>Sastoji</a:t>
            </a:r>
            <a:r>
              <a:rPr lang="es-ES" sz="2000" dirty="0"/>
              <a:t> se </a:t>
            </a:r>
            <a:r>
              <a:rPr lang="es-ES" sz="2000" dirty="0" err="1"/>
              <a:t>od</a:t>
            </a:r>
            <a:r>
              <a:rPr lang="es-ES" sz="2000" dirty="0"/>
              <a:t> </a:t>
            </a:r>
            <a:r>
              <a:rPr lang="es-ES" sz="2000" dirty="0" err="1"/>
              <a:t>jednog</a:t>
            </a:r>
            <a:r>
              <a:rPr lang="es-ES" sz="2000" dirty="0"/>
              <a:t> </a:t>
            </a:r>
            <a:r>
              <a:rPr lang="es-ES" sz="2000" dirty="0" err="1"/>
              <a:t>velikog</a:t>
            </a:r>
            <a:r>
              <a:rPr lang="es-ES" sz="2000" dirty="0"/>
              <a:t> </a:t>
            </a:r>
            <a:r>
              <a:rPr lang="hr-HR" sz="2000" dirty="0"/>
              <a:t>kvadratnog</a:t>
            </a:r>
            <a:r>
              <a:rPr lang="es-ES" sz="2000" dirty="0"/>
              <a:t> </a:t>
            </a:r>
            <a:r>
              <a:rPr lang="es-ES" sz="2000" dirty="0" err="1"/>
              <a:t>polja</a:t>
            </a:r>
            <a:r>
              <a:rPr lang="es-ES" sz="2000" dirty="0"/>
              <a:t>, </a:t>
            </a:r>
            <a:r>
              <a:rPr lang="es-ES" sz="2000" dirty="0" err="1"/>
              <a:t>podjeljeno</a:t>
            </a:r>
            <a:r>
              <a:rPr lang="hr-HR" sz="2000" dirty="0"/>
              <a:t>g</a:t>
            </a:r>
            <a:r>
              <a:rPr lang="es-ES" sz="2000" dirty="0"/>
              <a:t> </a:t>
            </a:r>
            <a:r>
              <a:rPr lang="es-ES" sz="2000" dirty="0" err="1"/>
              <a:t>na</a:t>
            </a:r>
            <a:r>
              <a:rPr lang="es-ES" sz="2000" dirty="0"/>
              <a:t> 81 </a:t>
            </a:r>
            <a:r>
              <a:rPr lang="es-ES" sz="2000" dirty="0" err="1"/>
              <a:t>manjih</a:t>
            </a:r>
            <a:r>
              <a:rPr lang="es-ES" sz="2000" dirty="0"/>
              <a:t> </a:t>
            </a:r>
            <a:r>
              <a:rPr lang="es-ES" sz="2000" dirty="0" err="1"/>
              <a:t>kvadratića</a:t>
            </a:r>
            <a:r>
              <a:rPr lang="es-ES" sz="2000" dirty="0"/>
              <a:t>. </a:t>
            </a:r>
            <a:r>
              <a:rPr lang="es-ES" sz="2000" dirty="0" err="1"/>
              <a:t>Nadalje</a:t>
            </a:r>
            <a:r>
              <a:rPr lang="es-ES" sz="2000" dirty="0"/>
              <a:t>, </a:t>
            </a:r>
            <a:r>
              <a:rPr lang="es-ES" sz="2000" dirty="0" err="1"/>
              <a:t>unutar</a:t>
            </a:r>
            <a:r>
              <a:rPr lang="es-ES" sz="2000" dirty="0"/>
              <a:t> </a:t>
            </a:r>
            <a:r>
              <a:rPr lang="es-ES" sz="2000" dirty="0" err="1"/>
              <a:t>velikog</a:t>
            </a:r>
            <a:r>
              <a:rPr lang="es-ES" sz="2000" dirty="0"/>
              <a:t> </a:t>
            </a:r>
            <a:r>
              <a:rPr lang="es-ES" sz="2000" dirty="0" err="1"/>
              <a:t>kvadrata</a:t>
            </a:r>
            <a:r>
              <a:rPr lang="es-ES" sz="2000" dirty="0"/>
              <a:t>, </a:t>
            </a:r>
            <a:r>
              <a:rPr lang="es-ES" sz="2000" dirty="0" err="1"/>
              <a:t>ozna</a:t>
            </a:r>
            <a:r>
              <a:rPr lang="hr-HR" sz="2000" dirty="0"/>
              <a:t>č</a:t>
            </a:r>
            <a:r>
              <a:rPr lang="es-ES" sz="2000" dirty="0" err="1"/>
              <a:t>eno</a:t>
            </a:r>
            <a:r>
              <a:rPr lang="es-ES" sz="2000" dirty="0"/>
              <a:t> je 9 </a:t>
            </a:r>
            <a:r>
              <a:rPr lang="es-ES" sz="2000" dirty="0" err="1"/>
              <a:t>odjeljaka</a:t>
            </a:r>
            <a:r>
              <a:rPr lang="es-ES" sz="2000" dirty="0"/>
              <a:t> </a:t>
            </a:r>
            <a:r>
              <a:rPr lang="es-ES" sz="2000" dirty="0" err="1"/>
              <a:t>velikih</a:t>
            </a:r>
            <a:r>
              <a:rPr lang="es-ES" sz="2000" dirty="0"/>
              <a:t> 3x3 </a:t>
            </a:r>
            <a:r>
              <a:rPr lang="es-ES" sz="2000" dirty="0" err="1"/>
              <a:t>polja</a:t>
            </a:r>
            <a:r>
              <a:rPr lang="es-ES" sz="2000" dirty="0"/>
              <a:t>. </a:t>
            </a:r>
            <a:r>
              <a:rPr lang="es-ES" sz="2000" dirty="0" err="1"/>
              <a:t>Postoje</a:t>
            </a:r>
            <a:r>
              <a:rPr lang="es-ES" sz="2000" dirty="0"/>
              <a:t> </a:t>
            </a:r>
            <a:r>
              <a:rPr lang="es-ES" sz="2000" dirty="0" err="1"/>
              <a:t>različite</a:t>
            </a:r>
            <a:r>
              <a:rPr lang="es-ES" sz="2000" dirty="0"/>
              <a:t> </a:t>
            </a:r>
            <a:r>
              <a:rPr lang="es-ES" sz="2000" dirty="0" err="1"/>
              <a:t>težine</a:t>
            </a:r>
            <a:r>
              <a:rPr lang="es-ES" sz="2000" dirty="0"/>
              <a:t> te </a:t>
            </a:r>
            <a:r>
              <a:rPr lang="es-ES" sz="2000" dirty="0" err="1"/>
              <a:t>igre</a:t>
            </a:r>
            <a:r>
              <a:rPr lang="es-ES" sz="2000" dirty="0"/>
              <a:t>, </a:t>
            </a:r>
            <a:r>
              <a:rPr lang="es-ES" sz="2000" dirty="0" err="1" smtClean="0"/>
              <a:t>koristi</a:t>
            </a:r>
            <a:r>
              <a:rPr lang="es-ES" sz="2000" dirty="0" smtClean="0"/>
              <a:t> </a:t>
            </a:r>
            <a:r>
              <a:rPr lang="es-ES" sz="2000" dirty="0"/>
              <a:t>se </a:t>
            </a:r>
            <a:r>
              <a:rPr lang="es-ES" sz="2000" dirty="0" err="1"/>
              <a:t>za</a:t>
            </a:r>
            <a:r>
              <a:rPr lang="es-ES" sz="2000" dirty="0"/>
              <a:t> </a:t>
            </a:r>
            <a:r>
              <a:rPr lang="hr-HR" sz="2000" dirty="0" smtClean="0"/>
              <a:t>zabavu a </a:t>
            </a:r>
            <a:r>
              <a:rPr lang="es-ES" sz="2000" dirty="0" smtClean="0"/>
              <a:t> </a:t>
            </a:r>
            <a:r>
              <a:rPr lang="hr-HR" sz="2000" dirty="0" smtClean="0"/>
              <a:t>razvija kombinatoriku i strategiju</a:t>
            </a:r>
            <a:r>
              <a:rPr lang="es-ES" sz="2000" dirty="0" smtClean="0"/>
              <a:t>.</a:t>
            </a:r>
            <a:r>
              <a:rPr lang="es-ES" sz="2000" b="1" dirty="0"/>
              <a:t/>
            </a:r>
            <a:br>
              <a:rPr lang="es-ES" sz="2000" b="1" dirty="0"/>
            </a:br>
            <a:endParaRPr lang="hr-HR" sz="2000" b="1" dirty="0"/>
          </a:p>
        </p:txBody>
      </p:sp>
      <p:pic>
        <p:nvPicPr>
          <p:cNvPr id="155651" name="Picture 8" descr="IMG_0428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59632" y="1916832"/>
            <a:ext cx="5824537" cy="4316413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260648"/>
            <a:ext cx="4896544" cy="904875"/>
          </a:xfrm>
        </p:spPr>
        <p:txBody>
          <a:bodyPr anchorCtr="0"/>
          <a:lstStyle/>
          <a:p>
            <a:r>
              <a:rPr lang="hr-HR" sz="2400" b="1" dirty="0"/>
              <a:t>OSMOSMJERKE, REBUSI, ŠAH...</a:t>
            </a:r>
          </a:p>
        </p:txBody>
      </p:sp>
      <p:pic>
        <p:nvPicPr>
          <p:cNvPr id="156675" name="Picture 7" descr="IMG_0429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3568" y="1412776"/>
            <a:ext cx="3394075" cy="4525962"/>
          </a:xfrm>
          <a:noFill/>
          <a:ln/>
        </p:spPr>
      </p:pic>
      <p:pic>
        <p:nvPicPr>
          <p:cNvPr id="156676" name="Picture 8" descr="IMG_0438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788024" y="980728"/>
            <a:ext cx="3240087" cy="2430463"/>
          </a:xfrm>
          <a:noFill/>
          <a:ln/>
        </p:spPr>
      </p:pic>
      <p:pic>
        <p:nvPicPr>
          <p:cNvPr id="156677" name="Picture 9" descr="IMG_043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4716016" y="3573016"/>
            <a:ext cx="3529012" cy="264795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916832"/>
            <a:ext cx="8964613" cy="2376611"/>
          </a:xfrm>
        </p:spPr>
        <p:txBody>
          <a:bodyPr>
            <a:normAutofit/>
          </a:bodyPr>
          <a:lstStyle/>
          <a:p>
            <a:pPr marL="609600" indent="-609600" algn="ctr">
              <a:lnSpc>
                <a:spcPct val="80000"/>
              </a:lnSpc>
              <a:buFont typeface="Wingdings" pitchFamily="2" charset="2"/>
              <a:buNone/>
            </a:pPr>
            <a:r>
              <a:rPr lang="hr-HR" sz="2400" b="1" dirty="0" smtClean="0">
                <a:latin typeface="Calibri" pitchFamily="34" charset="0"/>
              </a:rPr>
              <a:t>BALONI</a:t>
            </a:r>
            <a:endParaRPr lang="hr-HR" sz="2400" dirty="0">
              <a:latin typeface="Calibri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hr-HR" sz="2000" dirty="0">
                <a:latin typeface="Calibri" pitchFamily="34" charset="0"/>
              </a:rPr>
              <a:t>Svatko od četvero djece: Adam, Elizabeta, Petar i </a:t>
            </a:r>
            <a:r>
              <a:rPr lang="hr-HR" sz="2000" dirty="0" smtClean="0">
                <a:latin typeface="Calibri" pitchFamily="34" charset="0"/>
              </a:rPr>
              <a:t>Sanja ima </a:t>
            </a:r>
            <a:r>
              <a:rPr lang="hr-HR" sz="2000" dirty="0">
                <a:latin typeface="Calibri" pitchFamily="34" charset="0"/>
              </a:rPr>
              <a:t>svoj balon. </a:t>
            </a:r>
            <a:endParaRPr lang="hr-HR" sz="2000" dirty="0" smtClean="0">
              <a:latin typeface="Calibri" pitchFamily="34" charset="0"/>
            </a:endParaRP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hr-HR" sz="2000" dirty="0" smtClean="0">
                <a:latin typeface="Calibri" pitchFamily="34" charset="0"/>
              </a:rPr>
              <a:t>Pokušaj </a:t>
            </a:r>
            <a:r>
              <a:rPr lang="hr-HR" sz="2000" dirty="0">
                <a:latin typeface="Calibri" pitchFamily="34" charset="0"/>
              </a:rPr>
              <a:t>iz tvrdnji otkriti koje dijete ima koji balon!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</a:pPr>
            <a:r>
              <a:rPr lang="hr-HR" sz="2000" dirty="0">
                <a:latin typeface="Calibri" pitchFamily="34" charset="0"/>
              </a:rPr>
              <a:t>Djeca su stara 5, 6, 7 i 8 godina i jedno od njih ima plavi balon.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</a:pPr>
            <a:r>
              <a:rPr lang="hr-HR" sz="2000" dirty="0">
                <a:latin typeface="Calibri" pitchFamily="34" charset="0"/>
              </a:rPr>
              <a:t>Šestogodišnja djevojčica ima zeleni balon. 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</a:pPr>
            <a:r>
              <a:rPr lang="hr-HR" sz="2000" dirty="0">
                <a:latin typeface="Calibri" pitchFamily="34" charset="0"/>
              </a:rPr>
              <a:t>Adam ima crveni balon i stariji je od Petra.</a:t>
            </a:r>
          </a:p>
          <a:p>
            <a:pPr marL="609600" indent="-609600">
              <a:lnSpc>
                <a:spcPct val="80000"/>
              </a:lnSpc>
              <a:buBlip>
                <a:blip r:embed="rId2"/>
              </a:buBlip>
            </a:pPr>
            <a:r>
              <a:rPr lang="hr-HR" sz="2000" dirty="0">
                <a:latin typeface="Calibri" pitchFamily="34" charset="0"/>
              </a:rPr>
              <a:t>Elizabeta ima 5 godina i njen balon nije žuti.</a:t>
            </a:r>
          </a:p>
        </p:txBody>
      </p:sp>
      <p:graphicFrame>
        <p:nvGraphicFramePr>
          <p:cNvPr id="171069" name="Group 61"/>
          <p:cNvGraphicFramePr>
            <a:graphicFrameLocks noGrp="1"/>
          </p:cNvGraphicFramePr>
          <p:nvPr>
            <p:ph sz="half" idx="4294967295"/>
          </p:nvPr>
        </p:nvGraphicFramePr>
        <p:xfrm>
          <a:off x="755576" y="4221088"/>
          <a:ext cx="5387975" cy="1828800"/>
        </p:xfrm>
        <a:graphic>
          <a:graphicData uri="http://schemas.openxmlformats.org/drawingml/2006/table">
            <a:tbl>
              <a:tblPr/>
              <a:tblGrid>
                <a:gridCol w="1800225"/>
                <a:gridCol w="1800225"/>
                <a:gridCol w="1787525"/>
              </a:tblGrid>
              <a:tr h="325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DOB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BALON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hr-H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1012" name="Picture 4" descr="http://www.puzzlechoice.com/pc/Bal_log/IMAG0001.GIF"/>
          <p:cNvPicPr>
            <a:picLocks noChangeAspect="1" noChangeArrowheads="1"/>
          </p:cNvPicPr>
          <p:nvPr/>
        </p:nvPicPr>
        <p:blipFill>
          <a:blip r:embed="rId3" r:link="rId4" cstate="email"/>
          <a:srcRect/>
          <a:stretch>
            <a:fillRect/>
          </a:stretch>
        </p:blipFill>
        <p:spPr bwMode="auto">
          <a:xfrm rot="842242">
            <a:off x="6801406" y="4835181"/>
            <a:ext cx="106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itle 2"/>
          <p:cNvSpPr txBox="1">
            <a:spLocks/>
          </p:cNvSpPr>
          <p:nvPr/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kumimoji="0" lang="hr-H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+mj-lt"/>
                <a:ea typeface="+mj-ea"/>
                <a:cs typeface="+mj-cs"/>
              </a:rPr>
              <a:t>Integrami </a:t>
            </a:r>
            <a:r>
              <a:rPr kumimoji="0" lang="hr-HR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lang="hr-HR" sz="2000" dirty="0" smtClean="0"/>
              <a:t>metodom eliminacije se dolazi do točnog rješenja (Mrkonjić, MSU: Dodatna nastava matematike)</a:t>
            </a:r>
          </a:p>
          <a:p>
            <a:pPr>
              <a:spcBef>
                <a:spcPct val="0"/>
              </a:spcBef>
              <a:defRPr/>
            </a:pPr>
            <a:r>
              <a:rPr lang="hr-HR" sz="2000" b="1" dirty="0" smtClean="0">
                <a:solidFill>
                  <a:schemeClr val="tx2"/>
                </a:solidFill>
              </a:rPr>
              <a:t>(</a:t>
            </a:r>
            <a:r>
              <a:rPr lang="hr-HR" sz="2000" dirty="0" smtClean="0"/>
              <a:t>preuzeto sa stranice: www.puzzlechoice.com)</a:t>
            </a:r>
            <a:endParaRPr lang="hr-HR" sz="20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defRPr/>
            </a:pPr>
            <a:endParaRPr lang="hr-HR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371608"/>
          </a:xfrm>
        </p:spPr>
        <p:txBody>
          <a:bodyPr/>
          <a:lstStyle/>
          <a:p>
            <a:r>
              <a:rPr lang="hr-HR" sz="2000" b="1" dirty="0" smtClean="0">
                <a:latin typeface="Calibri" pitchFamily="34" charset="0"/>
              </a:rPr>
              <a:t>ISHODI UČENJA:</a:t>
            </a:r>
            <a:r>
              <a:rPr lang="hr-HR" sz="2000" dirty="0" smtClean="0">
                <a:latin typeface="Calibri" pitchFamily="34" charset="0"/>
              </a:rPr>
              <a:t> Učenici će izmjeriti zadanu duljinu jediničnom dužinom, preračunavati mjerne jedinice, procjenjivati duljinu neke dužine na temelju iskustva</a:t>
            </a:r>
          </a:p>
          <a:p>
            <a:endParaRPr lang="hr-HR" sz="2000" dirty="0" smtClean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Mjerenje </a:t>
            </a:r>
            <a:r>
              <a:rPr lang="hr-HR" sz="1600" dirty="0" smtClean="0"/>
              <a:t>(inspiracija prema  programu IB primary school na stranici https://www.ibo.org/pyp/)</a:t>
            </a:r>
            <a:endParaRPr lang="hr-HR" sz="1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67542" y="3020769"/>
          <a:ext cx="7752326" cy="2626546"/>
        </p:xfrm>
        <a:graphic>
          <a:graphicData uri="http://schemas.openxmlformats.org/drawingml/2006/table">
            <a:tbl>
              <a:tblPr/>
              <a:tblGrid>
                <a:gridCol w="2177351"/>
                <a:gridCol w="1114995"/>
                <a:gridCol w="1114995"/>
                <a:gridCol w="1114995"/>
                <a:gridCol w="1114995"/>
                <a:gridCol w="1114995"/>
              </a:tblGrid>
              <a:tr h="7709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latin typeface="Calibri"/>
                          <a:ea typeface="Calibri"/>
                          <a:cs typeface="Times New Roman"/>
                        </a:rPr>
                        <a:t>ŠIRINA VRATA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latin typeface="Calibri"/>
                          <a:ea typeface="Calibri"/>
                          <a:cs typeface="Times New Roman"/>
                        </a:rPr>
                        <a:t>DULJINA  STOLA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latin typeface="Calibri"/>
                          <a:ea typeface="Calibri"/>
                          <a:cs typeface="Times New Roman"/>
                        </a:rPr>
                        <a:t>DULJINA OLOVKE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latin typeface="Calibri"/>
                          <a:ea typeface="Calibri"/>
                          <a:cs typeface="Times New Roman"/>
                        </a:rPr>
                        <a:t>ŠIRINA PLOČE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latin typeface="Calibri"/>
                          <a:ea typeface="Calibri"/>
                          <a:cs typeface="Times New Roman"/>
                        </a:rPr>
                        <a:t>MOJA VISINA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4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latin typeface="Calibri"/>
                          <a:ea typeface="Calibri"/>
                          <a:cs typeface="Times New Roman"/>
                        </a:rPr>
                        <a:t>PROCIJENJENA VRIJEDNOST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2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latin typeface="Calibri"/>
                          <a:ea typeface="Calibri"/>
                          <a:cs typeface="Times New Roman"/>
                        </a:rPr>
                        <a:t>IZMJERENA VRIJEDNOST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7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latin typeface="Calibri"/>
                          <a:ea typeface="Calibri"/>
                          <a:cs typeface="Times New Roman"/>
                        </a:rPr>
                        <a:t>RAZLIKA</a:t>
                      </a:r>
                      <a:endParaRPr lang="hr-H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DSCF5951.JPG"/>
          <p:cNvPicPr>
            <a:picLocks noGrp="1" noChangeAspect="1"/>
          </p:cNvPicPr>
          <p:nvPr>
            <p:ph sz="half" idx="1"/>
          </p:nvPr>
        </p:nvPicPr>
        <p:blipFill>
          <a:blip r:embed="rId2" cstate="screen"/>
          <a:stretch>
            <a:fillRect/>
          </a:stretch>
        </p:blipFill>
        <p:spPr>
          <a:xfrm>
            <a:off x="457200" y="2395289"/>
            <a:ext cx="4038600" cy="2697659"/>
          </a:xfrm>
        </p:spPr>
      </p:pic>
      <p:pic>
        <p:nvPicPr>
          <p:cNvPr id="8" name="Content Placeholder 7" descr="DSCF5955.JPG"/>
          <p:cNvPicPr>
            <a:picLocks noGrp="1" noChangeAspect="1"/>
          </p:cNvPicPr>
          <p:nvPr>
            <p:ph sz="half" idx="2"/>
          </p:nvPr>
        </p:nvPicPr>
        <p:blipFill>
          <a:blip r:embed="rId3" cstate="screen"/>
          <a:stretch>
            <a:fillRect/>
          </a:stretch>
        </p:blipFill>
        <p:spPr>
          <a:xfrm>
            <a:off x="5155899" y="1481138"/>
            <a:ext cx="3023201" cy="452596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6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hr-HR" dirty="0" smtClean="0"/>
              <a:t>Mjerenje </a:t>
            </a:r>
            <a:r>
              <a:rPr lang="hr-HR" sz="1600" dirty="0" smtClean="0"/>
              <a:t>(inspiracija prema  programu IB primary school na stranici https://www.ibo.org/pyp/)</a:t>
            </a:r>
            <a:endParaRPr lang="hr-H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018451"/>
          </a:xfrm>
        </p:spPr>
        <p:txBody>
          <a:bodyPr/>
          <a:lstStyle/>
          <a:p>
            <a:r>
              <a:rPr lang="hr-HR" dirty="0" smtClean="0"/>
              <a:t>Nerazumijevanje matematičkih koncepata</a:t>
            </a:r>
          </a:p>
          <a:p>
            <a:r>
              <a:rPr lang="hr-HR" dirty="0" smtClean="0"/>
              <a:t>Matematičke metode usvojene</a:t>
            </a:r>
          </a:p>
          <a:p>
            <a:r>
              <a:rPr lang="hr-HR" dirty="0" smtClean="0"/>
              <a:t>Nesposobnost primjene</a:t>
            </a:r>
          </a:p>
          <a:p>
            <a:r>
              <a:rPr lang="hr-HR" dirty="0" smtClean="0"/>
              <a:t>Prekasno uvođenje pojmova</a:t>
            </a:r>
          </a:p>
          <a:p>
            <a:r>
              <a:rPr lang="hr-HR" dirty="0" smtClean="0"/>
              <a:t>Brzo zaboravljanje</a:t>
            </a:r>
          </a:p>
          <a:p>
            <a:pPr>
              <a:buNone/>
            </a:pPr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 - učenici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251520" y="332656"/>
            <a:ext cx="8712968" cy="1574800"/>
          </a:xfrm>
        </p:spPr>
        <p:txBody>
          <a:bodyPr anchorCtr="0">
            <a:normAutofit fontScale="90000"/>
          </a:bodyPr>
          <a:lstStyle/>
          <a:p>
            <a:pPr algn="l"/>
            <a:r>
              <a:rPr lang="hr-HR" sz="2000" dirty="0">
                <a:solidFill>
                  <a:schemeClr val="tx1"/>
                </a:solidFill>
                <a:effectLst/>
              </a:rPr>
              <a:t>STATISTIKA</a:t>
            </a:r>
            <a:r>
              <a:rPr lang="hr-HR" sz="2000" b="0" dirty="0">
                <a:solidFill>
                  <a:schemeClr val="tx1"/>
                </a:solidFill>
                <a:effectLst/>
              </a:rPr>
              <a:t>-</a:t>
            </a:r>
            <a:r>
              <a:rPr lang="es-ES" sz="2000" b="0" dirty="0" err="1">
                <a:solidFill>
                  <a:schemeClr val="tx1"/>
                </a:solidFill>
                <a:effectLst/>
              </a:rPr>
              <a:t>prebrojavanje</a:t>
            </a:r>
            <a:r>
              <a:rPr lang="es-ES" sz="2000" b="0" dirty="0">
                <a:solidFill>
                  <a:schemeClr val="tx1"/>
                </a:solidFill>
                <a:effectLst/>
              </a:rPr>
              <a:t>, </a:t>
            </a:r>
            <a:r>
              <a:rPr lang="es-ES" sz="2000" b="0" dirty="0" err="1">
                <a:solidFill>
                  <a:schemeClr val="tx1"/>
                </a:solidFill>
                <a:effectLst/>
              </a:rPr>
              <a:t>izrada</a:t>
            </a:r>
            <a:r>
              <a:rPr lang="es-ES" sz="2000" b="0" dirty="0">
                <a:solidFill>
                  <a:schemeClr val="tx1"/>
                </a:solidFill>
                <a:effectLst/>
              </a:rPr>
              <a:t> </a:t>
            </a:r>
            <a:r>
              <a:rPr lang="es-ES" sz="2000" b="0" dirty="0" err="1">
                <a:solidFill>
                  <a:schemeClr val="tx1"/>
                </a:solidFill>
                <a:effectLst/>
              </a:rPr>
              <a:t>jednostavnijih</a:t>
            </a:r>
            <a:r>
              <a:rPr lang="es-ES" sz="2000" b="0" dirty="0">
                <a:solidFill>
                  <a:schemeClr val="tx1"/>
                </a:solidFill>
                <a:effectLst/>
              </a:rPr>
              <a:t> </a:t>
            </a:r>
            <a:r>
              <a:rPr lang="es-ES" sz="2000" b="0" dirty="0" err="1">
                <a:solidFill>
                  <a:schemeClr val="tx1"/>
                </a:solidFill>
                <a:effectLst/>
              </a:rPr>
              <a:t>grafova</a:t>
            </a:r>
            <a:r>
              <a:rPr lang="hr-HR" sz="2000" b="0" dirty="0">
                <a:solidFill>
                  <a:schemeClr val="tx1"/>
                </a:solidFill>
                <a:effectLst/>
              </a:rPr>
              <a:t> (Soucie: Zbornik radova 4. kongresa nastavnika matematike i MSU: Statistika u prva četiri razreda OŠ)</a:t>
            </a:r>
            <a:br>
              <a:rPr lang="hr-HR" sz="2000" b="0" dirty="0">
                <a:solidFill>
                  <a:schemeClr val="tx1"/>
                </a:solidFill>
                <a:effectLst/>
              </a:rPr>
            </a:br>
            <a:r>
              <a:rPr lang="es-ES" sz="2000" dirty="0" err="1">
                <a:solidFill>
                  <a:schemeClr val="tx1"/>
                </a:solidFill>
                <a:effectLst/>
              </a:rPr>
              <a:t>Postavljanje</a:t>
            </a:r>
            <a:r>
              <a:rPr lang="es-ES" sz="2000" dirty="0">
                <a:solidFill>
                  <a:schemeClr val="tx1"/>
                </a:solidFill>
                <a:effectLst/>
              </a:rPr>
              <a:t> problema  → </a:t>
            </a:r>
            <a:r>
              <a:rPr lang="es-ES" sz="2000" dirty="0" err="1">
                <a:solidFill>
                  <a:schemeClr val="tx1"/>
                </a:solidFill>
                <a:effectLst/>
              </a:rPr>
              <a:t>prikupljanje</a:t>
            </a:r>
            <a:r>
              <a:rPr lang="es-ES" sz="2000" dirty="0">
                <a:solidFill>
                  <a:schemeClr val="tx1"/>
                </a:solidFill>
                <a:effectLst/>
              </a:rPr>
              <a:t> </a:t>
            </a:r>
            <a:r>
              <a:rPr lang="es-ES" sz="2000" dirty="0" err="1">
                <a:solidFill>
                  <a:schemeClr val="tx1"/>
                </a:solidFill>
                <a:effectLst/>
              </a:rPr>
              <a:t>podataka</a:t>
            </a:r>
            <a:r>
              <a:rPr lang="es-ES" sz="2000" dirty="0">
                <a:solidFill>
                  <a:schemeClr val="tx1"/>
                </a:solidFill>
                <a:effectLst/>
              </a:rPr>
              <a:t> → obrada i </a:t>
            </a:r>
            <a:r>
              <a:rPr lang="es-ES" sz="2000" dirty="0" err="1">
                <a:solidFill>
                  <a:schemeClr val="tx1"/>
                </a:solidFill>
                <a:effectLst/>
              </a:rPr>
              <a:t>prikaz</a:t>
            </a:r>
            <a:r>
              <a:rPr lang="es-ES" sz="2000" dirty="0">
                <a:solidFill>
                  <a:schemeClr val="tx1"/>
                </a:solidFill>
                <a:effectLst/>
              </a:rPr>
              <a:t> </a:t>
            </a:r>
            <a:r>
              <a:rPr lang="es-ES" sz="2000" dirty="0" err="1">
                <a:solidFill>
                  <a:schemeClr val="tx1"/>
                </a:solidFill>
                <a:effectLst/>
              </a:rPr>
              <a:t>podataka</a:t>
            </a:r>
            <a:r>
              <a:rPr lang="es-ES" sz="2000" dirty="0">
                <a:solidFill>
                  <a:schemeClr val="tx1"/>
                </a:solidFill>
                <a:effectLst/>
              </a:rPr>
              <a:t> → </a:t>
            </a:r>
            <a:r>
              <a:rPr lang="es-ES" sz="2000" dirty="0" err="1">
                <a:solidFill>
                  <a:schemeClr val="tx1"/>
                </a:solidFill>
                <a:effectLst/>
              </a:rPr>
              <a:t>tumačenje</a:t>
            </a:r>
            <a:r>
              <a:rPr lang="es-ES" sz="2000" dirty="0">
                <a:solidFill>
                  <a:schemeClr val="tx1"/>
                </a:solidFill>
                <a:effectLst/>
              </a:rPr>
              <a:t> i </a:t>
            </a:r>
            <a:r>
              <a:rPr lang="es-ES" sz="2000" dirty="0" err="1">
                <a:solidFill>
                  <a:schemeClr val="tx1"/>
                </a:solidFill>
                <a:effectLst/>
              </a:rPr>
              <a:t>rasprava</a:t>
            </a:r>
            <a:r>
              <a:rPr lang="es-ES" sz="2000" dirty="0">
                <a:solidFill>
                  <a:schemeClr val="tx1"/>
                </a:solidFill>
                <a:effectLst/>
              </a:rPr>
              <a:t> </a:t>
            </a:r>
            <a:r>
              <a:rPr lang="es-ES" sz="2000" dirty="0" err="1">
                <a:solidFill>
                  <a:schemeClr val="tx1"/>
                </a:solidFill>
                <a:effectLst/>
              </a:rPr>
              <a:t>rezultata</a:t>
            </a:r>
            <a:endParaRPr lang="hr-HR" sz="2000" dirty="0">
              <a:solidFill>
                <a:schemeClr val="tx1"/>
              </a:solidFill>
              <a:effectLst/>
            </a:endParaRPr>
          </a:p>
        </p:txBody>
      </p:sp>
      <p:pic>
        <p:nvPicPr>
          <p:cNvPr id="165891" name="Picture 8" descr="IMG_0066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43608" y="1988840"/>
            <a:ext cx="3024188" cy="1997075"/>
          </a:xfrm>
          <a:noFill/>
          <a:ln/>
        </p:spPr>
      </p:pic>
      <p:pic>
        <p:nvPicPr>
          <p:cNvPr id="165892" name="Picture 9" descr="IMG_007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788024" y="4293096"/>
            <a:ext cx="3019425" cy="2268537"/>
          </a:xfrm>
          <a:noFill/>
          <a:ln/>
        </p:spPr>
      </p:pic>
      <p:pic>
        <p:nvPicPr>
          <p:cNvPr id="165893" name="Picture 12" descr="IMG_007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1115616" y="4509120"/>
            <a:ext cx="3095625" cy="2098675"/>
          </a:xfrm>
          <a:noFill/>
          <a:ln/>
        </p:spPr>
      </p:pic>
      <p:pic>
        <p:nvPicPr>
          <p:cNvPr id="165894" name="Picture 13" descr="IMG_007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788024" y="1916832"/>
            <a:ext cx="2879725" cy="2160588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7544" y="332656"/>
            <a:ext cx="5256584" cy="792162"/>
          </a:xfrm>
        </p:spPr>
        <p:txBody>
          <a:bodyPr anchorCtr="0">
            <a:normAutofit/>
          </a:bodyPr>
          <a:lstStyle/>
          <a:p>
            <a:pPr algn="l"/>
            <a:r>
              <a:rPr lang="hr-HR" sz="2400" b="1" dirty="0"/>
              <a:t>STATISTIKA- BOJA </a:t>
            </a:r>
            <a:r>
              <a:rPr lang="hr-HR" sz="2400" b="1" dirty="0" smtClean="0"/>
              <a:t>OČIJU - grafovi</a:t>
            </a:r>
            <a:endParaRPr lang="hr-HR" sz="2400" b="1" i="1" dirty="0"/>
          </a:p>
        </p:txBody>
      </p:sp>
      <p:pic>
        <p:nvPicPr>
          <p:cNvPr id="166915" name="Picture 7" descr="IMG_0074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3568" y="1916832"/>
            <a:ext cx="3394075" cy="4525963"/>
          </a:xfrm>
          <a:noFill/>
          <a:ln/>
        </p:spPr>
      </p:pic>
      <p:pic>
        <p:nvPicPr>
          <p:cNvPr id="166916" name="Picture 8" descr="IMG_0075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499992" y="1772816"/>
            <a:ext cx="4356100" cy="327025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188640"/>
            <a:ext cx="7740352" cy="569912"/>
          </a:xfrm>
        </p:spPr>
        <p:txBody>
          <a:bodyPr anchorCtr="0"/>
          <a:lstStyle/>
          <a:p>
            <a:pPr algn="l"/>
            <a:r>
              <a:rPr lang="hr-HR" sz="2400" b="1" dirty="0"/>
              <a:t>NAJDRAŽI NASTAVNI </a:t>
            </a:r>
            <a:r>
              <a:rPr lang="hr-HR" sz="2400" b="1" dirty="0" smtClean="0"/>
              <a:t>PREDMET - grafovi</a:t>
            </a:r>
            <a:endParaRPr lang="hr-HR" sz="2400" b="1" i="1" dirty="0"/>
          </a:p>
        </p:txBody>
      </p:sp>
      <p:pic>
        <p:nvPicPr>
          <p:cNvPr id="167939" name="Picture 8" descr="IMG_0077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71600" y="1268760"/>
            <a:ext cx="3394075" cy="4525963"/>
          </a:xfrm>
          <a:noFill/>
          <a:ln/>
        </p:spPr>
      </p:pic>
      <p:pic>
        <p:nvPicPr>
          <p:cNvPr id="167940" name="Picture 13" descr="IMG_0191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076056" y="908720"/>
            <a:ext cx="3673475" cy="2755900"/>
          </a:xfrm>
          <a:noFill/>
          <a:ln/>
        </p:spPr>
      </p:pic>
      <p:pic>
        <p:nvPicPr>
          <p:cNvPr id="167941" name="Picture 14" descr="IMG_0195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5004048" y="3789040"/>
            <a:ext cx="3481387" cy="2611437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hr-HR" dirty="0" smtClean="0"/>
              <a:t>Matematika kroz igru</a:t>
            </a:r>
            <a:endParaRPr lang="hr-HR" dirty="0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467544" y="188640"/>
            <a:ext cx="8280920" cy="708025"/>
          </a:xfrm>
        </p:spPr>
        <p:txBody>
          <a:bodyPr anchorCtr="0"/>
          <a:lstStyle/>
          <a:p>
            <a:r>
              <a:rPr lang="hr-HR" sz="2400" b="1" dirty="0" smtClean="0"/>
              <a:t>STATISTIKA - </a:t>
            </a:r>
            <a:r>
              <a:rPr lang="es-ES" sz="2400" dirty="0" err="1" smtClean="0"/>
              <a:t>tumačenje</a:t>
            </a:r>
            <a:r>
              <a:rPr lang="es-ES" sz="2400" dirty="0" smtClean="0"/>
              <a:t> i </a:t>
            </a:r>
            <a:r>
              <a:rPr lang="es-ES" sz="2400" dirty="0" err="1" smtClean="0"/>
              <a:t>rasprava</a:t>
            </a:r>
            <a:r>
              <a:rPr lang="es-ES" sz="2400" dirty="0" smtClean="0"/>
              <a:t> </a:t>
            </a:r>
            <a:r>
              <a:rPr lang="es-ES" sz="2400" dirty="0" err="1" smtClean="0"/>
              <a:t>rezultata</a:t>
            </a:r>
            <a:endParaRPr lang="hr-HR" sz="2400" b="1" i="1" dirty="0"/>
          </a:p>
        </p:txBody>
      </p:sp>
      <p:pic>
        <p:nvPicPr>
          <p:cNvPr id="168963" name="Picture 15" descr="IMG_0096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3568" y="908720"/>
            <a:ext cx="3313113" cy="2484437"/>
          </a:xfrm>
          <a:noFill/>
          <a:ln/>
        </p:spPr>
      </p:pic>
      <p:pic>
        <p:nvPicPr>
          <p:cNvPr id="168964" name="Picture 16" descr="IMG_0097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932040" y="1052736"/>
            <a:ext cx="3455987" cy="2592388"/>
          </a:xfrm>
          <a:noFill/>
          <a:ln/>
        </p:spPr>
      </p:pic>
      <p:pic>
        <p:nvPicPr>
          <p:cNvPr id="168965" name="Picture 17" descr="IMG_009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1043608" y="3933056"/>
            <a:ext cx="3348038" cy="2511425"/>
          </a:xfrm>
          <a:noFill/>
          <a:ln/>
        </p:spPr>
      </p:pic>
      <p:pic>
        <p:nvPicPr>
          <p:cNvPr id="168966" name="Picture 18" descr="IMG_0098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5" cstate="email"/>
          <a:srcRect/>
          <a:stretch>
            <a:fillRect/>
          </a:stretch>
        </p:blipFill>
        <p:spPr>
          <a:xfrm>
            <a:off x="4932040" y="3861048"/>
            <a:ext cx="3529012" cy="264795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/>
              <a:t>Tihana Levar, OŠ Bukovac</a:t>
            </a:r>
          </a:p>
        </p:txBody>
      </p:sp>
      <p:pic>
        <p:nvPicPr>
          <p:cNvPr id="173058" name="Picture 5" descr="IMG_0079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30213" y="323850"/>
            <a:ext cx="8713787" cy="653415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5" name="TextBox 4"/>
          <p:cNvSpPr txBox="1"/>
          <p:nvPr/>
        </p:nvSpPr>
        <p:spPr>
          <a:xfrm>
            <a:off x="971600" y="1844824"/>
            <a:ext cx="7344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dirty="0" smtClean="0">
                <a:latin typeface="Calibri" pitchFamily="34" charset="0"/>
              </a:rPr>
              <a:t>Hvala na pažnji!</a:t>
            </a:r>
          </a:p>
          <a:p>
            <a:pPr algn="ctr"/>
            <a:endParaRPr lang="hr-HR" sz="2800" dirty="0" smtClean="0">
              <a:latin typeface="Calibri" pitchFamily="34" charset="0"/>
            </a:endParaRPr>
          </a:p>
          <a:p>
            <a:r>
              <a:rPr lang="hr-HR" sz="2000" dirty="0" smtClean="0">
                <a:latin typeface="Calibri" pitchFamily="34" charset="0"/>
              </a:rPr>
              <a:t>Tihana Levar, dipl. uč.  (tihana.levar@gmail.com)</a:t>
            </a:r>
          </a:p>
          <a:p>
            <a:r>
              <a:rPr lang="hr-HR" sz="2000" dirty="0" smtClean="0">
                <a:latin typeface="Calibri" pitchFamily="34" charset="0"/>
              </a:rPr>
              <a:t>dipl. ing. Kristina Lukačić, prof. mat. (kristina.lukacic1@gmail.com)</a:t>
            </a:r>
            <a:endParaRPr lang="hr-HR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www.zivotna-skola.hr/kompetencije.html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www.idi.hr/cerd/uploads/DOKUMENTI/10gciro/cizmesija_prezentacija.pdf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web.math.pmf.unizg.hr/nastava/metodika/materijali/Kreativno_ponavljanje_i_uvjezbavanje.pdf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eacea.ec.europa.eu/education/eurydice/documents/thematic_reports/132HR.pdf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www.ibo.org/pyp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www.teacherspayteachers.com/Product/Math-Practice-co-ordinates-skills-through-Battleships-game-282104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Steve i Ruth Bennett: 365 dana bez televizje, Mozaik knjiga, Zagreb, 2001.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www.puzzlechoice.com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www.activityvillage.co.uk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math4children.com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Cindrić, Polak: Matematičke priče 2, priručnik za učitelje, Profil</a:t>
            </a:r>
          </a:p>
          <a:p>
            <a:pPr lvl="0">
              <a:buBlip>
                <a:blip r:embed="rId2"/>
              </a:buBlip>
            </a:pPr>
            <a:r>
              <a:rPr lang="hr-HR" dirty="0" smtClean="0">
                <a:latin typeface="Calibri" pitchFamily="34" charset="0"/>
              </a:rPr>
              <a:t>Nastavni plan i program za osnovnu školu, MZOS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Literatura: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r>
              <a:rPr lang="hr-HR" dirty="0" smtClean="0"/>
              <a:t>PISA – matematička pismenost</a:t>
            </a:r>
          </a:p>
          <a:p>
            <a:pPr lvl="1"/>
            <a:r>
              <a:rPr lang="hr-HR" dirty="0" smtClean="0"/>
              <a:t>2012. 40. mjesto od 65 zemalja</a:t>
            </a:r>
          </a:p>
          <a:p>
            <a:pPr lvl="1"/>
            <a:r>
              <a:rPr lang="hr-HR" dirty="0" smtClean="0"/>
              <a:t>2006. 36. mjesto od 57 zemalja</a:t>
            </a:r>
          </a:p>
          <a:p>
            <a:r>
              <a:rPr lang="hr-HR" dirty="0" smtClean="0"/>
              <a:t>Matura</a:t>
            </a:r>
          </a:p>
          <a:p>
            <a:pPr lvl="1"/>
            <a:r>
              <a:rPr lang="hr-HR" dirty="0" smtClean="0"/>
              <a:t>2012. prag prolaznosti 20%, većina položila s ocjenom dovoljan</a:t>
            </a:r>
          </a:p>
          <a:p>
            <a:pPr lvl="1"/>
            <a:r>
              <a:rPr lang="hr-HR" dirty="0" smtClean="0"/>
              <a:t>2013. prag podignut na 26% - 294 pada</a:t>
            </a:r>
          </a:p>
          <a:p>
            <a:pPr lvl="1"/>
            <a:endParaRPr lang="hr-HR" dirty="0" smtClean="0"/>
          </a:p>
          <a:p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Usporedba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Možemo li mi iz sustava ovom problemu doskočiti? </a:t>
            </a:r>
          </a:p>
          <a:p>
            <a:r>
              <a:rPr lang="hr-HR" dirty="0" smtClean="0"/>
              <a:t>Možemo li spriječiti odbojnost učenika prema matematici koja je zasigurno rezultat nerazumijevanja? </a:t>
            </a:r>
          </a:p>
          <a:p>
            <a:r>
              <a:rPr lang="hr-HR" dirty="0" smtClean="0"/>
              <a:t>Možemo li učenike zainteresirati i već od početka školovanja predstaviti mnoge pojmove na drugačiji način, pa čak i puno ranije?</a:t>
            </a:r>
          </a:p>
          <a:p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500" dirty="0" smtClean="0"/>
              <a:t>Mnogo načina kreativnog poučavanja</a:t>
            </a:r>
          </a:p>
          <a:p>
            <a:r>
              <a:rPr lang="hr-HR" sz="2500" dirty="0" smtClean="0"/>
              <a:t>Mnogi ne zahtijevaju posebna sredstva</a:t>
            </a:r>
          </a:p>
          <a:p>
            <a:endParaRPr lang="hr-HR" sz="2500" dirty="0" smtClean="0"/>
          </a:p>
          <a:p>
            <a:r>
              <a:rPr lang="hr-HR" sz="2500" dirty="0" smtClean="0"/>
              <a:t>Igra</a:t>
            </a:r>
          </a:p>
          <a:p>
            <a:r>
              <a:rPr lang="hr-HR" sz="2500" dirty="0" smtClean="0"/>
              <a:t>Inspiracija prikupljena sa svih strana</a:t>
            </a:r>
          </a:p>
          <a:p>
            <a:r>
              <a:rPr lang="hr-HR" sz="2500" dirty="0" smtClean="0"/>
              <a:t>Obuhvaćeno široko područje</a:t>
            </a:r>
          </a:p>
          <a:p>
            <a:r>
              <a:rPr lang="hr-HR" sz="2500" dirty="0" smtClean="0"/>
              <a:t>Mogućnost primjene u mnogim nastavnim jedinicama</a:t>
            </a:r>
          </a:p>
          <a:p>
            <a:r>
              <a:rPr lang="hr-HR" sz="2500" dirty="0" smtClean="0"/>
              <a:t>Razmjena pripremljenih materijala među kolegama (zbirka u knjižnici)</a:t>
            </a:r>
          </a:p>
          <a:p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845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hr-HR" sz="2500" dirty="0" smtClean="0"/>
              <a:t>aktivnost jedne ili više osoba koja služi za razonodu i zabavu</a:t>
            </a:r>
          </a:p>
          <a:p>
            <a:pPr>
              <a:lnSpc>
                <a:spcPct val="120000"/>
              </a:lnSpc>
            </a:pPr>
            <a:r>
              <a:rPr lang="hr-HR" sz="2500" dirty="0" smtClean="0"/>
              <a:t>Bit igre je postići neki cilj pridržavajući se zadanih pravila.</a:t>
            </a:r>
          </a:p>
          <a:p>
            <a:pPr>
              <a:lnSpc>
                <a:spcPct val="120000"/>
              </a:lnSpc>
            </a:pPr>
            <a:r>
              <a:rPr lang="hr-HR" sz="2500" dirty="0" smtClean="0"/>
              <a:t>Ključne komponente igre:</a:t>
            </a:r>
          </a:p>
          <a:p>
            <a:pPr lvl="1">
              <a:lnSpc>
                <a:spcPct val="120000"/>
              </a:lnSpc>
              <a:buFont typeface="Courier New" pitchFamily="49" charset="0"/>
              <a:buChar char="o"/>
            </a:pPr>
            <a:r>
              <a:rPr lang="hr-HR" sz="2500" dirty="0" smtClean="0"/>
              <a:t> motivacija za dostizanje nekog cilja</a:t>
            </a:r>
          </a:p>
          <a:p>
            <a:pPr lvl="1">
              <a:lnSpc>
                <a:spcPct val="120000"/>
              </a:lnSpc>
              <a:buFont typeface="Courier New" pitchFamily="49" charset="0"/>
              <a:buChar char="o"/>
            </a:pPr>
            <a:r>
              <a:rPr lang="hr-HR" sz="2500" dirty="0" smtClean="0"/>
              <a:t> pravila</a:t>
            </a:r>
          </a:p>
          <a:p>
            <a:pPr lvl="1">
              <a:lnSpc>
                <a:spcPct val="120000"/>
              </a:lnSpc>
              <a:buFont typeface="Courier New" pitchFamily="49" charset="0"/>
              <a:buChar char="o"/>
            </a:pPr>
            <a:r>
              <a:rPr lang="hr-HR" sz="2500" dirty="0" smtClean="0"/>
              <a:t> interakcija (kontakt između sudionika) </a:t>
            </a:r>
          </a:p>
          <a:p>
            <a:pPr lvl="1">
              <a:lnSpc>
                <a:spcPct val="120000"/>
              </a:lnSpc>
              <a:buFont typeface="Courier New" pitchFamily="49" charset="0"/>
              <a:buChar char="o"/>
            </a:pPr>
            <a:r>
              <a:rPr lang="hr-HR" sz="2500" dirty="0" smtClean="0"/>
              <a:t> usvajanje novih znanja i vještina.</a:t>
            </a:r>
          </a:p>
          <a:p>
            <a:pPr>
              <a:buNone/>
            </a:pPr>
            <a:endParaRPr lang="hr-HR" sz="3000" dirty="0" smtClean="0"/>
          </a:p>
          <a:p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Igra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 smtClean="0"/>
              <a:t>“Igra, kao djeci imanentna aktivnost, praćena je zadovoljstvom i osjećajem ugode, ispunjena je ritmom i harmonijom, što olakšava usvajanje veće količine informacija u kraćem vremenu a uz manji zamor.” (Miljević-Riđički i sur., 2003).</a:t>
            </a:r>
          </a:p>
          <a:p>
            <a:endParaRPr lang="hr-H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7057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hr-HR" sz="2400" dirty="0" smtClean="0"/>
              <a:t>osposobljavanje za rješavanje matematičkih problema i primjenu matematike u različitim kontekstima, uključujući i svijet rada</a:t>
            </a:r>
          </a:p>
          <a:p>
            <a:pPr>
              <a:lnSpc>
                <a:spcPct val="110000"/>
              </a:lnSpc>
            </a:pPr>
            <a:endParaRPr lang="hr-HR" sz="2400" dirty="0" smtClean="0"/>
          </a:p>
          <a:p>
            <a:pPr>
              <a:lnSpc>
                <a:spcPct val="110000"/>
              </a:lnSpc>
            </a:pPr>
            <a:r>
              <a:rPr lang="hr-HR" sz="2400" dirty="0" smtClean="0"/>
              <a:t>Sljedećim se aktivnostima može na zabavan i jednostavan način pridonijeti razvoju matematičkih kompetencija</a:t>
            </a:r>
          </a:p>
          <a:p>
            <a:pPr>
              <a:lnSpc>
                <a:spcPct val="110000"/>
              </a:lnSpc>
            </a:pPr>
            <a:r>
              <a:rPr lang="hr-HR" sz="2400" dirty="0" smtClean="0"/>
              <a:t>Aktivnosti: Bingo, Puzzle, Skupovi, Tangram, Slova i brojevi, Domino, Integrami, Mjerenje, Bum, Graf, Potapanje brodova</a:t>
            </a:r>
            <a:endParaRPr lang="hr-HR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Matematika kroz igru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626</TotalTime>
  <Words>1538</Words>
  <Application>Microsoft Office PowerPoint</Application>
  <PresentationFormat>On-screen Show (4:3)</PresentationFormat>
  <Paragraphs>208</Paragraphs>
  <Slides>36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Concourse</vt:lpstr>
      <vt:lpstr>Matematika kroz igru</vt:lpstr>
      <vt:lpstr>Problemi - sustav</vt:lpstr>
      <vt:lpstr>Problemi - učenici</vt:lpstr>
      <vt:lpstr>Usporedba </vt:lpstr>
      <vt:lpstr>Slide 5</vt:lpstr>
      <vt:lpstr>Slide 6</vt:lpstr>
      <vt:lpstr>Igra</vt:lpstr>
      <vt:lpstr>Slide 8</vt:lpstr>
      <vt:lpstr>Slide 9</vt:lpstr>
      <vt:lpstr>Slide 10</vt:lpstr>
      <vt:lpstr>Slide 11</vt:lpstr>
      <vt:lpstr>Bingo (autorski rad: Tihana Levar, Zvonimir Medić)</vt:lpstr>
      <vt:lpstr>Bingo</vt:lpstr>
      <vt:lpstr>Skupovi/Vennovi dijagrami (ideje inspirirane sadržajima sa stranica: www.primaryresources.co.uk/maths/mathsF1b.htm, math4children.com; te radionicom MSU: Suvremeni pristup učenju i poučavanju, T. Soucie)</vt:lpstr>
      <vt:lpstr>VENNOVI DIJAGRAMI geometrijska tijela</vt:lpstr>
      <vt:lpstr>RIMSKE BROJKE – IGRE SA ŠIBICAMA</vt:lpstr>
      <vt:lpstr>Puzzle (ideja prema radionici prof. Jagodića na Županijskom aktivu učitelja matematike – Maksimir)</vt:lpstr>
      <vt:lpstr>Puzzle (ideja prema radionici prof. Jagodića na Županijskom aktivu učitelja matematike – Maksimir)</vt:lpstr>
      <vt:lpstr>Slide 19</vt:lpstr>
      <vt:lpstr>Slide 20</vt:lpstr>
      <vt:lpstr>TANGRAM</vt:lpstr>
      <vt:lpstr>Slide 22</vt:lpstr>
      <vt:lpstr>Potapanje brodova (ideja inspirirana sadržajima s web stranice www.teacherspayteachers.com)</vt:lpstr>
      <vt:lpstr>Potapanje brodova (ideja inspirirana sadržajima s web stranice www.teacherspayteachers.com)</vt:lpstr>
      <vt:lpstr>SUDOKU je vrsta slagalice čije je rješavanje temeljeno na logici. Sastoji se od jednog velikog kvadratnog polja, podjeljenog na 81 manjih kvadratića. Nadalje, unutar velikog kvadrata, označeno je 9 odjeljaka velikih 3x3 polja. Postoje različite težine te igre, koristi se za zabavu a  razvija kombinatoriku i strategiju. </vt:lpstr>
      <vt:lpstr>OSMOSMJERKE, REBUSI, ŠAH...</vt:lpstr>
      <vt:lpstr>Slide 27</vt:lpstr>
      <vt:lpstr>Mjerenje (inspiracija prema  programu IB primary school na stranici https://www.ibo.org/pyp/)</vt:lpstr>
      <vt:lpstr>Mjerenje (inspiracija prema  programu IB primary school na stranici https://www.ibo.org/pyp/)</vt:lpstr>
      <vt:lpstr>STATISTIKA-prebrojavanje, izrada jednostavnijih grafova (Soucie: Zbornik radova 4. kongresa nastavnika matematike i MSU: Statistika u prva četiri razreda OŠ) Postavljanje problema  → prikupljanje podataka → obrada i prikaz podataka → tumačenje i rasprava rezultata</vt:lpstr>
      <vt:lpstr>STATISTIKA- BOJA OČIJU - grafovi</vt:lpstr>
      <vt:lpstr>NAJDRAŽI NASTAVNI PREDMET - grafovi</vt:lpstr>
      <vt:lpstr>STATISTIKA - tumačenje i rasprava rezultata</vt:lpstr>
      <vt:lpstr>Slide 34</vt:lpstr>
      <vt:lpstr>Slide 35</vt:lpstr>
      <vt:lpstr>Literatura: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kroz igru</dc:title>
  <dc:creator>TIHANA</dc:creator>
  <cp:lastModifiedBy>TIHANA</cp:lastModifiedBy>
  <cp:revision>95</cp:revision>
  <dcterms:created xsi:type="dcterms:W3CDTF">2014-06-14T10:21:07Z</dcterms:created>
  <dcterms:modified xsi:type="dcterms:W3CDTF">2014-07-06T09:40:23Z</dcterms:modified>
</cp:coreProperties>
</file>