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38"/>
  </p:notesMasterIdLst>
  <p:sldIdLst>
    <p:sldId id="256" r:id="rId2"/>
    <p:sldId id="257" r:id="rId3"/>
    <p:sldId id="285" r:id="rId4"/>
    <p:sldId id="283" r:id="rId5"/>
    <p:sldId id="258" r:id="rId6"/>
    <p:sldId id="286" r:id="rId7"/>
    <p:sldId id="260" r:id="rId8"/>
    <p:sldId id="287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90" r:id="rId23"/>
    <p:sldId id="291" r:id="rId24"/>
    <p:sldId id="274" r:id="rId25"/>
    <p:sldId id="292" r:id="rId26"/>
    <p:sldId id="293" r:id="rId27"/>
    <p:sldId id="288" r:id="rId28"/>
    <p:sldId id="289" r:id="rId29"/>
    <p:sldId id="277" r:id="rId30"/>
    <p:sldId id="294" r:id="rId31"/>
    <p:sldId id="278" r:id="rId32"/>
    <p:sldId id="279" r:id="rId33"/>
    <p:sldId id="280" r:id="rId34"/>
    <p:sldId id="281" r:id="rId35"/>
    <p:sldId id="282" r:id="rId36"/>
    <p:sldId id="295" r:id="rId3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EFE38-74E7-4445-8135-1BA248B172FF}" type="datetimeFigureOut">
              <a:rPr lang="hr-HR" smtClean="0"/>
              <a:t>30.6.2014.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C71AE-631D-4662-9B02-707FC85F82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913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39298-3791-4326-8CBF-01C06EB0814E}" type="datetime1">
              <a:rPr lang="hr-HR" smtClean="0"/>
              <a:t>30.6.2014.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F2B8E-38CA-4992-80B7-2F53DA5CE14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7B3B5-58C9-49B8-AB08-271003D018BD}" type="datetime1">
              <a:rPr lang="hr-HR" smtClean="0"/>
              <a:t>30.6.2014.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F2B8E-38CA-4992-80B7-2F53DA5CE1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B04FB-5BB1-4E99-9B4B-BA2080A9E4C8}" type="datetime1">
              <a:rPr lang="hr-HR" smtClean="0"/>
              <a:t>30.6.2014.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F2B8E-38CA-4992-80B7-2F53DA5CE1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F683E-875E-4AF8-BBF6-D1D7F6C93CAB}" type="datetime1">
              <a:rPr lang="hr-HR" smtClean="0"/>
              <a:t>30.6.2014.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F2B8E-38CA-4992-80B7-2F53DA5CE1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88BC7-2280-4E81-B613-E9FDB0310A19}" type="datetime1">
              <a:rPr lang="hr-HR" smtClean="0"/>
              <a:t>30.6.2014.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F2B8E-38CA-4992-80B7-2F53DA5CE14E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C15CA-02AA-4B7A-8C79-7E6F8D72B735}" type="datetime1">
              <a:rPr lang="hr-HR" smtClean="0"/>
              <a:t>30.6.2014.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F2B8E-38CA-4992-80B7-2F53DA5CE1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B26B3-D3B0-4CE3-8B5A-0F8DCA6B5BB0}" type="datetime1">
              <a:rPr lang="hr-HR" smtClean="0"/>
              <a:t>30.6.2014.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F2B8E-38CA-4992-80B7-2F53DA5CE1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C3027-562C-49E2-AEEB-87DD0F34DAEE}" type="datetime1">
              <a:rPr lang="hr-HR" smtClean="0"/>
              <a:t>30.6.2014.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F2B8E-38CA-4992-80B7-2F53DA5CE1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4D0703-F779-4003-A2E8-8E67EACAFAD7}" type="datetime1">
              <a:rPr lang="hr-HR" smtClean="0"/>
              <a:t>30.6.2014.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F2B8E-38CA-4992-80B7-2F53DA5CE14E}" type="slidenum">
              <a:rPr lang="hr-HR" smtClean="0"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826E22-0C5E-4224-95C3-D1C38291FDA3}" type="datetime1">
              <a:rPr lang="hr-HR" smtClean="0"/>
              <a:t>30.6.2014.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F2B8E-38CA-4992-80B7-2F53DA5CE1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E4A24B-CF5F-4965-82B8-00AAE52FD19C}" type="datetime1">
              <a:rPr lang="hr-HR" smtClean="0"/>
              <a:t>30.6.2014.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3F2B8E-38CA-4992-80B7-2F53DA5CE14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7B20D1-94B4-471D-82E5-DBEEAA60A771}" type="datetime1">
              <a:rPr lang="hr-HR" smtClean="0"/>
              <a:t>30.6.2014.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73F2B8E-38CA-4992-80B7-2F53DA5CE14E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hannel9.msdn.com/Series/KinectSDKQuickstart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l.hr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us.hr/KinectKutov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66680" cy="1628942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effectLst/>
                <a:latin typeface="Times New Roman" pitchFamily="18" charset="0"/>
                <a:cs typeface="Times New Roman" pitchFamily="18" charset="0"/>
              </a:rPr>
              <a:t>Microsoft </a:t>
            </a:r>
            <a:r>
              <a:rPr lang="hr-HR" sz="3600" b="1" dirty="0" err="1" smtClean="0">
                <a:effectLst/>
                <a:latin typeface="Times New Roman" pitchFamily="18" charset="0"/>
                <a:cs typeface="Times New Roman" pitchFamily="18" charset="0"/>
              </a:rPr>
              <a:t>Kinect</a:t>
            </a:r>
            <a:r>
              <a:rPr lang="hr-HR" sz="3600" b="1" dirty="0" smtClean="0">
                <a:effectLst/>
                <a:latin typeface="Times New Roman" pitchFamily="18" charset="0"/>
                <a:cs typeface="Times New Roman" pitchFamily="18" charset="0"/>
              </a:rPr>
              <a:t>- primjena u nastavi    matematike u OŠ </a:t>
            </a:r>
            <a:r>
              <a:rPr lang="hr-HR" sz="3600" b="1" dirty="0" err="1" smtClean="0">
                <a:effectLst/>
                <a:latin typeface="Times New Roman" pitchFamily="18" charset="0"/>
                <a:cs typeface="Times New Roman" pitchFamily="18" charset="0"/>
              </a:rPr>
              <a:t>Popovača</a:t>
            </a:r>
            <a:r>
              <a:rPr lang="hr-HR" sz="36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3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hr-HR" sz="3600" b="1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hr-HR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2400" cy="18002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Zvjezdana </a:t>
            </a:r>
            <a:r>
              <a:rPr lang="hr-HR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Martinec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, prof. matematike i informatike,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učiteljica savjetnica, OŠ </a:t>
            </a:r>
            <a:r>
              <a:rPr lang="hr-HR" sz="2400" dirty="0" err="1">
                <a:latin typeface="Times New Roman" pitchFamily="18" charset="0"/>
                <a:ea typeface="Calibri"/>
                <a:cs typeface="Times New Roman" pitchFamily="18" charset="0"/>
              </a:rPr>
              <a:t>Popovača</a:t>
            </a:r>
            <a:endParaRPr lang="hr-HR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73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Potreban</a:t>
            </a:r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prostor</a:t>
            </a:r>
            <a:endParaRPr lang="hr-H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Preporuča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se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da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budete oko 2.5 do 3 metra udaljeni od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ekrana i da imate najmanje 1.8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metara slobodnog prostora sa svake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strane.</a:t>
            </a:r>
            <a:endParaRPr lang="hr-HR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49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Vrste navigacije</a:t>
            </a:r>
            <a:endParaRPr lang="hr-H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i="1" dirty="0" err="1">
                <a:latin typeface="Times New Roman" pitchFamily="18" charset="0"/>
                <a:ea typeface="Calibri"/>
                <a:cs typeface="Times New Roman" pitchFamily="18" charset="0"/>
              </a:rPr>
              <a:t>Kinect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 lako prepoznaje glas, odnosno glasovne naredbe, neovisno o naglasku, brzini govora i pozadinskim zvukovima. </a:t>
            </a: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Drugi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način navigacije sustavom je pokretom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ruku. Kako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biste izabrali nešto na ekranu, morate pomakom ruke natjerati pokazivač na ekranu na željeni izbor. Nakon toga morate ruku zadržati u toj pozi oko dvije sekunde i tada ste izabrali ono što ste željeli.  </a:t>
            </a:r>
          </a:p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20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Primjena</a:t>
            </a:r>
            <a:endParaRPr lang="hr-H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Uređaj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je pronašao svoju primjenu u različitim sferama svakodnevnog života, od sporta, medicine do obrazovanja itd. </a:t>
            </a: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Za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sve one koji žele saznati više o </a:t>
            </a:r>
            <a:r>
              <a:rPr lang="hr-HR" sz="2400" i="1" dirty="0" err="1">
                <a:latin typeface="Times New Roman" pitchFamily="18" charset="0"/>
                <a:ea typeface="Calibri"/>
                <a:cs typeface="Times New Roman" pitchFamily="18" charset="0"/>
              </a:rPr>
              <a:t>Kinectu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, pogledajte na:  </a:t>
            </a:r>
            <a:r>
              <a:rPr lang="hr-HR" sz="24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Kinect</a:t>
            </a:r>
            <a:r>
              <a:rPr lang="hr-HR" sz="24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 for Windows SDK </a:t>
            </a:r>
            <a:r>
              <a:rPr lang="hr-HR" sz="24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Quickstarts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5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pPr marL="365760" lvl="0" indent="-256032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</a:pPr>
            <a:r>
              <a:rPr lang="hr-HR" sz="36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Aplikacija sa zadacima iz matematike</a:t>
            </a:r>
            <a:br>
              <a:rPr lang="hr-HR" sz="36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hr-HR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Zajedno </a:t>
            </a:r>
            <a:r>
              <a:rPr lang="hr-HR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 uređajem, škola je dobila aplikaciju za primjenu u nastavi matematike. </a:t>
            </a:r>
            <a:endParaRPr lang="hr-HR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Kroz </a:t>
            </a:r>
            <a:r>
              <a:rPr lang="hr-HR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igru, učenici mogu određivati veličine kutova u stupnjevima, uvježbati postotke, decimalne brojeve i razlomke kao dijelove </a:t>
            </a:r>
            <a:r>
              <a:rPr lang="hr-HR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kruga.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Postoje i zadaci kojima se provjerava </a:t>
            </a:r>
            <a:r>
              <a:rPr lang="hr-HR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poznavanje strana svijeta. </a:t>
            </a:r>
          </a:p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19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hr-HR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hr-HR" sz="36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Izgled </a:t>
            </a:r>
            <a:r>
              <a:rPr lang="hr-HR" sz="3600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naslovnog ekrana aplikacije </a:t>
            </a:r>
            <a:r>
              <a:rPr lang="hr-HR" sz="3600" b="1" dirty="0" err="1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Kinect</a:t>
            </a:r>
            <a:r>
              <a:rPr lang="hr-HR" sz="3600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Kutovi</a:t>
            </a:r>
            <a:br>
              <a:rPr lang="hr-HR" sz="3600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hr-H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484784"/>
            <a:ext cx="7776864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9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Vrste </a:t>
            </a:r>
            <a:r>
              <a:rPr lang="hr-HR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zadataka</a:t>
            </a:r>
            <a:endParaRPr lang="hr-HR" sz="36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Igra </a:t>
            </a:r>
            <a:r>
              <a:rPr lang="hr-HR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omogućava odabir samo jedne vrste zadataka ili kombinaciju svih vrsta zadataka. </a:t>
            </a:r>
            <a:endParaRPr lang="hr-HR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Zadaci </a:t>
            </a:r>
            <a:r>
              <a:rPr lang="hr-HR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su prema težini raspoređeni u tri kategorije: lagano, srednje i teško</a:t>
            </a:r>
            <a:r>
              <a:rPr lang="hr-HR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Postoje </a:t>
            </a:r>
            <a:r>
              <a:rPr lang="hr-HR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 dvije opcije </a:t>
            </a:r>
            <a:r>
              <a:rPr lang="hr-HR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igre: </a:t>
            </a:r>
            <a:r>
              <a:rPr lang="hr-HR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za ljevake i za dešnjake</a:t>
            </a:r>
            <a:r>
              <a:rPr lang="hr-HR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Na početku odabiremo broj pitanja na koje ćemo odgovarati i vremenski rok u kojem želimo dobiti odgovor na pojedino pitanje.</a:t>
            </a:r>
          </a:p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74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6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Izgled </a:t>
            </a:r>
            <a:r>
              <a:rPr lang="hr-HR" sz="3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izbornika</a:t>
            </a:r>
            <a:endParaRPr lang="hr-H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zervirano mjesto sadržaja 3" descr="naslovn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124744"/>
            <a:ext cx="7920880" cy="5472608"/>
          </a:xfrm>
          <a:prstGeom prst="rect">
            <a:avLst/>
          </a:prstGeom>
          <a:noFill/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03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hr-HR" sz="3600" kern="0" dirty="0" smtClean="0">
                <a:solidFill>
                  <a:srgbClr val="365F9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hr-HR" sz="3600" kern="0" dirty="0" smtClean="0">
                <a:solidFill>
                  <a:srgbClr val="365F9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hr-HR" sz="3600" b="1" kern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Primjena </a:t>
            </a:r>
            <a:r>
              <a:rPr lang="hr-HR" sz="3600" b="1" kern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Kinecta</a:t>
            </a:r>
            <a:r>
              <a:rPr lang="hr-HR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u </a:t>
            </a:r>
            <a:r>
              <a:rPr lang="hr-HR" sz="3600" b="1" kern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nastavi matematike </a:t>
            </a:r>
            <a:r>
              <a:rPr lang="hr-HR" sz="3600" kern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hr-HR" sz="3600" kern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hr-HR" sz="3600" kern="0" dirty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Kinect</a:t>
            </a:r>
            <a:r>
              <a:rPr lang="hr-HR" sz="2400" b="1" dirty="0">
                <a:latin typeface="Times New Roman" pitchFamily="18" charset="0"/>
                <a:ea typeface="Calibri"/>
                <a:cs typeface="Times New Roman" pitchFamily="18" charset="0"/>
              </a:rPr>
              <a:t> kutovi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 aplikacija je koja učenicima omogućuje individualan rad ili rad u parovima. Cilj je postići što bolji rezultat, odnosno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sakupiti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što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više bodova.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Aplikacija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omogućava i međusobno natjecanje učenika, što je njima velika motivacija.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Napominjem da je svim mojim učenicima ovo bio prvi susret s </a:t>
            </a:r>
            <a:r>
              <a:rPr lang="hr-HR" sz="2400" i="1" dirty="0" err="1">
                <a:latin typeface="Times New Roman" pitchFamily="18" charset="0"/>
                <a:ea typeface="Calibri"/>
                <a:cs typeface="Times New Roman" pitchFamily="18" charset="0"/>
              </a:rPr>
              <a:t>Kinectom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 i da su sve zadatke rješavali na razini teško te postizali visoke rezultate poput iskusnih „</a:t>
            </a:r>
            <a:r>
              <a:rPr lang="hr-HR" sz="2400" dirty="0" err="1">
                <a:latin typeface="Times New Roman" pitchFamily="18" charset="0"/>
                <a:ea typeface="Calibri"/>
                <a:cs typeface="Times New Roman" pitchFamily="18" charset="0"/>
              </a:rPr>
              <a:t>Kinectaša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.“</a:t>
            </a:r>
          </a:p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36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r>
              <a:rPr lang="hr-HR" sz="3600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Učitelj daje upute kako pravilno koristiti program</a:t>
            </a:r>
            <a:endParaRPr lang="hr-H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340768"/>
            <a:ext cx="7632848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65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6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Zadaci s veličinom kutova</a:t>
            </a:r>
            <a:br>
              <a:rPr lang="hr-HR" sz="36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hr-HR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S učenicima 5.a i 5.c razrednog odjela rješavali smo zadatke s određivanjem veličine kuta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Nakon pokretanja aplikacije  </a:t>
            </a:r>
            <a:r>
              <a:rPr lang="hr-HR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Stupnjevi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, na ekranu se pokazuje zadatak sa zadanom veličinom kuta, primjerice 100°. </a:t>
            </a: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Na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ekranu se ocrtava puni krug, a učenici stoje pred </a:t>
            </a:r>
            <a:r>
              <a:rPr lang="hr-HR" sz="2400" i="1" dirty="0" err="1">
                <a:latin typeface="Times New Roman" pitchFamily="18" charset="0"/>
                <a:ea typeface="Calibri"/>
                <a:cs typeface="Times New Roman" pitchFamily="18" charset="0"/>
              </a:rPr>
              <a:t>Kinectom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 i računalom, te rukama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trebaju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pokazati koliki je to kut. Kako učenik pomiče ruku tako se na ekranu ocrtava kut koji pokazuje. U igri je pobijedio onaj učenik koji je točnije pokazao veličinu kuta. </a:t>
            </a:r>
          </a:p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48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Ideja</a:t>
            </a:r>
            <a:endParaRPr lang="hr-HR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</a:pPr>
            <a:endParaRPr lang="hr-HR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Seminar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za učitelje i nastavnike informatike „Računalo u školi“, 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održan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u </a:t>
            </a:r>
            <a:r>
              <a:rPr lang="hr-HR" sz="2400" dirty="0" err="1">
                <a:latin typeface="Times New Roman" pitchFamily="18" charset="0"/>
                <a:ea typeface="Calibri"/>
                <a:cs typeface="Times New Roman" pitchFamily="18" charset="0"/>
              </a:rPr>
              <a:t>Solarisu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 u rujnu 2012., na kojem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je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kolega Darko Rakić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upoznao način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rada uređaja </a:t>
            </a:r>
            <a:r>
              <a:rPr lang="hr-HR" sz="24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Kinect</a:t>
            </a:r>
            <a:r>
              <a:rPr lang="hr-HR" sz="24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te naučio kako se koristi </a:t>
            </a:r>
            <a:r>
              <a:rPr lang="hr-HR" sz="2400" i="1" dirty="0" err="1">
                <a:latin typeface="Times New Roman" pitchFamily="18" charset="0"/>
                <a:ea typeface="Calibri"/>
                <a:cs typeface="Times New Roman" pitchFamily="18" charset="0"/>
              </a:rPr>
              <a:t>Kinectova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 aplikacija s matematičkim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zadacima. </a:t>
            </a:r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78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hr-HR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hr-HR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Učenice pokušavaju </a:t>
            </a:r>
            <a:r>
              <a:rPr lang="hr-HR" sz="36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što bolje odrediti kut</a:t>
            </a:r>
            <a:br>
              <a:rPr lang="hr-HR" sz="36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hr-HR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628800"/>
            <a:ext cx="7128792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9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Tijek sata</a:t>
            </a:r>
            <a:endParaRPr lang="hr-HR" sz="36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Na ovaj način učenici uvježbavaju svoje znanje o veličinama kutova na jedan novi, zabavniji način. </a:t>
            </a: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Dok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se dvoje učenika natjecalo, ostali su sudjelovali u igri tako da su trebali što prije odrediti vrstu kuta koji se je pojavio na ploči. Primjerice, za kut veličine 120°, trebalo je podići ruku i reći: zadani kut je tupi. </a:t>
            </a: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što su svi učenici odigrali, pobjednici prvog kruga igre ušli su u drugi krug i tako dok nismo dobili pobjednika razreda.</a:t>
            </a:r>
          </a:p>
          <a:p>
            <a:pPr marL="82296" indent="0">
              <a:buNone/>
            </a:pP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91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22</a:t>
            </a:fld>
            <a:endParaRPr lang="hr-HR"/>
          </a:p>
        </p:txBody>
      </p:sp>
      <p:pic>
        <p:nvPicPr>
          <p:cNvPr id="1026" name="Picture 2" descr="C:\Users\Matematika\AppData\Local\Temp\Temp1_Tjedan Kinect Kutova u Osnovnoj školi Popovača.zip\DSC02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92088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23</a:t>
            </a:fld>
            <a:endParaRPr lang="hr-HR"/>
          </a:p>
        </p:txBody>
      </p:sp>
      <p:pic>
        <p:nvPicPr>
          <p:cNvPr id="2050" name="Picture 2" descr="C:\Users\Matematika\AppData\Local\Temp\Temp1_Tjedan Kinect Kutova u Osnovnoj školi Popovača.zip\DSC02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806489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6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Zadaci s razlomcima </a:t>
            </a:r>
            <a:r>
              <a:rPr lang="hr-HR" sz="36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hr-HR" sz="36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hr-HR" sz="3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43608" y="1124744"/>
            <a:ext cx="7848872" cy="488254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S učenicima 6.a razrednog odjela rješavali smo zadatke s razlomcima. </a:t>
            </a: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Aplikacija </a:t>
            </a:r>
            <a:r>
              <a:rPr lang="hr-HR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Razlomci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pred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učenika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zadaje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razlomak, primjerice 1/2. Na ekranu se vidi puni krug koji označava 1 cijelo odnosno 1/1. </a:t>
            </a: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Učenik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stoji pred </a:t>
            </a:r>
            <a:r>
              <a:rPr lang="hr-HR" sz="2400" i="1" dirty="0" err="1">
                <a:latin typeface="Times New Roman" pitchFamily="18" charset="0"/>
                <a:ea typeface="Calibri"/>
                <a:cs typeface="Times New Roman" pitchFamily="18" charset="0"/>
              </a:rPr>
              <a:t>Kinectom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 i računalom te pomiče ruku i na ekranu ocrtava dio kruga koji predstavlja zadani razlomak. </a:t>
            </a: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Razlomci i njihovo vizualno predočavanje nekim učenicima su teški, pa na ovaj način oni mogu lakše shvatiti pojam razlomka i njegov prikaz kao dijela kruga.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25</a:t>
            </a:fld>
            <a:endParaRPr lang="hr-HR"/>
          </a:p>
        </p:txBody>
      </p:sp>
      <p:pic>
        <p:nvPicPr>
          <p:cNvPr id="3074" name="Picture 2" descr="C:\Users\Matematika\AppData\Local\Temp\Temp1_Tjedan Kinect Kutova u Osnovnoj školi Popovača.zip\DSC02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92088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4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26</a:t>
            </a:fld>
            <a:endParaRPr lang="hr-HR"/>
          </a:p>
        </p:txBody>
      </p:sp>
      <p:pic>
        <p:nvPicPr>
          <p:cNvPr id="4098" name="Picture 2" descr="C:\Users\Matematika\AppData\Local\Temp\Temp1_Tjedan Kinect Kutova u Osnovnoj školi Popovača.zip\DSC02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920880" cy="620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r>
              <a:rPr lang="hr-HR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hr-HR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hr-HR" sz="36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Zadaci </a:t>
            </a:r>
            <a:r>
              <a:rPr lang="hr-HR" sz="3600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s </a:t>
            </a:r>
            <a:r>
              <a:rPr lang="hr-HR" sz="36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decimalnim </a:t>
            </a:r>
            <a:r>
              <a:rPr lang="hr-HR" sz="3600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brojevima</a:t>
            </a:r>
            <a:r>
              <a:rPr lang="hr-HR" sz="36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hr-HR" sz="36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/>
          <a:lstStyle/>
          <a:p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Zadaci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s decimalnim brojevima napravljeni su na sličan način kao s razlomcima, jedino što se učenicima zadaje decimalni broj, primjerice 0.75.</a:t>
            </a:r>
          </a:p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94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Tijek sata</a:t>
            </a:r>
            <a:endParaRPr lang="hr-HR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Sistem igre ponovili smo kao i u petim razredima, dakle natjecateljski duh potaknut na maksimum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Za vrijeme igre učenici šestih razreda koji su bili u publici trebali su što prije skratiti zadani razlomak. Npr. pojavi se16/48, treba podići ruku i reći to je 1/3. </a:t>
            </a: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Učenik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koji se je najviše puta javio dobio je peticu iz aktivnosti. </a:t>
            </a: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Na taj način pomogli smo natjecateljima, a pažnju ostatka razreda držali na nivou.</a:t>
            </a:r>
          </a:p>
          <a:p>
            <a:endParaRPr lang="hr-HR" sz="2400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68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6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Zadaci s </a:t>
            </a:r>
            <a:r>
              <a:rPr lang="hr-HR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postotcima</a:t>
            </a:r>
            <a:r>
              <a:rPr lang="hr-HR" sz="36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hr-HR" sz="36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hr-HR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latin typeface="Times New Roman" pitchFamily="18" charset="0"/>
                <a:ea typeface="Calibri"/>
                <a:cs typeface="Times New Roman" pitchFamily="18" charset="0"/>
              </a:rPr>
              <a:t>S učenicima sedmog a razrednog odjela rješavali smo zadatke s postocima. Program zadaje broj u obliku postotka, npr. 35%. Aplikacija ocrtava puni krug što označava 100%. </a:t>
            </a:r>
            <a:endParaRPr lang="hr-HR" sz="2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Učenik </a:t>
            </a:r>
            <a:r>
              <a:rPr lang="hr-HR" sz="2600" dirty="0">
                <a:latin typeface="Times New Roman" pitchFamily="18" charset="0"/>
                <a:ea typeface="Calibri"/>
                <a:cs typeface="Times New Roman" pitchFamily="18" charset="0"/>
              </a:rPr>
              <a:t>stoji pred </a:t>
            </a:r>
            <a:r>
              <a:rPr lang="hr-HR" sz="2600" dirty="0" err="1">
                <a:latin typeface="Times New Roman" pitchFamily="18" charset="0"/>
                <a:ea typeface="Calibri"/>
                <a:cs typeface="Times New Roman" pitchFamily="18" charset="0"/>
              </a:rPr>
              <a:t>Kinectom</a:t>
            </a:r>
            <a:r>
              <a:rPr lang="hr-HR" sz="2600" dirty="0">
                <a:latin typeface="Times New Roman" pitchFamily="18" charset="0"/>
                <a:ea typeface="Calibri"/>
                <a:cs typeface="Times New Roman" pitchFamily="18" charset="0"/>
              </a:rPr>
              <a:t> i računalom te za zadani postotak mora rukom pokazati koliko zadani postotak iznosi od 100%. </a:t>
            </a:r>
            <a:endParaRPr lang="hr-HR" sz="2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Cijeli </a:t>
            </a:r>
            <a:r>
              <a:rPr lang="hr-HR" sz="2600" dirty="0">
                <a:latin typeface="Times New Roman" pitchFamily="18" charset="0"/>
                <a:ea typeface="Calibri"/>
                <a:cs typeface="Times New Roman" pitchFamily="18" charset="0"/>
              </a:rPr>
              <a:t>razred je uključen u učenje kroz promatranje i procjenu rezultata, tako da su time uključene različite metode poučavanja. Ovaj način promovira aktivno učenje, jer su učenici i fizički uključeni u proces učenja.</a:t>
            </a: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9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Nedugo nakon seminara, </a:t>
            </a:r>
            <a:r>
              <a:rPr lang="hr-H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Kinect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uređaj i aplikacija dolaze u našu školu u sklopu pilot- projekta.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Dogovorili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tjedan </a:t>
            </a:r>
            <a:r>
              <a:rPr lang="hr-H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Kinect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kutova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tako da svaki razredni odjel u kojem predajem matematiku ima po jedan sat nastave uz primjenu </a:t>
            </a:r>
            <a:r>
              <a:rPr lang="hr-H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Kinecta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hr-HR" sz="2400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01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30</a:t>
            </a:fld>
            <a:endParaRPr lang="hr-HR"/>
          </a:p>
        </p:txBody>
      </p:sp>
      <p:pic>
        <p:nvPicPr>
          <p:cNvPr id="5122" name="Picture 2" descr="C:\Users\Matematika\AppData\Local\Temp\Temp1_Tjedan Kinect Kutova u Osnovnoj školi Popovača.zip\DSC02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992888" cy="627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3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600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Zadaci sa stranama svijeta</a:t>
            </a:r>
            <a:br>
              <a:rPr lang="hr-HR" sz="3600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hr-H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Aplikacija učeniku zadaje neku od glavnih ili sporednih strana svijeta, primjerice sjeverozapad. </a:t>
            </a: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Na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ekranu se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ocrtava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krug koji predstavlja uobičajeni kompas na kojemu je potrebno pokazati gdje se nalazi tražena strana svijeta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Učenik stoji pred </a:t>
            </a:r>
            <a:r>
              <a:rPr lang="hr-HR" sz="2400" i="1" dirty="0" err="1">
                <a:latin typeface="Times New Roman" pitchFamily="18" charset="0"/>
                <a:ea typeface="Calibri"/>
                <a:cs typeface="Times New Roman" pitchFamily="18" charset="0"/>
              </a:rPr>
              <a:t>Kinectom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 i računalom te za zadanu stranu svijeta mora rukom pokazati smjer u kojem se ona nalazi. Cilj je dati točan položaj tražene strane svijeta. </a:t>
            </a:r>
          </a:p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67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hr-HR" sz="3600" b="1" kern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Vrednovanje održanog sata</a:t>
            </a:r>
            <a:r>
              <a:rPr lang="hr-HR" sz="3600" kern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hr-HR" sz="3600" kern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hr-HR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99592" y="1196752"/>
            <a:ext cx="7992888" cy="54006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latin typeface="Times New Roman" pitchFamily="18" charset="0"/>
                <a:ea typeface="Calibri"/>
                <a:cs typeface="Times New Roman" pitchFamily="18" charset="0"/>
              </a:rPr>
              <a:t>Na kraju nastavnog sata učenicima smo podijelili anketne listiće </a:t>
            </a:r>
            <a:r>
              <a:rPr lang="hr-HR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s pitanjima:</a:t>
            </a:r>
            <a:endParaRPr lang="hr-HR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latin typeface="Times New Roman" pitchFamily="18" charset="0"/>
                <a:ea typeface="Calibri"/>
                <a:cs typeface="Times New Roman" pitchFamily="18" charset="0"/>
              </a:rPr>
              <a:t>1. Kako vam se svidjela primjena Microsoft </a:t>
            </a:r>
            <a:r>
              <a:rPr lang="hr-HR" sz="2000" dirty="0" err="1">
                <a:latin typeface="Times New Roman" pitchFamily="18" charset="0"/>
                <a:ea typeface="Calibri"/>
                <a:cs typeface="Times New Roman" pitchFamily="18" charset="0"/>
              </a:rPr>
              <a:t>Kinecta</a:t>
            </a:r>
            <a:r>
              <a:rPr lang="hr-HR" sz="2000" dirty="0">
                <a:latin typeface="Times New Roman" pitchFamily="18" charset="0"/>
                <a:ea typeface="Calibri"/>
                <a:cs typeface="Times New Roman" pitchFamily="18" charset="0"/>
              </a:rPr>
              <a:t> u nastavi matematike?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latin typeface="Times New Roman" pitchFamily="18" charset="0"/>
                <a:ea typeface="Calibri"/>
                <a:cs typeface="Times New Roman" pitchFamily="18" charset="0"/>
              </a:rPr>
              <a:t>2. Što vam se je </a:t>
            </a:r>
            <a:r>
              <a:rPr lang="hr-HR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svidjelo</a:t>
            </a:r>
            <a:r>
              <a:rPr lang="hr-HR" sz="2000" dirty="0">
                <a:latin typeface="Times New Roman" pitchFamily="18" charset="0"/>
                <a:ea typeface="Calibri"/>
                <a:cs typeface="Times New Roman" pitchFamily="18" charset="0"/>
              </a:rPr>
              <a:t>, a što </a:t>
            </a:r>
            <a:r>
              <a:rPr lang="hr-HR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nije?</a:t>
            </a:r>
            <a:endParaRPr lang="hr-HR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latin typeface="Times New Roman" pitchFamily="18" charset="0"/>
                <a:ea typeface="Calibri"/>
                <a:cs typeface="Times New Roman" pitchFamily="18" charset="0"/>
              </a:rPr>
              <a:t>3. Jesu li vam informatička znanja pomogla u razumijevanju matematičkih pojmova i na koji način?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latin typeface="Times New Roman" pitchFamily="18" charset="0"/>
                <a:ea typeface="Calibri"/>
                <a:cs typeface="Times New Roman" pitchFamily="18" charset="0"/>
              </a:rPr>
              <a:t>4. Ocijenite današnji sat </a:t>
            </a:r>
            <a:r>
              <a:rPr lang="hr-HR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matematike </a:t>
            </a:r>
            <a:r>
              <a:rPr lang="hr-HR" sz="2000" dirty="0">
                <a:latin typeface="Times New Roman" pitchFamily="18" charset="0"/>
                <a:ea typeface="Calibri"/>
                <a:cs typeface="Times New Roman" pitchFamily="18" charset="0"/>
              </a:rPr>
              <a:t>ocjenom od 1-5.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latin typeface="Times New Roman" pitchFamily="18" charset="0"/>
                <a:ea typeface="Calibri"/>
                <a:cs typeface="Times New Roman" pitchFamily="18" charset="0"/>
              </a:rPr>
              <a:t>5. Jeste li na ovom satu bili aktivniji ili pasivniji nego inače?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latin typeface="Times New Roman" pitchFamily="18" charset="0"/>
                <a:ea typeface="Calibri"/>
                <a:cs typeface="Times New Roman" pitchFamily="18" charset="0"/>
              </a:rPr>
              <a:t>6. Dodatni komentar</a:t>
            </a: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6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Rezultati</a:t>
            </a:r>
            <a:r>
              <a:rPr lang="hr-HR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vrednovanja</a:t>
            </a:r>
            <a:endParaRPr lang="hr-HR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43608" y="1268760"/>
            <a:ext cx="7890080" cy="497964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U anketi je sudjelovalo 86 učenika, a nastavni sat dobio je 71 odličnu ocjenu, 6 vrlo dobrih, 4 dobre, 4 dovoljne i 1 negativnu ocjenu. </a:t>
            </a: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Srednja </a:t>
            </a:r>
            <a:r>
              <a:rPr lang="hr-HR" sz="2400" b="1" dirty="0">
                <a:latin typeface="Times New Roman" pitchFamily="18" charset="0"/>
                <a:ea typeface="Calibri"/>
                <a:cs typeface="Times New Roman" pitchFamily="18" charset="0"/>
              </a:rPr>
              <a:t>ocjena: 4.65</a:t>
            </a:r>
            <a:r>
              <a:rPr lang="hr-HR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54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% učenika smatra da su im pomogla informatička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znanja.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84% učenika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smatra da su bili aktivniji nego inače. </a:t>
            </a: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3.5% učenika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izjavilo je da im se ne sviđa primjena </a:t>
            </a:r>
            <a:r>
              <a:rPr lang="hr-HR" sz="2400" i="1" dirty="0" err="1">
                <a:latin typeface="Times New Roman" pitchFamily="18" charset="0"/>
                <a:ea typeface="Calibri"/>
                <a:cs typeface="Times New Roman" pitchFamily="18" charset="0"/>
              </a:rPr>
              <a:t>Kinecta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 u nastavi matematike. </a:t>
            </a: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2296" indent="0">
              <a:buNone/>
            </a:pP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35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Komentari učenika:</a:t>
            </a:r>
            <a:endParaRPr lang="hr-HR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super, najbolji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sat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ikad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odlično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zanimljivo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jako mi se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svidjelo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dobro je kada sam pobijedila, loše kada sam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izgubila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bila sam aktivnija jer me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zanimalo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trebam više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razmišljati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slično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je kao i pametna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ploča</a:t>
            </a:r>
            <a:endParaRPr lang="hr-HR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03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pPr marL="365760" lvl="0" indent="-256032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</a:pPr>
            <a:r>
              <a:rPr lang="hr-HR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Literatura</a:t>
            </a:r>
            <a:r>
              <a:rPr lang="hr-HR" sz="36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br>
              <a:rPr lang="hr-HR" sz="36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hr-HR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Digitalni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časopis: Pogled kroz prozor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Microsoft </a:t>
            </a:r>
            <a:r>
              <a:rPr lang="hr-HR" sz="2400" dirty="0" err="1">
                <a:latin typeface="Times New Roman" pitchFamily="18" charset="0"/>
                <a:ea typeface="Calibri"/>
                <a:cs typeface="Times New Roman" pitchFamily="18" charset="0"/>
              </a:rPr>
              <a:t>Kinect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- primjena u nastavi , Ivan Curić, </a:t>
            </a:r>
            <a:r>
              <a:rPr lang="hr-HR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mag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. inf. i Gordana Sokol, dipl. informatičarka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Recenzija Igora </a:t>
            </a:r>
            <a:r>
              <a:rPr lang="hr-HR" sz="2400" dirty="0" err="1">
                <a:latin typeface="Times New Roman" pitchFamily="18" charset="0"/>
                <a:ea typeface="Calibri"/>
                <a:cs typeface="Times New Roman" pitchFamily="18" charset="0"/>
              </a:rPr>
              <a:t>Belana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 objavljena 27.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prosinca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2010. na </a:t>
            </a:r>
            <a:r>
              <a:rPr lang="hr-HR" sz="24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www.hcl.hr</a:t>
            </a:r>
            <a:endParaRPr lang="hr-HR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043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Objavljeno o </a:t>
            </a:r>
            <a:r>
              <a:rPr lang="hr-HR" sz="4000" b="1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Kinectu</a:t>
            </a:r>
            <a:r>
              <a:rPr lang="hr-HR" sz="40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r-HR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36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Članak u stručno- metodičkom časopisu: </a:t>
            </a:r>
            <a:r>
              <a:rPr lang="hr-HR" dirty="0" smtClean="0"/>
              <a:t>„Matematika </a:t>
            </a:r>
            <a:r>
              <a:rPr lang="hr-HR" dirty="0"/>
              <a:t>i </a:t>
            </a:r>
            <a:r>
              <a:rPr lang="hr-HR" dirty="0" smtClean="0"/>
              <a:t>škola”</a:t>
            </a:r>
            <a:endParaRPr lang="hr-HR" dirty="0" smtClean="0"/>
          </a:p>
          <a:p>
            <a:r>
              <a:rPr lang="hr-HR" dirty="0" smtClean="0"/>
              <a:t>Članak u digitalnom </a:t>
            </a:r>
            <a:r>
              <a:rPr lang="hr-HR" dirty="0" smtClean="0"/>
              <a:t>časopisu za obrazovne stručnjake: „Pogled </a:t>
            </a:r>
            <a:r>
              <a:rPr lang="hr-HR" dirty="0" smtClean="0"/>
              <a:t>kroz </a:t>
            </a:r>
            <a:r>
              <a:rPr lang="hr-HR" dirty="0" smtClean="0"/>
              <a:t>prozor”</a:t>
            </a:r>
            <a:endParaRPr lang="hr-HR" dirty="0"/>
          </a:p>
          <a:p>
            <a:r>
              <a:rPr lang="hr-HR" dirty="0" smtClean="0"/>
              <a:t>TV prilog na RTL </a:t>
            </a:r>
            <a:r>
              <a:rPr lang="hr-HR" dirty="0" smtClean="0"/>
              <a:t>TV-u </a:t>
            </a:r>
            <a:r>
              <a:rPr lang="hr-HR" dirty="0" smtClean="0"/>
              <a:t>u emisiji </a:t>
            </a:r>
            <a:r>
              <a:rPr lang="hr-HR" dirty="0" err="1" smtClean="0"/>
              <a:t>Hot</a:t>
            </a:r>
            <a:r>
              <a:rPr lang="hr-HR" dirty="0" smtClean="0"/>
              <a:t> Spot pod nazivom: „Školarci uz pomoć tehnologije zavoljeli matematiku”</a:t>
            </a:r>
          </a:p>
          <a:p>
            <a:r>
              <a:rPr lang="hr-HR" dirty="0" smtClean="0"/>
              <a:t>Prilog na Hrvatskom radiju I. program u emisiji </a:t>
            </a:r>
            <a:r>
              <a:rPr lang="hr-HR" dirty="0" smtClean="0"/>
              <a:t>„Izvan okvira”</a:t>
            </a:r>
            <a:endParaRPr lang="hr-HR" dirty="0" smtClean="0"/>
          </a:p>
          <a:p>
            <a:pPr marL="82296" indent="0">
              <a:buNone/>
            </a:pPr>
            <a:r>
              <a:rPr lang="hr-HR" dirty="0"/>
              <a:t> </a:t>
            </a:r>
            <a:r>
              <a:rPr lang="hr-HR" dirty="0" smtClean="0"/>
              <a:t>  </a:t>
            </a:r>
            <a:endParaRPr lang="hr-HR" dirty="0"/>
          </a:p>
          <a:p>
            <a:pPr marL="82296" indent="0">
              <a:buNone/>
            </a:pPr>
            <a:endParaRPr lang="hr-HR" dirty="0" smtClean="0"/>
          </a:p>
          <a:p>
            <a:pPr marL="82296" indent="0">
              <a:buNone/>
            </a:pPr>
            <a:endParaRPr lang="hr-HR" dirty="0"/>
          </a:p>
          <a:p>
            <a:pPr marL="82296" indent="0">
              <a:buNone/>
            </a:pPr>
            <a:endParaRPr lang="hr-HR" dirty="0" smtClean="0"/>
          </a:p>
          <a:p>
            <a:pPr marL="82296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80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2DA2BF"/>
              </a:buClr>
            </a:pPr>
            <a:r>
              <a:rPr lang="hr-H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Edukacijski računalni program </a:t>
            </a:r>
            <a:r>
              <a:rPr lang="hr-HR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Kinect</a:t>
            </a:r>
            <a:r>
              <a:rPr lang="hr-H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Kutevi</a:t>
            </a:r>
            <a:r>
              <a:rPr lang="hr-H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razvila je tvrtka </a:t>
            </a:r>
            <a:r>
              <a:rPr lang="hr-H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CITUS d.o.o</a:t>
            </a:r>
            <a:r>
              <a:rPr lang="hr-H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na bazi ideje prof. Davida </a:t>
            </a:r>
            <a:r>
              <a:rPr lang="hr-H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Rentona</a:t>
            </a:r>
            <a:r>
              <a:rPr lang="hr-H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hr-H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Reid</a:t>
            </a:r>
            <a:r>
              <a:rPr lang="hr-H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Kerr</a:t>
            </a:r>
            <a:r>
              <a:rPr lang="hr-H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hr-H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iz Škotske</a:t>
            </a:r>
            <a:r>
              <a:rPr lang="hr-H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hr-HR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2DA2BF"/>
              </a:buClr>
            </a:pPr>
            <a:r>
              <a:rPr lang="hr-H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Tim </a:t>
            </a:r>
            <a:r>
              <a:rPr lang="hr-H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tvrtke CITUS je u sklopu programa Microsoft </a:t>
            </a:r>
            <a:r>
              <a:rPr lang="hr-H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Partners</a:t>
            </a:r>
            <a:r>
              <a:rPr lang="hr-H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r-H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hr-H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u suradnji s učiteljima iz Udruge ,,Suradnici u </a:t>
            </a:r>
            <a:r>
              <a:rPr lang="hr-H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učenju” tehnički </a:t>
            </a:r>
            <a:r>
              <a:rPr lang="hr-H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prilagodila, doradila i lokalizirala izvornu aplikaciju </a:t>
            </a:r>
            <a:r>
              <a:rPr lang="hr-H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za potrebe </a:t>
            </a:r>
            <a:r>
              <a:rPr lang="hr-H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našeg školstva</a:t>
            </a:r>
            <a:r>
              <a:rPr lang="hr-H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2DA2BF"/>
              </a:buClr>
            </a:pPr>
            <a:r>
              <a:rPr lang="hr-H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Instalacija </a:t>
            </a:r>
            <a:r>
              <a:rPr lang="hr-H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za objavu nalazi se na linku:</a:t>
            </a:r>
            <a:br>
              <a:rPr lang="hr-H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r-H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hr-H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://www.citus.hr/</a:t>
            </a:r>
            <a:r>
              <a:rPr lang="hr-H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KinectKutovi</a:t>
            </a:r>
            <a:endParaRPr lang="hr-H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r-HR" sz="2400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86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pPr marL="365760" lvl="0" indent="-256032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</a:pPr>
            <a:r>
              <a:rPr lang="hr-HR" sz="3600" b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Kinect</a:t>
            </a:r>
            <a:r>
              <a:rPr lang="hr-HR" sz="36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uređaj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Za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korištenje spomenute aplikacije trebate 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imati računalo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s operacijskim sustavom </a:t>
            </a:r>
            <a:r>
              <a:rPr lang="hr-HR" sz="2400" i="1" dirty="0">
                <a:latin typeface="Times New Roman" pitchFamily="18" charset="0"/>
                <a:ea typeface="Calibri"/>
                <a:cs typeface="Times New Roman" pitchFamily="18" charset="0"/>
              </a:rPr>
              <a:t>Windows 7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  i Microsoftov </a:t>
            </a:r>
            <a:r>
              <a:rPr lang="hr-HR" sz="2400" i="1" dirty="0" err="1">
                <a:latin typeface="Times New Roman" pitchFamily="18" charset="0"/>
                <a:ea typeface="Calibri"/>
                <a:cs typeface="Times New Roman" pitchFamily="18" charset="0"/>
              </a:rPr>
              <a:t>Kinect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 uređaj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Microsoft je razvio tehnologiju za igranje pokretima </a:t>
            </a:r>
            <a:r>
              <a:rPr lang="hr-HR" sz="2400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motion</a:t>
            </a:r>
            <a:r>
              <a:rPr lang="hr-HR" sz="24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hr-HR" sz="2400" i="1" dirty="0" err="1">
                <a:latin typeface="Times New Roman" pitchFamily="18" charset="0"/>
                <a:ea typeface="Calibri"/>
                <a:cs typeface="Times New Roman" pitchFamily="18" charset="0"/>
              </a:rPr>
              <a:t>based</a:t>
            </a:r>
            <a:r>
              <a:rPr lang="hr-HR" sz="24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hr-HR" sz="2400" i="1" dirty="0" err="1">
                <a:latin typeface="Times New Roman" pitchFamily="18" charset="0"/>
                <a:ea typeface="Calibri"/>
                <a:cs typeface="Times New Roman" pitchFamily="18" charset="0"/>
              </a:rPr>
              <a:t>gaming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2296" indent="0">
              <a:buNone/>
            </a:pP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35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2060848"/>
            <a:ext cx="7930128" cy="4320480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2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Jedan </a:t>
            </a:r>
            <a:r>
              <a:rPr lang="hr-HR" sz="2600" dirty="0">
                <a:latin typeface="Times New Roman" pitchFamily="18" charset="0"/>
                <a:ea typeface="Calibri"/>
                <a:cs typeface="Times New Roman" pitchFamily="18" charset="0"/>
              </a:rPr>
              <a:t>uređaj s nekoliko kamera i senzora te s pomno napisanim softverom, </a:t>
            </a:r>
            <a:r>
              <a:rPr lang="hr-HR" sz="2600" dirty="0" smtClean="0">
                <a:latin typeface="Times New Roman" pitchFamily="18" charset="0"/>
                <a:ea typeface="Calibri"/>
                <a:cs typeface="Times New Roman" pitchFamily="18" charset="0"/>
              </a:rPr>
              <a:t>prenosi vaše </a:t>
            </a:r>
            <a:r>
              <a:rPr lang="hr-HR" sz="2600" dirty="0">
                <a:latin typeface="Times New Roman" pitchFamily="18" charset="0"/>
                <a:ea typeface="Calibri"/>
                <a:cs typeface="Times New Roman" pitchFamily="18" charset="0"/>
              </a:rPr>
              <a:t>pokrete u virtualnu stvarnost u realnom vremenu bez potrebe da u ruci držite ikakav </a:t>
            </a:r>
            <a:r>
              <a:rPr lang="hr-HR" sz="2600" dirty="0" err="1">
                <a:latin typeface="Times New Roman" pitchFamily="18" charset="0"/>
                <a:ea typeface="Calibri"/>
                <a:cs typeface="Times New Roman" pitchFamily="18" charset="0"/>
              </a:rPr>
              <a:t>kontroler</a:t>
            </a:r>
            <a:r>
              <a:rPr lang="hr-HR" sz="26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latin typeface="Times New Roman" pitchFamily="18" charset="0"/>
                <a:ea typeface="Calibri"/>
                <a:cs typeface="Times New Roman" pitchFamily="18" charset="0"/>
              </a:rPr>
              <a:t> Uređaj je nazvan </a:t>
            </a:r>
            <a:r>
              <a:rPr lang="hr-HR" sz="2600" i="1" dirty="0" err="1">
                <a:latin typeface="Times New Roman" pitchFamily="18" charset="0"/>
                <a:ea typeface="Calibri"/>
                <a:cs typeface="Times New Roman" pitchFamily="18" charset="0"/>
              </a:rPr>
              <a:t>Kinect</a:t>
            </a:r>
            <a:r>
              <a:rPr lang="hr-HR" sz="2600" dirty="0">
                <a:latin typeface="Times New Roman" pitchFamily="18" charset="0"/>
                <a:ea typeface="Calibri"/>
                <a:cs typeface="Times New Roman" pitchFamily="18" charset="0"/>
              </a:rPr>
              <a:t>, implicirajući pritom na kinetičku energiju i "</a:t>
            </a:r>
            <a:r>
              <a:rPr lang="hr-HR" sz="2600" dirty="0" err="1">
                <a:latin typeface="Times New Roman" pitchFamily="18" charset="0"/>
                <a:ea typeface="Calibri"/>
                <a:cs typeface="Times New Roman" pitchFamily="18" charset="0"/>
              </a:rPr>
              <a:t>konektiranje</a:t>
            </a:r>
            <a:r>
              <a:rPr lang="hr-HR" sz="2600" dirty="0">
                <a:latin typeface="Times New Roman" pitchFamily="18" charset="0"/>
                <a:ea typeface="Calibri"/>
                <a:cs typeface="Times New Roman" pitchFamily="18" charset="0"/>
              </a:rPr>
              <a:t>" s  virtualnom stvarnošću.</a:t>
            </a:r>
          </a:p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6</a:t>
            </a:fld>
            <a:endParaRPr lang="hr-HR"/>
          </a:p>
        </p:txBody>
      </p:sp>
      <p:pic>
        <p:nvPicPr>
          <p:cNvPr id="4" name="Rezervirano mjesto sadržaja 3" descr="kinect1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5763" y="115888"/>
            <a:ext cx="7488237" cy="2233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60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Glavna obilježja uređaja</a:t>
            </a:r>
            <a:endParaRPr lang="hr-HR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Za preciznu detekciju pokreta i glasa zaslužna je postava kamera i naprednih mikrofona, sposobnih da se fokusiraju na vaš glas i isključe pritom pozadinske zvukove. </a:t>
            </a: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2296" indent="0">
              <a:buNone/>
            </a:pP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U uređaj su ugrađene tri različite vrste kamera. U sredini uređaja je standardna RGB kamera, rezolucije 640x480 s podrškom za 32-bitnu boju te praćenje pokreta pomoću 30 sličica u sekundi. 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5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Druge dvije okolne kamere su senzori za detekciju dubine od kojih je jedna zapravo infracrveni projektor koji takvu detekciju omogućuje u raznim uvjetima osvjetljenja. </a:t>
            </a: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2296" indent="0">
              <a:buNone/>
            </a:pP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Zanimljivo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je što zbog infracrvenog projektora </a:t>
            </a:r>
            <a:r>
              <a:rPr lang="hr-HR" sz="2400" i="1" dirty="0" err="1">
                <a:latin typeface="Times New Roman" pitchFamily="18" charset="0"/>
                <a:ea typeface="Calibri"/>
                <a:cs typeface="Times New Roman" pitchFamily="18" charset="0"/>
              </a:rPr>
              <a:t>Kinect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 bez problema detektira pokrete i u mraku, međutim, tada RGB kamera ne može raditi svoj posao. Uostalom, tko želi igrati igre na </a:t>
            </a:r>
            <a:r>
              <a:rPr lang="hr-HR" sz="2400" i="1" dirty="0" err="1">
                <a:latin typeface="Times New Roman" pitchFamily="18" charset="0"/>
                <a:ea typeface="Calibri"/>
                <a:cs typeface="Times New Roman" pitchFamily="18" charset="0"/>
              </a:rPr>
              <a:t>Kinectu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 u mrklom mraku?</a:t>
            </a:r>
            <a:b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hr-HR" sz="2400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08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Prava zvijezda uređaja je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zapravo softver, odnosno programski kod koji sve te informacije o dubini, pokretima i glasu interpretira i prikazuje u nama jasnom obliku, odnosno prebacuje u </a:t>
            </a: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virtualni 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svijet igara. </a:t>
            </a:r>
            <a:endParaRPr lang="hr-H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hr-HR" sz="2400" i="1" dirty="0" err="1">
                <a:latin typeface="Times New Roman" pitchFamily="18" charset="0"/>
                <a:ea typeface="Calibri"/>
                <a:cs typeface="Times New Roman" pitchFamily="18" charset="0"/>
              </a:rPr>
              <a:t>Kinect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 je sposoban prepoznati lice i automatski vas </a:t>
            </a:r>
            <a:r>
              <a:rPr lang="hr-HR" sz="2400" dirty="0" err="1">
                <a:latin typeface="Times New Roman" pitchFamily="18" charset="0"/>
                <a:ea typeface="Calibri"/>
                <a:cs typeface="Times New Roman" pitchFamily="18" charset="0"/>
              </a:rPr>
              <a:t>ulogirati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. To radi poprilično dobro, no za kalibraciju lica trebate proći dugotrajan test u kojemu se od vas traži da šećete po virtualnom prostoru, radeći pritom čudne poze, zadnji put viđene u </a:t>
            </a:r>
            <a:r>
              <a:rPr lang="hr-HR" sz="2400" dirty="0" err="1">
                <a:latin typeface="Times New Roman" pitchFamily="18" charset="0"/>
                <a:ea typeface="Calibri"/>
                <a:cs typeface="Times New Roman" pitchFamily="18" charset="0"/>
              </a:rPr>
              <a:t>disco</a:t>
            </a:r>
            <a:r>
              <a:rPr lang="hr-HR" sz="2400" dirty="0">
                <a:latin typeface="Times New Roman" pitchFamily="18" charset="0"/>
                <a:ea typeface="Calibri"/>
                <a:cs typeface="Times New Roman" pitchFamily="18" charset="0"/>
              </a:rPr>
              <a:t> klubovima sedamdesetih.</a:t>
            </a:r>
          </a:p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B8E-38CA-4992-80B7-2F53DA5CE14E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91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468</TotalTime>
  <Words>1667</Words>
  <Application>Microsoft Office PowerPoint</Application>
  <PresentationFormat>Prikaz na zaslonu (4:3)</PresentationFormat>
  <Paragraphs>154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37" baseType="lpstr">
      <vt:lpstr>Solsticij</vt:lpstr>
      <vt:lpstr>Microsoft Kinect- primjena u nastavi    matematike u OŠ Popovača  </vt:lpstr>
      <vt:lpstr>Ideja</vt:lpstr>
      <vt:lpstr>PowerPointova prezentacija</vt:lpstr>
      <vt:lpstr>PowerPointova prezentacija</vt:lpstr>
      <vt:lpstr>Kinect uređaj</vt:lpstr>
      <vt:lpstr>PowerPointova prezentacija</vt:lpstr>
      <vt:lpstr>Glavna obilježja uređaja</vt:lpstr>
      <vt:lpstr>PowerPointova prezentacija</vt:lpstr>
      <vt:lpstr>PowerPointova prezentacija</vt:lpstr>
      <vt:lpstr>Potreban prostor</vt:lpstr>
      <vt:lpstr>Vrste navigacije</vt:lpstr>
      <vt:lpstr>Primjena</vt:lpstr>
      <vt:lpstr>Aplikacija sa zadacima iz matematike </vt:lpstr>
      <vt:lpstr> Izgled naslovnog ekrana aplikacije Kinect Kutovi </vt:lpstr>
      <vt:lpstr>Vrste zadataka</vt:lpstr>
      <vt:lpstr>Izgled izbornika</vt:lpstr>
      <vt:lpstr> Primjena Kinecta u nastavi matematike  </vt:lpstr>
      <vt:lpstr>Učitelj daje upute kako pravilno koristiti program</vt:lpstr>
      <vt:lpstr>Zadaci s veličinom kutova </vt:lpstr>
      <vt:lpstr> Učenice pokušavaju što bolje odrediti kut </vt:lpstr>
      <vt:lpstr>Tijek sata</vt:lpstr>
      <vt:lpstr>PowerPointova prezentacija</vt:lpstr>
      <vt:lpstr>PowerPointova prezentacija</vt:lpstr>
      <vt:lpstr>Zadaci s razlomcima  </vt:lpstr>
      <vt:lpstr>PowerPointova prezentacija</vt:lpstr>
      <vt:lpstr>PowerPointova prezentacija</vt:lpstr>
      <vt:lpstr> Zadaci s decimalnim brojevima </vt:lpstr>
      <vt:lpstr>Tijek sata</vt:lpstr>
      <vt:lpstr>Zadaci s postotcima </vt:lpstr>
      <vt:lpstr>PowerPointova prezentacija</vt:lpstr>
      <vt:lpstr>Zadaci sa stranama svijeta </vt:lpstr>
      <vt:lpstr>Vrednovanje održanog sata </vt:lpstr>
      <vt:lpstr>Rezultati vrednovanja</vt:lpstr>
      <vt:lpstr>Komentari učenika:</vt:lpstr>
      <vt:lpstr>Literatura: </vt:lpstr>
      <vt:lpstr>Objavljeno o Kinectu: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Kinect- primjena u nastavi matematike u OŠ Popovača</dc:title>
  <dc:creator>Matematika</dc:creator>
  <cp:lastModifiedBy>Matematika</cp:lastModifiedBy>
  <cp:revision>28</cp:revision>
  <dcterms:created xsi:type="dcterms:W3CDTF">2013-05-14T03:48:39Z</dcterms:created>
  <dcterms:modified xsi:type="dcterms:W3CDTF">2014-06-30T20:46:44Z</dcterms:modified>
</cp:coreProperties>
</file>