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9.xml" ContentType="application/vnd.openxmlformats-officedocument.presentationml.slide+xml"/>
  <Override PartName="/ppt/slides/_rels/slide12.xml.rels" ContentType="application/vnd.openxmlformats-package.relationships+xml"/>
  <Override PartName="/ppt/slides/_rels/slide11.xml.rels" ContentType="application/vnd.openxmlformats-package.relationships+xml"/>
  <Override PartName="/ppt/slides/_rels/slide9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7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6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6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2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_rels/slideLayout23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.xml.rels" ContentType="application/vnd.openxmlformats-package.relationships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media/image6.png" ContentType="image/png"/>
  <Override PartName="/ppt/media/image5.png" ContentType="image/png"/>
  <Override PartName="/ppt/media/image4.jpeg" ContentType="image/jpeg"/>
  <Override PartName="/ppt/media/image3.png" ContentType="image/png"/>
  <Override PartName="/ppt/media/image2.png" ContentType="image/png"/>
  <Override PartName="/ppt/media/image1.jpeg" ContentType="image/jpeg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png"/><Relationship Id="rId3" Type="http://schemas.openxmlformats.org/officeDocument/2006/relationships/image" Target="../media/image6.png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37" name="" descr=""/>
          <p:cNvPicPr/>
          <p:nvPr/>
        </p:nvPicPr>
        <p:blipFill>
          <a:blip r:embed="rId2"/>
          <a:stretch>
            <a:fillRect/>
          </a:stretch>
        </p:blipFill>
        <p:spPr>
          <a:xfrm>
            <a:off x="1735560" y="1599840"/>
            <a:ext cx="5671800" cy="4525560"/>
          </a:xfrm>
          <a:prstGeom prst="rect">
            <a:avLst/>
          </a:prstGeom>
          <a:ln>
            <a:noFill/>
          </a:ln>
        </p:spPr>
      </p:pic>
      <p:pic>
        <p:nvPicPr>
          <p:cNvPr id="38" name="" descr=""/>
          <p:cNvPicPr/>
          <p:nvPr/>
        </p:nvPicPr>
        <p:blipFill>
          <a:blip r:embed="rId3"/>
          <a:stretch>
            <a:fillRect/>
          </a:stretch>
        </p:blipFill>
        <p:spPr>
          <a:xfrm>
            <a:off x="1735560" y="1599840"/>
            <a:ext cx="5671800" cy="452556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45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9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81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9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72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76" name="" descr=""/>
          <p:cNvPicPr/>
          <p:nvPr/>
        </p:nvPicPr>
        <p:blipFill>
          <a:blip r:embed="rId2"/>
          <a:stretch>
            <a:fillRect/>
          </a:stretch>
        </p:blipFill>
        <p:spPr>
          <a:xfrm>
            <a:off x="1735560" y="1599840"/>
            <a:ext cx="5671800" cy="4525560"/>
          </a:xfrm>
          <a:prstGeom prst="rect">
            <a:avLst/>
          </a:prstGeom>
          <a:ln>
            <a:noFill/>
          </a:ln>
        </p:spPr>
      </p:pic>
      <p:pic>
        <p:nvPicPr>
          <p:cNvPr id="77" name="" descr=""/>
          <p:cNvPicPr/>
          <p:nvPr/>
        </p:nvPicPr>
        <p:blipFill>
          <a:blip r:embed="rId3"/>
          <a:stretch>
            <a:fillRect/>
          </a:stretch>
        </p:blipFill>
        <p:spPr>
          <a:xfrm>
            <a:off x="1735560" y="1599840"/>
            <a:ext cx="5671800" cy="452556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81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4.jpe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>
          <a:blip r:embed="rId2"/>
          <a:tile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en-US" sz="4400">
                <a:solidFill>
                  <a:srgbClr val="000000"/>
                </a:solidFill>
                <a:latin typeface="Calibri"/>
              </a:rPr>
              <a:t>Click to edit the title text formatClick to edit Master title style</a:t>
            </a:r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-US" sz="1200">
                <a:solidFill>
                  <a:srgbClr val="8b8b8b"/>
                </a:solidFill>
                <a:latin typeface="Calibri"/>
              </a:rPr>
              <a:t>7/6/14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p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69CB7619-9AB3-4261-A0DD-FC087362D309}" type="slidenum">
              <a:rPr lang="en-US" sz="1200">
                <a:solidFill>
                  <a:srgbClr val="8b8b8b"/>
                </a:solidFill>
                <a:latin typeface="Calibri"/>
              </a:rPr>
              <a:t>&lt;number&gt;</a:t>
            </a:fld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Calibri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400">
                <a:latin typeface="Calibri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 sz="2000">
                <a:latin typeface="Calibri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 sz="2000">
                <a:latin typeface="Calibri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2000">
                <a:latin typeface="Calibri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2000">
                <a:latin typeface="Calibri"/>
              </a:rPr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 sz="2000">
                <a:latin typeface="Calibri"/>
              </a:rPr>
              <a:t>Seventh Outline Level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>
          <a:blip r:embed="rId2"/>
          <a:tile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en-US" sz="4400">
                <a:solidFill>
                  <a:srgbClr val="000000"/>
                </a:solidFill>
                <a:latin typeface="Calibri"/>
              </a:rPr>
              <a:t>Click to edit the title text formatClick to edit Master title style</a:t>
            </a:r>
            <a:endParaRPr/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>
              <a:buSzPct val="45000"/>
              <a:buFont typeface="StarSymbol"/>
              <a:buChar char="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Sixth Outline Level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Seventh Outline LevelClick to edit Master text styles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–"/>
            </a:pPr>
            <a:r>
              <a:rPr lang="en-US" sz="2800">
                <a:solidFill>
                  <a:srgbClr val="000000"/>
                </a:solidFill>
                <a:latin typeface="Calibri"/>
              </a:rPr>
              <a:t>Second level</a:t>
            </a:r>
            <a:endParaRPr/>
          </a:p>
          <a:p>
            <a:pPr lvl="2"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Calibri"/>
              </a:rPr>
              <a:t>Third level</a:t>
            </a:r>
            <a:endParaRPr/>
          </a:p>
          <a:p>
            <a:pPr lvl="3">
              <a:lnSpc>
                <a:spcPct val="100000"/>
              </a:lnSpc>
              <a:buFont typeface="Arial"/>
              <a:buChar char="–"/>
            </a:pPr>
            <a:r>
              <a:rPr lang="en-US" sz="2000">
                <a:solidFill>
                  <a:srgbClr val="000000"/>
                </a:solidFill>
                <a:latin typeface="Calibri"/>
              </a:rPr>
              <a:t>Fourth level</a:t>
            </a:r>
            <a:endParaRPr/>
          </a:p>
          <a:p>
            <a:pPr lvl="4">
              <a:lnSpc>
                <a:spcPct val="100000"/>
              </a:lnSpc>
              <a:buFont typeface="Arial"/>
              <a:buChar char="»"/>
            </a:pPr>
            <a:r>
              <a:rPr lang="en-US" sz="2000">
                <a:solidFill>
                  <a:srgbClr val="000000"/>
                </a:solidFill>
                <a:latin typeface="Calibri"/>
              </a:rPr>
              <a:t>Fifth level</a:t>
            </a:r>
            <a:endParaRPr/>
          </a:p>
        </p:txBody>
      </p:sp>
      <p:sp>
        <p:nvSpPr>
          <p:cNvPr id="41" name="PlaceHolder 3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-US" sz="1200">
                <a:solidFill>
                  <a:srgbClr val="8b8b8b"/>
                </a:solidFill>
                <a:latin typeface="Calibri"/>
              </a:rPr>
              <a:t>7/6/14</a:t>
            </a:r>
            <a:endParaRPr/>
          </a:p>
        </p:txBody>
      </p:sp>
      <p:sp>
        <p:nvSpPr>
          <p:cNvPr id="42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p>
            <a:endParaRPr/>
          </a:p>
        </p:txBody>
      </p:sp>
      <p:sp>
        <p:nvSpPr>
          <p:cNvPr id="43" name="PlaceHolder 5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4D25332A-CC0F-4964-A7FD-E26912C85862}" type="slidenum">
              <a:rPr lang="en-US" sz="1200">
                <a:solidFill>
                  <a:srgbClr val="8b8b8b"/>
                </a:solidFill>
                <a:latin typeface="Calibri"/>
              </a:rPr>
              <a:t>&lt;number&gt;</a:t>
            </a:fld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Shape 1"/>
          <p:cNvSpPr txBox="1"/>
          <p:nvPr/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en-US" sz="4400">
                <a:solidFill>
                  <a:srgbClr val="ff0000"/>
                </a:solidFill>
                <a:latin typeface="Calibri"/>
              </a:rPr>
              <a:t>Izostavljanje ( ispuštanje )zagrada</a:t>
            </a:r>
            <a:endParaRPr/>
          </a:p>
        </p:txBody>
      </p:sp>
      <p:sp>
        <p:nvSpPr>
          <p:cNvPr id="79" name="TextShape 2"/>
          <p:cNvSpPr txBox="1"/>
          <p:nvPr/>
        </p:nvSpPr>
        <p:spPr>
          <a:xfrm>
            <a:off x="1371600" y="4676760"/>
            <a:ext cx="6400440" cy="1752120"/>
          </a:xfrm>
          <a:prstGeom prst="rect">
            <a:avLst/>
          </a:prstGeom>
        </p:spPr>
        <p:txBody>
          <a:bodyPr/>
          <a:p>
            <a:pPr algn="ctr">
              <a:lnSpc>
                <a:spcPct val="100000"/>
              </a:lnSpc>
            </a:pPr>
            <a:r>
              <a:rPr lang="en-US" sz="3200">
                <a:solidFill>
                  <a:srgbClr val="00b050"/>
                </a:solidFill>
                <a:latin typeface="Calibri"/>
              </a:rPr>
              <a:t>Šesti kongres nastavnika matematike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r>
              <a:rPr lang="en-US" sz="2800">
                <a:solidFill>
                  <a:srgbClr val="00b050"/>
                </a:solidFill>
                <a:latin typeface="Calibri"/>
              </a:rPr>
              <a:t>Zagreb, utorak, 1.7.2014.</a:t>
            </a:r>
            <a:r>
              <a:rPr lang="en-US" sz="3200">
                <a:solidFill>
                  <a:srgbClr val="00b050"/>
                </a:solidFill>
                <a:latin typeface="Calibri"/>
              </a:rPr>
              <a:t> </a:t>
            </a:r>
            <a:endParaRPr/>
          </a:p>
        </p:txBody>
      </p:sp>
      <p:sp>
        <p:nvSpPr>
          <p:cNvPr id="80" name="CustomShape 3"/>
          <p:cNvSpPr/>
          <p:nvPr/>
        </p:nvSpPr>
        <p:spPr>
          <a:xfrm>
            <a:off x="2693160" y="1214280"/>
            <a:ext cx="3302280" cy="821880"/>
          </a:xfrm>
          <a:prstGeom prst="rect">
            <a:avLst/>
          </a:prstGeom>
          <a:noFill/>
          <a:ln>
            <a:noFill/>
          </a:ln>
        </p:spPr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lang="en-US" sz="2400">
                <a:solidFill>
                  <a:srgbClr val="1f497d"/>
                </a:solidFill>
                <a:latin typeface="Calibri"/>
              </a:rPr>
              <a:t>Nenad Kuzmanović</a:t>
            </a:r>
            <a:endParaRPr/>
          </a:p>
          <a:p>
            <a:pPr>
              <a:lnSpc>
                <a:spcPct val="100000"/>
              </a:lnSpc>
            </a:pPr>
            <a:r>
              <a:rPr lang="en-US" sz="2400">
                <a:solidFill>
                  <a:srgbClr val="1f497d"/>
                </a:solidFill>
                <a:latin typeface="Calibri"/>
              </a:rPr>
              <a:t>Osnovna škola  Lipik</a:t>
            </a:r>
            <a:endParaRPr/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en-US" sz="4400">
                <a:solidFill>
                  <a:srgbClr val="0070c0"/>
                </a:solidFill>
                <a:latin typeface="Calibri"/>
                <a:ea typeface="Calibri"/>
              </a:rPr>
              <a:t>Odakle ova ideja?</a:t>
            </a:r>
            <a:endParaRPr/>
          </a:p>
        </p:txBody>
      </p:sp>
      <p:sp>
        <p:nvSpPr>
          <p:cNvPr id="103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r>
              <a:rPr lang="en-US" sz="3200">
                <a:solidFill>
                  <a:srgbClr val="000000"/>
                </a:solidFill>
                <a:latin typeface="Calibri"/>
                <a:ea typeface="Calibri"/>
              </a:rPr>
              <a:t>U šestom razredu osnovne škole se oduzimanje dva cijela broja podučava kao zbroj umanjitelja i broja suprotnom umanjeniku, tj.: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en-US" sz="3200">
                <a:solidFill>
                  <a:srgbClr val="000000"/>
                </a:solidFill>
                <a:latin typeface="Calibri"/>
                <a:ea typeface="Calibri"/>
              </a:rPr>
              <a:t>                   </a:t>
            </a:r>
            <a:endParaRPr/>
          </a:p>
          <a:p>
            <a:pPr>
              <a:lnSpc>
                <a:spcPct val="100000"/>
              </a:lnSpc>
            </a:pPr>
            <a:r>
              <a:rPr lang="en-US" sz="3200">
                <a:solidFill>
                  <a:srgbClr val="000000"/>
                </a:solidFill>
                <a:latin typeface="Calibri"/>
                <a:ea typeface="Calibri"/>
              </a:rPr>
              <a:t>                </a:t>
            </a:r>
            <a:r>
              <a:rPr lang="en-US" sz="3200">
                <a:solidFill>
                  <a:srgbClr val="ff0000"/>
                </a:solidFill>
                <a:latin typeface="Calibri"/>
                <a:ea typeface="Calibri"/>
              </a:rPr>
              <a:t> </a:t>
            </a:r>
            <a:r>
              <a:rPr lang="en-US" sz="3200">
                <a:solidFill>
                  <a:srgbClr val="ff0000"/>
                </a:solidFill>
                <a:latin typeface="Calibri"/>
                <a:ea typeface="Calibri"/>
              </a:rPr>
              <a:t>(+5)-(-2)=(+5)+(+2)=+7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en-US" sz="3200">
                <a:solidFill>
                  <a:srgbClr val="ff0000"/>
                </a:solidFill>
                <a:latin typeface="Calibri"/>
                <a:ea typeface="Calibri"/>
              </a:rPr>
              <a:t>                                </a:t>
            </a:r>
            <a:r>
              <a:rPr lang="en-US" sz="3200">
                <a:solidFill>
                  <a:srgbClr val="ff0000"/>
                </a:solidFill>
                <a:latin typeface="Calibri"/>
                <a:ea typeface="Calibri"/>
              </a:rPr>
              <a:t>ili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en-US" sz="3200">
                <a:solidFill>
                  <a:srgbClr val="ff0000"/>
                </a:solidFill>
                <a:latin typeface="Calibri"/>
                <a:ea typeface="Calibri"/>
              </a:rPr>
              <a:t>                 </a:t>
            </a:r>
            <a:r>
              <a:rPr lang="en-US" sz="3200">
                <a:solidFill>
                  <a:srgbClr val="ff0000"/>
                </a:solidFill>
                <a:latin typeface="Calibri"/>
                <a:ea typeface="Calibri"/>
              </a:rPr>
              <a:t>(+5)-(+2)=(+5)+(-2)=+3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en-US" sz="3200">
                <a:solidFill>
                  <a:srgbClr val="000000"/>
                </a:solidFill>
                <a:latin typeface="Calibri"/>
                <a:ea typeface="Calibri"/>
              </a:rPr>
              <a:t>Isti postupak primjenjujemo i u složenijim računima.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104" name="CustomShape 3"/>
          <p:cNvSpPr/>
          <p:nvPr/>
        </p:nvSpPr>
        <p:spPr>
          <a:xfrm>
            <a:off x="3240" y="720"/>
            <a:ext cx="209880" cy="259560"/>
          </a:xfrm>
          <a:prstGeom prst="rect">
            <a:avLst/>
          </a:prstGeom>
          <a:noFill/>
          <a:ln w="9360">
            <a:noFill/>
          </a:ln>
        </p:spPr>
        <p:txBody>
          <a:bodyPr wrap="none" anchor="ctr"/>
          <a:p>
            <a:pPr>
              <a:lnSpc>
                <a:spcPct val="100000"/>
              </a:lnSpc>
            </a:pPr>
            <a:r>
              <a:rPr lang="en-US" sz="110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endParaRPr/>
          </a:p>
        </p:txBody>
      </p:sp>
    </p:spTree>
  </p:cSld>
  <p:timing>
    <p:tnLst>
      <p:par>
        <p:cTn id="216" dur="indefinite" restart="never" nodeType="tmRoot">
          <p:childTnLst>
            <p:seq>
              <p:cTn id="217" dur="indefinite" nodeType="mainSeq">
                <p:childTnLst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0" end="12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222" dur="500"/>
                                        <p:tgtEl>
                                          <p:spTgt spid="103">
                                            <p:txEl>
                                              <p:pRg st="0" end="12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149" end="18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227" dur="500"/>
                                        <p:tgtEl>
                                          <p:spTgt spid="103">
                                            <p:txEl>
                                              <p:pRg st="149" end="18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190" end="2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232" dur="500"/>
                                        <p:tgtEl>
                                          <p:spTgt spid="103">
                                            <p:txEl>
                                              <p:pRg st="190" end="22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227" end="26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237" dur="500"/>
                                        <p:tgtEl>
                                          <p:spTgt spid="103">
                                            <p:txEl>
                                              <p:pRg st="227" end="26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270" end="3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242" dur="500"/>
                                        <p:tgtEl>
                                          <p:spTgt spid="103">
                                            <p:txEl>
                                              <p:pRg st="270" end="3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endParaRPr/>
          </a:p>
        </p:txBody>
      </p:sp>
      <p:sp>
        <p:nvSpPr>
          <p:cNvPr id="106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r>
              <a:rPr lang="en-US" sz="3200">
                <a:solidFill>
                  <a:srgbClr val="0070c0"/>
                </a:solidFill>
                <a:latin typeface="Calibri"/>
              </a:rPr>
              <a:t>   </a:t>
            </a:r>
            <a:r>
              <a:rPr lang="en-US" sz="3200">
                <a:solidFill>
                  <a:srgbClr val="0070c0"/>
                </a:solidFill>
                <a:latin typeface="Calibri"/>
              </a:rPr>
              <a:t>Ovaj postupak učenici lakše  prihvaćaju i razumiju.</a:t>
            </a:r>
            <a:endParaRPr/>
          </a:p>
          <a:p>
            <a:pPr>
              <a:lnSpc>
                <a:spcPct val="100000"/>
              </a:lnSpc>
            </a:pPr>
            <a:r>
              <a:rPr lang="en-US" sz="3200">
                <a:solidFill>
                  <a:srgbClr val="ff0000"/>
                </a:solidFill>
                <a:latin typeface="Calibri"/>
              </a:rPr>
              <a:t>   </a:t>
            </a:r>
            <a:endParaRPr/>
          </a:p>
          <a:p>
            <a:pPr>
              <a:lnSpc>
                <a:spcPct val="100000"/>
              </a:lnSpc>
            </a:pPr>
            <a:r>
              <a:rPr lang="en-US" sz="3200">
                <a:solidFill>
                  <a:srgbClr val="ff0000"/>
                </a:solidFill>
                <a:latin typeface="Calibri"/>
              </a:rPr>
              <a:t>   </a:t>
            </a:r>
            <a:r>
              <a:rPr lang="en-US" sz="3200">
                <a:solidFill>
                  <a:srgbClr val="ff0000"/>
                </a:solidFill>
                <a:latin typeface="Calibri"/>
              </a:rPr>
              <a:t>Što je najvažnije  takav tip zadataka rješavaju s većom točnošću.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timing>
    <p:tnLst>
      <p:par>
        <p:cTn id="243" dur="indefinite" restart="never" nodeType="tmRoot">
          <p:childTnLst>
            <p:seq>
              <p:cTn id="244" dur="indefinite" nodeType="mainSeq">
                <p:childTnLst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0" end="5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249" dur="500"/>
                                        <p:tgtEl>
                                          <p:spTgt spid="106">
                                            <p:txEl>
                                              <p:pRg st="0" end="5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0" nodeType="with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55" end="5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252" dur="500"/>
                                        <p:tgtEl>
                                          <p:spTgt spid="106">
                                            <p:txEl>
                                              <p:pRg st="55" end="5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59" end="12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257" dur="500"/>
                                        <p:tgtEl>
                                          <p:spTgt spid="106">
                                            <p:txEl>
                                              <p:pRg st="59" end="12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en-US" sz="4400">
                <a:solidFill>
                  <a:srgbClr val="ff0000"/>
                </a:solidFill>
                <a:latin typeface="Calibri"/>
              </a:rPr>
              <a:t>Ima li pitanja?</a:t>
            </a:r>
            <a:endParaRPr/>
          </a:p>
        </p:txBody>
      </p:sp>
      <p:sp>
        <p:nvSpPr>
          <p:cNvPr id="108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en-US" sz="3200">
                <a:solidFill>
                  <a:srgbClr val="0070c0"/>
                </a:solidFill>
                <a:latin typeface="Calibri"/>
              </a:rPr>
              <a:t>                          </a:t>
            </a:r>
            <a:r>
              <a:rPr lang="en-US" sz="3200">
                <a:solidFill>
                  <a:srgbClr val="0070c0"/>
                </a:solidFill>
                <a:latin typeface="Calibri"/>
              </a:rPr>
              <a:t>Hvala</a:t>
            </a:r>
            <a:endParaRPr/>
          </a:p>
        </p:txBody>
      </p:sp>
    </p:spTree>
  </p:cSld>
  <p:timing>
    <p:tnLst>
      <p:par>
        <p:cTn id="258" dur="indefinite" restart="never" nodeType="tmRoot">
          <p:childTnLst>
            <p:seq>
              <p:cTn id="259" dur="indefinite" nodeType="mainSeq">
                <p:childTnLst>
                  <p:par>
                    <p:cTn id="260" fill="hold">
                      <p:stCondLst>
                        <p:cond delay="indefinite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>
                                            <p:txEl>
                                              <p:pRg st="1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264" dur="500"/>
                                        <p:tgtEl>
                                          <p:spTgt spid="108">
                                            <p:txEl>
                                              <p:pRg st="1" end="3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en-US" sz="4400">
                <a:solidFill>
                  <a:srgbClr val="0070c0"/>
                </a:solidFill>
                <a:latin typeface="Calibri"/>
              </a:rPr>
              <a:t>Ili najčešće “brisanje zagrada” i “oslobađanje od zagrada”</a:t>
            </a:r>
            <a:endParaRPr/>
          </a:p>
        </p:txBody>
      </p:sp>
      <p:sp>
        <p:nvSpPr>
          <p:cNvPr id="82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-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Učenici se sa oslobađanjem zagrada prvi put susreću u šestom razredu osnovne škole kad uče cijele brojeve</a:t>
            </a:r>
            <a:endParaRPr/>
          </a:p>
          <a:p>
            <a:pPr>
              <a:lnSpc>
                <a:spcPct val="100000"/>
              </a:lnSpc>
              <a:buFont typeface="Arial"/>
              <a:buChar char="-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Ako tada dobro ne nauče ispuštanje zagrada prečesto ih to neznanje prati do kraja školovanja s odgovarajućim nuspojavama</a:t>
            </a:r>
            <a:endParaRPr/>
          </a:p>
          <a:p>
            <a:pPr>
              <a:lnSpc>
                <a:spcPct val="100000"/>
              </a:lnSpc>
              <a:buFont typeface="Arial"/>
              <a:buChar char="-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Novi način koji sam ove školske godine primijenio bio je uspješnio nego što sam očekivao</a:t>
            </a:r>
            <a:endParaRPr/>
          </a:p>
        </p:txBody>
      </p:sp>
    </p:spTree>
  </p:cSld>
  <p:timing>
    <p:tnLst>
      <p:par>
        <p:cTn id="3" dur="indefinite" restart="never" nodeType="tmRoot">
          <p:childTnLst>
            <p:seq>
              <p:cTn id="4" dur="indefinite" nodeType="mainSeq">
                <p:childTnLst>
                  <p:par>
                    <p:cTn id="5" fill="hold">
                      <p:stCondLst>
                        <p:cond delay="indefinite"/>
                      </p:stCondLst>
                      <p:childTnLst>
                        <p:par>
                          <p:cTn id="6" fill="hold">
                            <p:stCondLst>
                              <p:cond delay="0"/>
                            </p:stCondLst>
                            <p:childTnLst>
                              <p:par>
                                <p:cTn id="7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0" end="10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9" dur="500"/>
                                        <p:tgtEl>
                                          <p:spTgt spid="82">
                                            <p:txEl>
                                              <p:pRg st="0" end="10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106" end="2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14" dur="500"/>
                                        <p:tgtEl>
                                          <p:spTgt spid="82">
                                            <p:txEl>
                                              <p:pRg st="106" end="22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227" end="3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19" dur="500"/>
                                        <p:tgtEl>
                                          <p:spTgt spid="82">
                                            <p:txEl>
                                              <p:pRg st="227" end="3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TextShape 1"/>
          <p:cNvSpPr txBox="1"/>
          <p:nvPr/>
        </p:nvSpPr>
        <p:spPr>
          <a:xfrm>
            <a:off x="457200" y="142884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en-US" sz="3600">
                <a:solidFill>
                  <a:srgbClr val="0070c0"/>
                </a:solidFill>
                <a:latin typeface="Calibri"/>
              </a:rPr>
              <a:t>Ako je ispred zagrade predznak  plus  ili je računska operacija zbrajanja, postupak je vrlo jednostavan, samo ispustimo zagrade i ostaju predznaci odnosno računske operacije koje su bile i prije izostavljanja zagrada.</a:t>
            </a:r>
            <a:r>
              <a:rPr lang="en-US" sz="3600">
                <a:solidFill>
                  <a:srgbClr val="0070c0"/>
                </a:solidFill>
                <a:latin typeface="Calibri"/>
              </a:rPr>
              <a:t>
</a:t>
            </a:r>
            <a:r>
              <a:rPr lang="en-US" sz="4400">
                <a:solidFill>
                  <a:srgbClr val="0070c0"/>
                </a:solidFill>
                <a:latin typeface="Calibri"/>
              </a:rPr>
              <a:t>
</a:t>
            </a:r>
            <a:endParaRPr/>
          </a:p>
        </p:txBody>
      </p:sp>
      <p:sp>
        <p:nvSpPr>
          <p:cNvPr id="84" name="CustomShape 2"/>
          <p:cNvSpPr/>
          <p:nvPr/>
        </p:nvSpPr>
        <p:spPr>
          <a:xfrm>
            <a:off x="241560" y="2786040"/>
            <a:ext cx="8802360" cy="4478400"/>
          </a:xfrm>
          <a:prstGeom prst="rect">
            <a:avLst/>
          </a:prstGeom>
          <a:noFill/>
          <a:ln>
            <a:noFill/>
          </a:ln>
        </p:spPr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lang="en-US" sz="2800">
                <a:solidFill>
                  <a:srgbClr val="000000"/>
                </a:solidFill>
                <a:latin typeface="Calibri"/>
              </a:rPr>
              <a:t>Na primjer: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en-US" sz="280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800">
                <a:solidFill>
                  <a:srgbClr val="000000"/>
                </a:solidFill>
                <a:latin typeface="Calibri"/>
              </a:rPr>
              <a:t>1+(2+3-4)=1+(+2+3-4)= 1+2+3-4          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en-US" sz="2800">
                <a:solidFill>
                  <a:srgbClr val="000000"/>
                </a:solidFill>
                <a:latin typeface="Calibri"/>
              </a:rPr>
              <a:t>                </a:t>
            </a:r>
            <a:r>
              <a:rPr lang="en-US" sz="2800">
                <a:solidFill>
                  <a:srgbClr val="000000"/>
                </a:solidFill>
                <a:latin typeface="Calibri"/>
              </a:rPr>
              <a:t>ili kraće</a:t>
            </a:r>
            <a:endParaRPr/>
          </a:p>
          <a:p>
            <a:pPr>
              <a:lnSpc>
                <a:spcPct val="100000"/>
              </a:lnSpc>
            </a:pPr>
            <a:r>
              <a:rPr lang="en-US" sz="2800">
                <a:solidFill>
                  <a:srgbClr val="000000"/>
                </a:solidFill>
                <a:latin typeface="Calibri"/>
              </a:rPr>
              <a:t> </a:t>
            </a:r>
            <a:endParaRPr/>
          </a:p>
          <a:p>
            <a:pPr>
              <a:lnSpc>
                <a:spcPct val="100000"/>
              </a:lnSpc>
            </a:pPr>
            <a:r>
              <a:rPr lang="en-US" sz="2800">
                <a:solidFill>
                  <a:srgbClr val="000000"/>
                </a:solidFill>
                <a:latin typeface="Calibri"/>
              </a:rPr>
              <a:t>    </a:t>
            </a:r>
            <a:r>
              <a:rPr lang="en-US" sz="2800">
                <a:solidFill>
                  <a:srgbClr val="000000"/>
                </a:solidFill>
                <a:latin typeface="Calibri"/>
              </a:rPr>
              <a:t>1+(2+3-4)= 1+2+3-4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en-US" sz="2800">
                <a:solidFill>
                  <a:srgbClr val="000000"/>
                </a:solidFill>
                <a:latin typeface="Calibri"/>
              </a:rPr>
              <a:t>I bolji i slabiji učenici ovaj postupak lako usvoje. </a:t>
            </a:r>
            <a:endParaRPr/>
          </a:p>
          <a:p>
            <a:pPr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Calibri"/>
              </a:rPr>
              <a:t> 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timing>
    <p:tnLst>
      <p:par>
        <p:cTn id="20" dur="indefinite" restart="never" nodeType="tmRoot">
          <p:childTnLst>
            <p:seq>
              <p:cTn id="21" dur="indefinite" nodeType="mainSeq">
                <p:childTnLst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nodeType="clickEffect" fill="hold" presetClass="entr" presetID="8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amond(in)" transition="out">
                                      <p:cBhvr additive="repl">
                                        <p:cTn id="26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0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31" dur="500"/>
                                        <p:tgtEl>
                                          <p:spTgt spid="84">
                                            <p:txEl>
                                              <p:pRg st="0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nodeType="with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13" end="5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34" dur="500"/>
                                        <p:tgtEl>
                                          <p:spTgt spid="84">
                                            <p:txEl>
                                              <p:pRg st="13" end="5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nodeType="with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55" end="8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37" dur="500"/>
                                        <p:tgtEl>
                                          <p:spTgt spid="84">
                                            <p:txEl>
                                              <p:pRg st="55" end="8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nodeType="with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81" end="8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40" dur="500"/>
                                        <p:tgtEl>
                                          <p:spTgt spid="84">
                                            <p:txEl>
                                              <p:pRg st="81" end="8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nodeType="with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83" end="10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43" dur="500"/>
                                        <p:tgtEl>
                                          <p:spTgt spid="84">
                                            <p:txEl>
                                              <p:pRg st="83" end="10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nodeType="with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107" end="16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46" dur="500"/>
                                        <p:tgtEl>
                                          <p:spTgt spid="84">
                                            <p:txEl>
                                              <p:pRg st="107" end="16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en-US" sz="4400">
                <a:solidFill>
                  <a:srgbClr val="0070c0"/>
                </a:solidFill>
                <a:latin typeface="Calibri"/>
              </a:rPr>
              <a:t>Ispuštanje zagrada se mora naučiti...</a:t>
            </a:r>
            <a:endParaRPr/>
          </a:p>
        </p:txBody>
      </p:sp>
      <p:sp>
        <p:nvSpPr>
          <p:cNvPr id="86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r>
              <a:rPr lang="en-US" sz="3200">
                <a:solidFill>
                  <a:srgbClr val="000000"/>
                </a:solidFill>
                <a:latin typeface="Calibri"/>
              </a:rPr>
              <a:t>    </a:t>
            </a:r>
            <a:r>
              <a:rPr lang="en-US" sz="3200">
                <a:solidFill>
                  <a:srgbClr val="000000"/>
                </a:solidFill>
                <a:latin typeface="Calibri"/>
              </a:rPr>
              <a:t>Zbog izraza u kojima postoje opći brojevi    odnosno nepoznanice:</a:t>
            </a:r>
            <a:endParaRPr/>
          </a:p>
          <a:p>
            <a:pPr>
              <a:lnSpc>
                <a:spcPct val="100000"/>
              </a:lnSpc>
            </a:pPr>
            <a:r>
              <a:rPr lang="en-US" sz="3200">
                <a:solidFill>
                  <a:srgbClr val="000000"/>
                </a:solidFill>
                <a:latin typeface="Calibri"/>
              </a:rPr>
              <a:t>           </a:t>
            </a:r>
            <a:r>
              <a:rPr lang="en-US" sz="3200">
                <a:solidFill>
                  <a:srgbClr val="000000"/>
                </a:solidFill>
                <a:latin typeface="Calibri"/>
              </a:rPr>
              <a:t>1+(x+2-3)=1+(+x+2-3) = 1+x+2-3</a:t>
            </a:r>
            <a:endParaRPr/>
          </a:p>
          <a:p>
            <a:pPr>
              <a:lnSpc>
                <a:spcPct val="100000"/>
              </a:lnSpc>
            </a:pPr>
            <a:r>
              <a:rPr lang="en-US" sz="3200">
                <a:solidFill>
                  <a:srgbClr val="000000"/>
                </a:solidFill>
                <a:latin typeface="Calibri"/>
              </a:rPr>
              <a:t>                                   </a:t>
            </a:r>
            <a:r>
              <a:rPr lang="en-US" sz="3200">
                <a:solidFill>
                  <a:srgbClr val="000000"/>
                </a:solidFill>
                <a:latin typeface="Calibri"/>
              </a:rPr>
              <a:t>ili</a:t>
            </a:r>
            <a:endParaRPr/>
          </a:p>
          <a:p>
            <a:pPr>
              <a:lnSpc>
                <a:spcPct val="100000"/>
              </a:lnSpc>
            </a:pPr>
            <a:r>
              <a:rPr lang="en-US" sz="3200">
                <a:solidFill>
                  <a:srgbClr val="000000"/>
                </a:solidFill>
                <a:latin typeface="Calibri"/>
              </a:rPr>
              <a:t>           </a:t>
            </a:r>
            <a:r>
              <a:rPr lang="en-US" sz="3200">
                <a:solidFill>
                  <a:srgbClr val="000000"/>
                </a:solidFill>
                <a:latin typeface="Calibri"/>
              </a:rPr>
              <a:t>1+(2-x+xy+y)=1+2-x+xy+y</a:t>
            </a:r>
            <a:endParaRPr/>
          </a:p>
          <a:p>
            <a:pPr>
              <a:lnSpc>
                <a:spcPct val="100000"/>
              </a:lnSpc>
            </a:pPr>
            <a:r>
              <a:rPr lang="en-US" sz="3200">
                <a:solidFill>
                  <a:srgbClr val="000000"/>
                </a:solidFill>
                <a:latin typeface="Calibri"/>
              </a:rPr>
              <a:t>Važna i nezamjenjljiva primjena je već u šestom razredu osnovne škole kada se uče linearne jednadžbe.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timing>
    <p:tnLst>
      <p:par>
        <p:cTn id="47" dur="indefinite" restart="never" nodeType="tmRoot">
          <p:childTnLst>
            <p:seq>
              <p:cTn id="48" dur="indefinite" nodeType="mainSeq">
                <p:childTnLst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0" end="7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53" dur="500"/>
                                        <p:tgtEl>
                                          <p:spTgt spid="86">
                                            <p:txEl>
                                              <p:pRg st="0" end="7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nodeType="with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70" end="1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56" dur="500"/>
                                        <p:tgtEl>
                                          <p:spTgt spid="86">
                                            <p:txEl>
                                              <p:pRg st="70" end="1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70" end="1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61" dur="500"/>
                                        <p:tgtEl>
                                          <p:spTgt spid="86">
                                            <p:txEl>
                                              <p:pRg st="70" end="1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112" end="15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66" dur="500"/>
                                        <p:tgtEl>
                                          <p:spTgt spid="86">
                                            <p:txEl>
                                              <p:pRg st="112" end="15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nodeType="with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151" end="18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69" dur="500"/>
                                        <p:tgtEl>
                                          <p:spTgt spid="86">
                                            <p:txEl>
                                              <p:pRg st="151" end="18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186" end="28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74" dur="500"/>
                                        <p:tgtEl>
                                          <p:spTgt spid="86">
                                            <p:txEl>
                                              <p:pRg st="186" end="28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1"/>
          <p:cNvSpPr txBox="1"/>
          <p:nvPr/>
        </p:nvSpPr>
        <p:spPr>
          <a:xfrm>
            <a:off x="457200" y="107172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en-US" sz="3200">
                <a:solidFill>
                  <a:srgbClr val="0070c0"/>
                </a:solidFill>
                <a:latin typeface="Calibri"/>
              </a:rPr>
              <a:t>Ako je ispred zagrade minus ili oduzimamo izraz u zagradi, postupak je znatno kompliciraniji.</a:t>
            </a:r>
            <a:r>
              <a:rPr lang="en-US" sz="3200">
                <a:solidFill>
                  <a:srgbClr val="0070c0"/>
                </a:solidFill>
                <a:latin typeface="Calibri"/>
              </a:rPr>
              <a:t>
</a:t>
            </a:r>
            <a:r>
              <a:rPr lang="en-US" sz="3200">
                <a:solidFill>
                  <a:srgbClr val="0070c0"/>
                </a:solidFill>
                <a:latin typeface="Calibri"/>
              </a:rPr>
              <a:t>
</a:t>
            </a:r>
            <a:r>
              <a:rPr lang="en-US" sz="3200">
                <a:solidFill>
                  <a:srgbClr val="0070c0"/>
                </a:solidFill>
                <a:latin typeface="Calibri"/>
              </a:rPr>
              <a:t>Dosadašnji način rada:</a:t>
            </a:r>
            <a:r>
              <a:rPr lang="en-US" sz="3200">
                <a:solidFill>
                  <a:srgbClr val="0070c0"/>
                </a:solidFill>
                <a:latin typeface="Calibri"/>
              </a:rPr>
              <a:t>
</a:t>
            </a:r>
            <a:r>
              <a:rPr lang="en-US" sz="3200">
                <a:solidFill>
                  <a:srgbClr val="0070c0"/>
                </a:solidFill>
                <a:latin typeface="Calibri"/>
              </a:rPr>
              <a:t>
</a:t>
            </a:r>
            <a:endParaRPr/>
          </a:p>
        </p:txBody>
      </p:sp>
      <p:sp>
        <p:nvSpPr>
          <p:cNvPr id="88" name="CustomShape 2"/>
          <p:cNvSpPr/>
          <p:nvPr/>
        </p:nvSpPr>
        <p:spPr>
          <a:xfrm>
            <a:off x="46440" y="2766960"/>
            <a:ext cx="8907480" cy="1644480"/>
          </a:xfrm>
          <a:prstGeom prst="rect">
            <a:avLst/>
          </a:prstGeom>
          <a:noFill/>
          <a:ln>
            <a:noFill/>
          </a:ln>
        </p:spPr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lang="en-US" sz="2800">
                <a:solidFill>
                  <a:srgbClr val="000000"/>
                </a:solidFill>
                <a:latin typeface="Calibri"/>
              </a:rPr>
              <a:t>5-(3+1)=5-(+3+1)=5-3-1=5-4=1            ili kraće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en-US" sz="2800">
                <a:solidFill>
                  <a:srgbClr val="000000"/>
                </a:solidFill>
                <a:latin typeface="Calibri"/>
              </a:rPr>
              <a:t>5-(3+1)=5-3-1=5-4=1 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89" name="CustomShape 3"/>
          <p:cNvSpPr/>
          <p:nvPr/>
        </p:nvSpPr>
        <p:spPr>
          <a:xfrm>
            <a:off x="706680" y="3500280"/>
            <a:ext cx="252720" cy="639000"/>
          </a:xfrm>
          <a:prstGeom prst="rect">
            <a:avLst/>
          </a:prstGeom>
          <a:noFill/>
          <a:ln>
            <a:noFill/>
          </a:ln>
        </p:spPr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Calibri"/>
              </a:rPr>
              <a:t> 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90" name="CustomShape 4"/>
          <p:cNvSpPr/>
          <p:nvPr/>
        </p:nvSpPr>
        <p:spPr>
          <a:xfrm>
            <a:off x="989640" y="5286240"/>
            <a:ext cx="7503840" cy="456120"/>
          </a:xfrm>
          <a:prstGeom prst="rect">
            <a:avLst/>
          </a:prstGeom>
          <a:noFill/>
          <a:ln>
            <a:noFill/>
          </a:ln>
        </p:spPr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lang="en-US" sz="2400">
                <a:solidFill>
                  <a:srgbClr val="ff0000"/>
                </a:solidFill>
                <a:latin typeface="Calibri"/>
              </a:rPr>
              <a:t>Ovako piše u udžbenicima i ovako se podučava.</a:t>
            </a:r>
            <a:endParaRPr/>
          </a:p>
        </p:txBody>
      </p:sp>
    </p:spTree>
  </p:cSld>
  <p:timing>
    <p:tnLst>
      <p:par>
        <p:cTn id="75" dur="indefinite" restart="never" nodeType="tmRoot">
          <p:childTnLst>
            <p:seq>
              <p:cTn id="76" dur="indefinite" nodeType="mainSeq">
                <p:childTnLst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81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0" end="5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86" dur="500"/>
                                        <p:tgtEl>
                                          <p:spTgt spid="88">
                                            <p:txEl>
                                              <p:pRg st="0" end="5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0" end="5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91" dur="500"/>
                                        <p:tgtEl>
                                          <p:spTgt spid="88">
                                            <p:txEl>
                                              <p:pRg st="0" end="5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nodeType="with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51" end="7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94" dur="500"/>
                                        <p:tgtEl>
                                          <p:spTgt spid="88">
                                            <p:txEl>
                                              <p:pRg st="51" end="7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99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TextShape 1"/>
          <p:cNvSpPr txBox="1"/>
          <p:nvPr/>
        </p:nvSpPr>
        <p:spPr>
          <a:xfrm>
            <a:off x="457200" y="831960"/>
            <a:ext cx="8229240" cy="452556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r>
              <a:rPr lang="en-US" sz="3200">
                <a:solidFill>
                  <a:srgbClr val="0070c0"/>
                </a:solidFill>
                <a:latin typeface="Calibri"/>
              </a:rPr>
              <a:t>   </a:t>
            </a:r>
            <a:r>
              <a:rPr lang="en-US" sz="6000">
                <a:solidFill>
                  <a:srgbClr val="0070c0"/>
                </a:solidFill>
                <a:latin typeface="Calibri"/>
              </a:rPr>
              <a:t> </a:t>
            </a:r>
            <a:r>
              <a:rPr lang="en-US" sz="5100">
                <a:solidFill>
                  <a:srgbClr val="0070c0"/>
                </a:solidFill>
                <a:latin typeface="Calibri"/>
              </a:rPr>
              <a:t> 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en-US" sz="5100">
                <a:solidFill>
                  <a:srgbClr val="000000"/>
                </a:solidFill>
                <a:latin typeface="Calibri"/>
              </a:rPr>
              <a:t>                             </a:t>
            </a:r>
            <a:endParaRPr/>
          </a:p>
          <a:p>
            <a:pPr>
              <a:lnSpc>
                <a:spcPct val="100000"/>
              </a:lnSpc>
            </a:pPr>
            <a:r>
              <a:rPr lang="en-US" sz="5100">
                <a:solidFill>
                  <a:srgbClr val="000000"/>
                </a:solidFill>
                <a:latin typeface="Calibri"/>
              </a:rPr>
              <a:t>                                       </a:t>
            </a:r>
            <a:r>
              <a:rPr lang="en-US" sz="7400">
                <a:solidFill>
                  <a:srgbClr val="000000"/>
                </a:solidFill>
                <a:latin typeface="Calibri"/>
              </a:rPr>
              <a:t>    </a:t>
            </a:r>
            <a:r>
              <a:rPr lang="en-US" sz="7400">
                <a:solidFill>
                  <a:srgbClr val="000000"/>
                </a:solidFill>
                <a:latin typeface="Calibri"/>
              </a:rPr>
              <a:t>5-(x-1+2)=5-x+1-2</a:t>
            </a:r>
            <a:endParaRPr/>
          </a:p>
          <a:p>
            <a:pPr>
              <a:lnSpc>
                <a:spcPct val="100000"/>
              </a:lnSpc>
            </a:pPr>
            <a:r>
              <a:rPr lang="en-US" sz="7400">
                <a:solidFill>
                  <a:srgbClr val="000000"/>
                </a:solidFill>
                <a:latin typeface="Calibri"/>
              </a:rPr>
              <a:t> </a:t>
            </a:r>
            <a:endParaRPr/>
          </a:p>
          <a:p>
            <a:pPr>
              <a:lnSpc>
                <a:spcPct val="100000"/>
              </a:lnSpc>
            </a:pPr>
            <a:r>
              <a:rPr lang="en-US" sz="7400">
                <a:solidFill>
                  <a:srgbClr val="000000"/>
                </a:solidFill>
                <a:latin typeface="Calibri"/>
              </a:rPr>
              <a:t>                                                   </a:t>
            </a:r>
            <a:r>
              <a:rPr lang="en-US" sz="7400">
                <a:solidFill>
                  <a:srgbClr val="000000"/>
                </a:solidFill>
                <a:latin typeface="Calibri"/>
              </a:rPr>
              <a:t>ili</a:t>
            </a:r>
            <a:endParaRPr/>
          </a:p>
          <a:p>
            <a:pPr>
              <a:lnSpc>
                <a:spcPct val="100000"/>
              </a:lnSpc>
            </a:pPr>
            <a:r>
              <a:rPr lang="en-US" sz="7400">
                <a:solidFill>
                  <a:srgbClr val="000000"/>
                </a:solidFill>
                <a:latin typeface="Calibri"/>
              </a:rPr>
              <a:t> </a:t>
            </a:r>
            <a:endParaRPr/>
          </a:p>
          <a:p>
            <a:pPr>
              <a:lnSpc>
                <a:spcPct val="100000"/>
              </a:lnSpc>
            </a:pPr>
            <a:r>
              <a:rPr lang="en-US" sz="7400">
                <a:solidFill>
                  <a:srgbClr val="000000"/>
                </a:solidFill>
                <a:latin typeface="Calibri"/>
              </a:rPr>
              <a:t>                                   </a:t>
            </a:r>
            <a:r>
              <a:rPr lang="en-US" sz="7400">
                <a:solidFill>
                  <a:srgbClr val="000000"/>
                </a:solidFill>
                <a:latin typeface="Calibri"/>
              </a:rPr>
              <a:t>x-(2-x+xy-y)=x-2+x-xy+y 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en-US" sz="7400">
                <a:solidFill>
                  <a:srgbClr val="000000"/>
                </a:solidFill>
                <a:latin typeface="Calibri"/>
              </a:rPr>
              <a:t>Bolji učenici usvoje ovaj postupak, a kako time dobivaju točno rješenje ( i dobru ocjenu ), zadovoljni su.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92" name="CustomShape 2"/>
          <p:cNvSpPr/>
          <p:nvPr/>
        </p:nvSpPr>
        <p:spPr>
          <a:xfrm>
            <a:off x="-669960" y="5786280"/>
            <a:ext cx="10539720" cy="821880"/>
          </a:xfrm>
          <a:prstGeom prst="rect">
            <a:avLst/>
          </a:prstGeom>
          <a:noFill/>
          <a:ln>
            <a:noFill/>
          </a:ln>
        </p:spPr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lang="en-US" sz="2400">
                <a:solidFill>
                  <a:srgbClr val="ff0000"/>
                </a:solidFill>
                <a:latin typeface="Calibri"/>
              </a:rPr>
              <a:t>Slabijim učenicima je ovaj dio možda i najteži u cijelom školovanju  </a:t>
            </a:r>
            <a:endParaRPr/>
          </a:p>
          <a:p>
            <a:pPr>
              <a:lnSpc>
                <a:spcPct val="100000"/>
              </a:lnSpc>
            </a:pPr>
            <a:r>
              <a:rPr lang="en-US" sz="2400">
                <a:solidFill>
                  <a:srgbClr val="ff0000"/>
                </a:solidFill>
                <a:latin typeface="Calibri"/>
              </a:rPr>
              <a:t>što dovodi do njihovih velikih frustracija.</a:t>
            </a:r>
            <a:endParaRPr/>
          </a:p>
        </p:txBody>
      </p:sp>
      <p:sp>
        <p:nvSpPr>
          <p:cNvPr id="93" name="CustomShape 3"/>
          <p:cNvSpPr/>
          <p:nvPr/>
        </p:nvSpPr>
        <p:spPr>
          <a:xfrm>
            <a:off x="39600" y="285840"/>
            <a:ext cx="9030960" cy="516960"/>
          </a:xfrm>
          <a:prstGeom prst="rect">
            <a:avLst/>
          </a:prstGeom>
          <a:noFill/>
          <a:ln>
            <a:noFill/>
          </a:ln>
        </p:spPr>
        <p:txBody>
          <a:bodyPr wrap="none" lIns="90000" rIns="90000" tIns="45000" bIns="45000"/>
          <a:p>
            <a:pPr algn="ctr">
              <a:lnSpc>
                <a:spcPct val="100000"/>
              </a:lnSpc>
            </a:pPr>
            <a:r>
              <a:rPr lang="en-US" sz="2800">
                <a:solidFill>
                  <a:srgbClr val="0070c0"/>
                </a:solidFill>
                <a:latin typeface="Calibri"/>
              </a:rPr>
              <a:t>Slično je ako je u zagradi opći broj ili nepoznanica</a:t>
            </a:r>
            <a:endParaRPr/>
          </a:p>
        </p:txBody>
      </p:sp>
    </p:spTree>
  </p:cSld>
  <p:timing>
    <p:tnLst>
      <p:par>
        <p:cTn id="100" dur="indefinite" restart="never" nodeType="tmRoot">
          <p:childTnLst>
            <p:seq>
              <p:cTn id="101" dur="indefinite" nodeType="mainSeq">
                <p:childTnLst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37" end="9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106" dur="500"/>
                                        <p:tgtEl>
                                          <p:spTgt spid="91">
                                            <p:txEl>
                                              <p:pRg st="37" end="9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nodeType="with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98" end="10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109" dur="500"/>
                                        <p:tgtEl>
                                          <p:spTgt spid="91">
                                            <p:txEl>
                                              <p:pRg st="98" end="10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100" end="15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114" dur="500"/>
                                        <p:tgtEl>
                                          <p:spTgt spid="91">
                                            <p:txEl>
                                              <p:pRg st="100" end="15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nodeType="with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155" end="15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117" dur="500"/>
                                        <p:tgtEl>
                                          <p:spTgt spid="91">
                                            <p:txEl>
                                              <p:pRg st="155" end="15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nodeType="with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157" end="2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120" dur="500"/>
                                        <p:tgtEl>
                                          <p:spTgt spid="91">
                                            <p:txEl>
                                              <p:pRg st="157" end="2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nodeType="with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218" end="3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123" dur="500"/>
                                        <p:tgtEl>
                                          <p:spTgt spid="91">
                                            <p:txEl>
                                              <p:pRg st="218" end="32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0" end="7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128" dur="500"/>
                                        <p:tgtEl>
                                          <p:spTgt spid="92">
                                            <p:txEl>
                                              <p:pRg st="0" end="7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nodeType="with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70" end="1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131" dur="500"/>
                                        <p:tgtEl>
                                          <p:spTgt spid="92">
                                            <p:txEl>
                                              <p:pRg st="70" end="1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en-US" sz="4400">
                <a:solidFill>
                  <a:srgbClr val="0070c0"/>
                </a:solidFill>
                <a:latin typeface="Calibri"/>
              </a:rPr>
              <a:t>Novi  način</a:t>
            </a:r>
            <a:endParaRPr/>
          </a:p>
        </p:txBody>
      </p:sp>
      <p:sp>
        <p:nvSpPr>
          <p:cNvPr id="95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r>
              <a:rPr lang="en-US" sz="320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3200">
                <a:solidFill>
                  <a:srgbClr val="0070c0"/>
                </a:solidFill>
                <a:latin typeface="Calibri"/>
              </a:rPr>
              <a:t>Kad je ispred zagrade predznak minus predlažem jednostavniji način oslobađanja zagrada.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en-US" sz="3200">
                <a:solidFill>
                  <a:srgbClr val="0070c0"/>
                </a:solidFill>
                <a:latin typeface="Calibri"/>
              </a:rPr>
              <a:t>Iskoristit ćemo svojstvo da je oduzimanje suprotna računska operacija od zbrajanja.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timing>
    <p:tnLst>
      <p:par>
        <p:cTn id="132" dur="indefinite" restart="never" nodeType="tmRoot">
          <p:childTnLst>
            <p:seq>
              <p:cTn id="133" dur="indefinite" nodeType="mainSeq">
                <p:childTnLst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0" end="8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138" dur="500"/>
                                        <p:tgtEl>
                                          <p:spTgt spid="95">
                                            <p:txEl>
                                              <p:pRg st="0" end="8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90" end="17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143" dur="500"/>
                                        <p:tgtEl>
                                          <p:spTgt spid="95">
                                            <p:txEl>
                                              <p:pRg st="90" end="17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Shape 1"/>
          <p:cNvSpPr txBox="1"/>
          <p:nvPr/>
        </p:nvSpPr>
        <p:spPr>
          <a:xfrm>
            <a:off x="457200" y="71424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en-US" sz="3200">
                <a:solidFill>
                  <a:srgbClr val="0070c0"/>
                </a:solidFill>
                <a:latin typeface="Calibri"/>
              </a:rPr>
              <a:t>Postupak se sastoji u tome da se predznak minus ispred zagrade promijeni u plus, a svi predznaci unutar zagrade se promijene. </a:t>
            </a:r>
            <a:r>
              <a:rPr lang="en-US" sz="3200">
                <a:solidFill>
                  <a:srgbClr val="0070c0"/>
                </a:solidFill>
                <a:latin typeface="Calibri"/>
              </a:rPr>
              <a:t>
</a:t>
            </a:r>
            <a:endParaRPr/>
          </a:p>
        </p:txBody>
      </p:sp>
      <p:sp>
        <p:nvSpPr>
          <p:cNvPr id="97" name="CustomShape 2"/>
          <p:cNvSpPr/>
          <p:nvPr/>
        </p:nvSpPr>
        <p:spPr>
          <a:xfrm>
            <a:off x="1923840" y="1643040"/>
            <a:ext cx="2040480" cy="3016440"/>
          </a:xfrm>
          <a:prstGeom prst="rect">
            <a:avLst/>
          </a:prstGeom>
          <a:noFill/>
          <a:ln>
            <a:noFill/>
          </a:ln>
        </p:spPr>
        <p:txBody>
          <a:bodyPr wrap="none" lIns="90000" rIns="90000" tIns="45000" bIns="45000"/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en-US" sz="2400">
                <a:solidFill>
                  <a:srgbClr val="000000"/>
                </a:solidFill>
                <a:latin typeface="Calibri"/>
              </a:rPr>
              <a:t>Prvi primjer: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en-US" sz="2400">
                <a:solidFill>
                  <a:srgbClr val="000000"/>
                </a:solidFill>
                <a:latin typeface="Calibri"/>
              </a:rPr>
              <a:t>5-(3+1)=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en-US" sz="2400">
                <a:solidFill>
                  <a:srgbClr val="ff0000"/>
                </a:solidFill>
                <a:latin typeface="Calibri"/>
              </a:rPr>
              <a:t>5+(-3-1)=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en-US" sz="2400">
                <a:solidFill>
                  <a:srgbClr val="000000"/>
                </a:solidFill>
                <a:latin typeface="Calibri"/>
              </a:rPr>
              <a:t>5-3-1=1</a:t>
            </a:r>
            <a:endParaRPr/>
          </a:p>
        </p:txBody>
      </p:sp>
      <p:sp>
        <p:nvSpPr>
          <p:cNvPr id="98" name="CustomShape 3"/>
          <p:cNvSpPr/>
          <p:nvPr/>
        </p:nvSpPr>
        <p:spPr>
          <a:xfrm>
            <a:off x="4702680" y="2071800"/>
            <a:ext cx="2572200" cy="2650680"/>
          </a:xfrm>
          <a:prstGeom prst="rect">
            <a:avLst/>
          </a:prstGeom>
          <a:noFill/>
          <a:ln>
            <a:noFill/>
          </a:ln>
        </p:spPr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lang="en-US" sz="2400">
                <a:solidFill>
                  <a:srgbClr val="000000"/>
                </a:solidFill>
                <a:latin typeface="Calibri"/>
              </a:rPr>
              <a:t>Drugi primjer: </a:t>
            </a:r>
            <a:r>
              <a:rPr lang="en-US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>
                <a:solidFill>
                  <a:srgbClr val="000000"/>
                </a:solidFill>
                <a:latin typeface="Calibri"/>
              </a:rPr>
              <a:t> 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en-US" sz="2400">
                <a:solidFill>
                  <a:srgbClr val="000000"/>
                </a:solidFill>
                <a:latin typeface="Calibri"/>
              </a:rPr>
              <a:t>5-(x-1+2)= 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en-US" sz="2400">
                <a:solidFill>
                  <a:srgbClr val="ff0000"/>
                </a:solidFill>
                <a:latin typeface="Calibri"/>
              </a:rPr>
              <a:t>5+(-x+1-2)=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en-US" sz="2400">
                <a:solidFill>
                  <a:srgbClr val="000000"/>
                </a:solidFill>
                <a:latin typeface="Calibri"/>
              </a:rPr>
              <a:t>5-x+1-2</a:t>
            </a:r>
            <a:endParaRPr/>
          </a:p>
        </p:txBody>
      </p:sp>
      <p:sp>
        <p:nvSpPr>
          <p:cNvPr id="99" name="CustomShape 4"/>
          <p:cNvSpPr/>
          <p:nvPr/>
        </p:nvSpPr>
        <p:spPr>
          <a:xfrm>
            <a:off x="361080" y="5572080"/>
            <a:ext cx="8212680" cy="456120"/>
          </a:xfrm>
          <a:prstGeom prst="rect">
            <a:avLst/>
          </a:prstGeom>
          <a:noFill/>
          <a:ln>
            <a:noFill/>
          </a:ln>
        </p:spPr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lang="en-US" sz="2400">
                <a:solidFill>
                  <a:srgbClr val="ff0000"/>
                </a:solidFill>
                <a:latin typeface="Calibri"/>
              </a:rPr>
              <a:t>Dodavajući jedan korak, učenicima smo olakšali rad.</a:t>
            </a:r>
            <a:endParaRPr/>
          </a:p>
        </p:txBody>
      </p:sp>
    </p:spTree>
  </p:cSld>
  <p:timing>
    <p:tnLst>
      <p:par>
        <p:cTn id="144" dur="indefinite" restart="never" nodeType="tmRoot">
          <p:childTnLst>
            <p:seq>
              <p:cTn id="145" dur="indefinite" nodeType="mainSeq">
                <p:childTnLst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1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150" dur="500"/>
                                        <p:tgtEl>
                                          <p:spTgt spid="97">
                                            <p:txEl>
                                              <p:pRg st="1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nodeType="with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16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153" dur="500"/>
                                        <p:tgtEl>
                                          <p:spTgt spid="97">
                                            <p:txEl>
                                              <p:pRg st="16" end="2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26" end="3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158" dur="500"/>
                                        <p:tgtEl>
                                          <p:spTgt spid="97">
                                            <p:txEl>
                                              <p:pRg st="26" end="3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37" end="4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163" dur="500"/>
                                        <p:tgtEl>
                                          <p:spTgt spid="97">
                                            <p:txEl>
                                              <p:pRg st="37" end="4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0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168" dur="500"/>
                                        <p:tgtEl>
                                          <p:spTgt spid="98">
                                            <p:txEl>
                                              <p:pRg st="0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19" end="3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173" dur="500"/>
                                        <p:tgtEl>
                                          <p:spTgt spid="98">
                                            <p:txEl>
                                              <p:pRg st="19" end="3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32" end="4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178" dur="500"/>
                                        <p:tgtEl>
                                          <p:spTgt spid="98">
                                            <p:txEl>
                                              <p:pRg st="32" end="4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45" end="5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183" dur="500"/>
                                        <p:tgtEl>
                                          <p:spTgt spid="98">
                                            <p:txEl>
                                              <p:pRg st="45" end="5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188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en-US" sz="4400">
                <a:solidFill>
                  <a:srgbClr val="000000"/>
                </a:solidFill>
                <a:latin typeface="Calibri"/>
              </a:rPr>
              <a:t>ili</a:t>
            </a:r>
            <a:endParaRPr/>
          </a:p>
        </p:txBody>
      </p:sp>
      <p:sp>
        <p:nvSpPr>
          <p:cNvPr id="101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r>
              <a:rPr lang="en-US" sz="3200">
                <a:solidFill>
                  <a:srgbClr val="000000"/>
                </a:solidFill>
                <a:latin typeface="Calibri"/>
              </a:rPr>
              <a:t>                             </a:t>
            </a:r>
            <a:r>
              <a:rPr lang="en-US" sz="3200">
                <a:solidFill>
                  <a:srgbClr val="000000"/>
                </a:solidFill>
                <a:latin typeface="Calibri"/>
              </a:rPr>
              <a:t>x-(2-x+xy-y)=</a:t>
            </a:r>
            <a:endParaRPr/>
          </a:p>
          <a:p>
            <a:pPr>
              <a:lnSpc>
                <a:spcPct val="100000"/>
              </a:lnSpc>
            </a:pPr>
            <a:r>
              <a:rPr lang="en-US" sz="3200">
                <a:solidFill>
                  <a:srgbClr val="ff0000"/>
                </a:solidFill>
                <a:latin typeface="Calibri"/>
              </a:rPr>
              <a:t>                             </a:t>
            </a:r>
            <a:r>
              <a:rPr lang="en-US" sz="3200">
                <a:solidFill>
                  <a:srgbClr val="ff0000"/>
                </a:solidFill>
                <a:latin typeface="Calibri"/>
              </a:rPr>
              <a:t>x+(-2+x-xy+y)=</a:t>
            </a:r>
            <a:endParaRPr/>
          </a:p>
          <a:p>
            <a:pPr>
              <a:lnSpc>
                <a:spcPct val="100000"/>
              </a:lnSpc>
            </a:pPr>
            <a:r>
              <a:rPr lang="en-US" sz="3200">
                <a:solidFill>
                  <a:srgbClr val="000000"/>
                </a:solidFill>
                <a:latin typeface="Calibri"/>
              </a:rPr>
              <a:t>                             </a:t>
            </a:r>
            <a:r>
              <a:rPr lang="en-US" sz="3200">
                <a:solidFill>
                  <a:srgbClr val="000000"/>
                </a:solidFill>
                <a:latin typeface="Calibri"/>
              </a:rPr>
              <a:t>x-2+x-xy+y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en-US" sz="3200">
                <a:solidFill>
                  <a:srgbClr val="000000"/>
                </a:solidFill>
                <a:latin typeface="Calibri"/>
              </a:rPr>
              <a:t>    </a:t>
            </a:r>
            <a:r>
              <a:rPr lang="en-US" sz="3200">
                <a:solidFill>
                  <a:srgbClr val="000000"/>
                </a:solidFill>
                <a:latin typeface="Calibri"/>
              </a:rPr>
              <a:t>Zašto se  tako može raditi?</a:t>
            </a:r>
            <a:endParaRPr/>
          </a:p>
          <a:p>
            <a:pPr>
              <a:lnSpc>
                <a:spcPct val="100000"/>
              </a:lnSpc>
            </a:pPr>
            <a:r>
              <a:rPr lang="en-US" sz="3200">
                <a:solidFill>
                  <a:srgbClr val="000000"/>
                </a:solidFill>
                <a:latin typeface="Calibri"/>
              </a:rPr>
              <a:t>    </a:t>
            </a:r>
            <a:r>
              <a:rPr lang="en-US" sz="3200">
                <a:solidFill>
                  <a:srgbClr val="000000"/>
                </a:solidFill>
                <a:latin typeface="Calibri"/>
              </a:rPr>
              <a:t>Zato što je oduzimanje suprotna računska operacija od zbrajanja.</a:t>
            </a:r>
            <a:endParaRPr/>
          </a:p>
        </p:txBody>
      </p:sp>
    </p:spTree>
  </p:cSld>
  <p:timing>
    <p:tnLst>
      <p:par>
        <p:cTn id="189" dur="indefinite" restart="never" nodeType="tmRoot">
          <p:childTnLst>
            <p:seq>
              <p:cTn id="190" dur="indefinite" nodeType="mainSeq">
                <p:childTnLst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0" end="4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195" dur="500"/>
                                        <p:tgtEl>
                                          <p:spTgt spid="101">
                                            <p:txEl>
                                              <p:pRg st="0" end="4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43" end="8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200" dur="500"/>
                                        <p:tgtEl>
                                          <p:spTgt spid="101">
                                            <p:txEl>
                                              <p:pRg st="43" end="8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87" end="1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205" dur="500"/>
                                        <p:tgtEl>
                                          <p:spTgt spid="101">
                                            <p:txEl>
                                              <p:pRg st="87" end="12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128" end="16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210" dur="500"/>
                                        <p:tgtEl>
                                          <p:spTgt spid="101">
                                            <p:txEl>
                                              <p:pRg st="128" end="16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160" end="22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215" dur="500"/>
                                        <p:tgtEl>
                                          <p:spTgt spid="101">
                                            <p:txEl>
                                              <p:pRg st="160" end="22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