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6.png" ContentType="image/png"/>
  <Override PartName="/ppt/media/image5.png" ContentType="image/png"/>
  <Override PartName="/ppt/media/image4.jpeg" ContentType="image/jpeg"/>
  <Override PartName="/ppt/media/image3.png" ContentType="image/png"/>
  <Override PartName="/ppt/media/image2.png" ContentType="image/png"/>
  <Override PartName="/ppt/media/image1.jpeg" ContentType="image/jpe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US" sz="1200">
                <a:solidFill>
                  <a:srgbClr val="8b8b8b"/>
                </a:solidFill>
                <a:latin typeface="Calibri"/>
              </a:rPr>
              <a:t>7/6/14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69CB7619-9AB3-4261-A0DD-FC087362D309}" type="slidenum">
              <a:rPr lang="en-US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US" sz="1200">
                <a:solidFill>
                  <a:srgbClr val="8b8b8b"/>
                </a:solidFill>
                <a:latin typeface="Calibri"/>
              </a:rPr>
              <a:t>7/6/14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D25332A-CC0F-4964-A7FD-E26912C85862}" type="slidenum">
              <a:rPr lang="en-US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Izostavljanje ( ispuštanje )zagrada</a:t>
            </a:r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1371600" y="4676760"/>
            <a:ext cx="6400440" cy="175212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00b050"/>
                </a:solidFill>
                <a:latin typeface="Calibri"/>
              </a:rPr>
              <a:t>Šesti kongres nastavnika matematike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00b050"/>
                </a:solidFill>
                <a:latin typeface="Calibri"/>
              </a:rPr>
              <a:t>Zagreb, utorak, 1.7.2014.</a:t>
            </a:r>
            <a:r>
              <a:rPr lang="en-US" sz="3200">
                <a:solidFill>
                  <a:srgbClr val="00b050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80" name="CustomShape 3"/>
          <p:cNvSpPr/>
          <p:nvPr/>
        </p:nvSpPr>
        <p:spPr>
          <a:xfrm>
            <a:off x="2693160" y="1214280"/>
            <a:ext cx="3302280" cy="8218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1f497d"/>
                </a:solidFill>
                <a:latin typeface="Calibri"/>
              </a:rPr>
              <a:t>Nenad Kuzmanović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1f497d"/>
                </a:solidFill>
                <a:latin typeface="Calibri"/>
              </a:rPr>
              <a:t>Osnovna škola  Lipik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70c0"/>
                </a:solidFill>
                <a:latin typeface="Calibri"/>
                <a:ea typeface="Calibri"/>
              </a:rPr>
              <a:t>Odakle ova ideja?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  <a:ea typeface="Calibri"/>
              </a:rPr>
              <a:t>U šestom razredu osnovne škole se oduzimanje dva cijela broja podučava kao zbroj umanjitelja i broja suprotnom umanjeniku, tj.: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  <a:ea typeface="Calibri"/>
              </a:rPr>
              <a:t>                   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  <a:ea typeface="Calibri"/>
              </a:rPr>
              <a:t>                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</a:rPr>
              <a:t> 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</a:rPr>
              <a:t>(+5)-(-2)=(+5)+(+2)=+7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ff0000"/>
                </a:solidFill>
                <a:latin typeface="Calibri"/>
                <a:ea typeface="Calibri"/>
              </a:rPr>
              <a:t>                                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</a:rPr>
              <a:t>ili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ff0000"/>
                </a:solidFill>
                <a:latin typeface="Calibri"/>
                <a:ea typeface="Calibri"/>
              </a:rPr>
              <a:t>                 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</a:rPr>
              <a:t>(+5)-(+2)=(+5)+(-2)=+3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  <a:ea typeface="Calibri"/>
              </a:rPr>
              <a:t>Isti postupak primjenjujemo i u složenijim računima.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4" name="CustomShape 3"/>
          <p:cNvSpPr/>
          <p:nvPr/>
        </p:nvSpPr>
        <p:spPr>
          <a:xfrm>
            <a:off x="3240" y="720"/>
            <a:ext cx="209880" cy="259560"/>
          </a:xfrm>
          <a:prstGeom prst="rect">
            <a:avLst/>
          </a:prstGeom>
          <a:noFill/>
          <a:ln w="9360">
            <a:noFill/>
          </a:ln>
        </p:spPr>
        <p:txBody>
          <a:bodyPr wrap="none" anchor="ctr"/>
          <a:p>
            <a:pPr>
              <a:lnSpc>
                <a:spcPct val="100000"/>
              </a:lnSpc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/>
          </a:p>
        </p:txBody>
      </p:sp>
    </p:spTree>
  </p:cSld>
  <p:timing>
    <p:tnLst>
      <p:par>
        <p:cTn id="216" dur="indefinite" restart="never" nodeType="tmRoot">
          <p:childTnLst>
            <p:seq>
              <p:cTn id="217" dur="indefinite" nodeType="mainSeq">
                <p:childTnLst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22" dur="500"/>
                                        <p:tgtEl>
                                          <p:spTgt spid="103">
                                            <p:txEl>
                                              <p:pRg st="0" end="1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49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27" dur="500"/>
                                        <p:tgtEl>
                                          <p:spTgt spid="103">
                                            <p:txEl>
                                              <p:pRg st="149" end="1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90" end="2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32" dur="500"/>
                                        <p:tgtEl>
                                          <p:spTgt spid="103">
                                            <p:txEl>
                                              <p:pRg st="190" end="2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27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37" dur="500"/>
                                        <p:tgtEl>
                                          <p:spTgt spid="103">
                                            <p:txEl>
                                              <p:pRg st="227" end="2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70" end="3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42" dur="500"/>
                                        <p:tgtEl>
                                          <p:spTgt spid="103">
                                            <p:txEl>
                                              <p:pRg st="270" end="3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0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200">
                <a:solidFill>
                  <a:srgbClr val="0070c0"/>
                </a:solidFill>
                <a:latin typeface="Calibri"/>
              </a:rPr>
              <a:t>   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Ovaj postupak učenici lakše  prihvaćaju i razumiju.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ff0000"/>
                </a:solidFill>
                <a:latin typeface="Calibri"/>
              </a:rPr>
              <a:t>   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ff0000"/>
                </a:solidFill>
                <a:latin typeface="Calibri"/>
              </a:rPr>
              <a:t>   </a:t>
            </a:r>
            <a:r>
              <a:rPr lang="en-US" sz="3200">
                <a:solidFill>
                  <a:srgbClr val="ff0000"/>
                </a:solidFill>
                <a:latin typeface="Calibri"/>
              </a:rPr>
              <a:t>Što je najvažnije  takav tip zadataka rješavaju s većom točnošću.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243" dur="indefinite" restart="never" nodeType="tmRoot">
          <p:childTnLst>
            <p:seq>
              <p:cTn id="244" dur="indefinite" nodeType="mainSeq">
                <p:childTnLst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49" dur="500"/>
                                        <p:tgtEl>
                                          <p:spTgt spid="106">
                                            <p:txEl>
                                              <p:pRg st="0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5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52" dur="500"/>
                                        <p:tgtEl>
                                          <p:spTgt spid="106">
                                            <p:txEl>
                                              <p:pRg st="55" end="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9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57" dur="500"/>
                                        <p:tgtEl>
                                          <p:spTgt spid="106">
                                            <p:txEl>
                                              <p:pRg st="59" end="1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Ima li pitanja?</a:t>
            </a:r>
            <a:endParaRPr/>
          </a:p>
        </p:txBody>
      </p:sp>
      <p:sp>
        <p:nvSpPr>
          <p:cNvPr id="10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70c0"/>
                </a:solidFill>
                <a:latin typeface="Calibri"/>
              </a:rPr>
              <a:t>                          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Hvala</a:t>
            </a:r>
            <a:endParaRPr/>
          </a:p>
        </p:txBody>
      </p:sp>
    </p:spTree>
  </p:cSld>
  <p:timing>
    <p:tnLst>
      <p:par>
        <p:cTn id="258" dur="indefinite" restart="never" nodeType="tmRoot">
          <p:childTnLst>
            <p:seq>
              <p:cTn id="259" dur="indefinite" nodeType="mainSeq">
                <p:childTnLst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64" dur="500"/>
                                        <p:tgtEl>
                                          <p:spTgt spid="108">
                                            <p:txEl>
                                              <p:pRg st="1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70c0"/>
                </a:solidFill>
                <a:latin typeface="Calibri"/>
              </a:rPr>
              <a:t>Ili najčešće “brisanje zagrada” i “oslobađanje od zagrada”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Učenici se sa oslobađanjem zagrada prvi put susreću u šestom razredu osnovne škole kad uče cijele brojeve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Ako tada dobro ne nauče ispuštanje zagrada prečesto ih to neznanje prati do kraja školovanja s odgovarajućim nuspojavama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Novi način koji sam ove školske godine primijenio bio je uspješnio nego što sam očekivao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9" dur="500"/>
                                        <p:tgtEl>
                                          <p:spTgt spid="82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06" end="2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4" dur="500"/>
                                        <p:tgtEl>
                                          <p:spTgt spid="82">
                                            <p:txEl>
                                              <p:pRg st="106" end="2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27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9" dur="500"/>
                                        <p:tgtEl>
                                          <p:spTgt spid="82">
                                            <p:txEl>
                                              <p:pRg st="227" end="3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142884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3600">
                <a:solidFill>
                  <a:srgbClr val="0070c0"/>
                </a:solidFill>
                <a:latin typeface="Calibri"/>
              </a:rPr>
              <a:t>Ako je ispred zagrade predznak  plus  ili je računska operacija zbrajanja, postupak je vrlo jednostavan, samo ispustimo zagrade i ostaju predznaci odnosno računske operacije koje su bile i prije izostavljanja zagrada.</a:t>
            </a:r>
            <a:r>
              <a:rPr lang="en-US" sz="3600">
                <a:solidFill>
                  <a:srgbClr val="0070c0"/>
                </a:solidFill>
                <a:latin typeface="Calibri"/>
              </a:rPr>
              <a:t>
</a:t>
            </a:r>
            <a:r>
              <a:rPr lang="en-US" sz="4400">
                <a:solidFill>
                  <a:srgbClr val="0070c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84" name="CustomShape 2"/>
          <p:cNvSpPr/>
          <p:nvPr/>
        </p:nvSpPr>
        <p:spPr>
          <a:xfrm>
            <a:off x="241560" y="2786040"/>
            <a:ext cx="8802360" cy="447840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Na primjer: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>
                <a:solidFill>
                  <a:srgbClr val="000000"/>
                </a:solidFill>
                <a:latin typeface="Calibri"/>
              </a:rPr>
              <a:t>1+(2+3-4)=1+(+2+3-4)= 1+2+3-4       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                </a:t>
            </a:r>
            <a:r>
              <a:rPr lang="en-US" sz="2800">
                <a:solidFill>
                  <a:srgbClr val="000000"/>
                </a:solidFill>
                <a:latin typeface="Calibri"/>
              </a:rPr>
              <a:t>ili kraće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    </a:t>
            </a:r>
            <a:r>
              <a:rPr lang="en-US" sz="2800">
                <a:solidFill>
                  <a:srgbClr val="000000"/>
                </a:solidFill>
                <a:latin typeface="Calibri"/>
              </a:rPr>
              <a:t>1+(2+3-4)= 1+2+3-4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 bolji i slabiji učenici ovaj postupak lako usvoje. 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20" dur="indefinite" restart="never" nodeType="tmRoot">
          <p:childTnLst>
            <p:seq>
              <p:cTn id="21" dur="indefinite" nodeType="mainSeq">
                <p:childTnLst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out">
                                      <p:cBhvr additive="repl">
                                        <p:cTn id="2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1" dur="500"/>
                                        <p:tgtEl>
                                          <p:spTgt spid="84">
                                            <p:txEl>
                                              <p:p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3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4" dur="500"/>
                                        <p:tgtEl>
                                          <p:spTgt spid="84">
                                            <p:txEl>
                                              <p:pRg st="13" end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55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7" dur="500"/>
                                        <p:tgtEl>
                                          <p:spTgt spid="84">
                                            <p:txEl>
                                              <p:pRg st="55" end="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81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0" dur="500"/>
                                        <p:tgtEl>
                                          <p:spTgt spid="84">
                                            <p:txEl>
                                              <p:pRg st="81" end="8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83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3" dur="500"/>
                                        <p:tgtEl>
                                          <p:spTgt spid="84">
                                            <p:txEl>
                                              <p:pRg st="83" end="10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07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6" dur="500"/>
                                        <p:tgtEl>
                                          <p:spTgt spid="84">
                                            <p:txEl>
                                              <p:pRg st="107" end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70c0"/>
                </a:solidFill>
                <a:latin typeface="Calibri"/>
              </a:rPr>
              <a:t>Ispuštanje zagrada se mora naučiti...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Zbog izraza u kojima postoje opći brojevi    odnosno nepoznanice: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   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1+(x+2-3)=1+(+x+2-3) = 1+x+2-3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                           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ili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   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1+(2-x+xy+y)=1+2-x+xy+y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Važna i nezamjenjljiva primjena je već u šestom razredu osnovne škole kada se uče linearne jednadžbe.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3" dur="500"/>
                                        <p:tgtEl>
                                          <p:spTgt spid="86">
                                            <p:txEl>
                                              <p:pRg st="0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70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6" dur="500"/>
                                        <p:tgtEl>
                                          <p:spTgt spid="86">
                                            <p:txEl>
                                              <p:pRg st="70" end="1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70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1" dur="500"/>
                                        <p:tgtEl>
                                          <p:spTgt spid="86">
                                            <p:txEl>
                                              <p:pRg st="70" end="1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12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6" dur="500"/>
                                        <p:tgtEl>
                                          <p:spTgt spid="86">
                                            <p:txEl>
                                              <p:pRg st="112" end="1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51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9" dur="500"/>
                                        <p:tgtEl>
                                          <p:spTgt spid="86">
                                            <p:txEl>
                                              <p:pRg st="151" end="18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86" end="2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4" dur="500"/>
                                        <p:tgtEl>
                                          <p:spTgt spid="86">
                                            <p:txEl>
                                              <p:pRg st="186" end="2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107172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0070c0"/>
                </a:solidFill>
                <a:latin typeface="Calibri"/>
              </a:rPr>
              <a:t>Ako je ispred zagrade minus ili oduzimamo izraz u zagradi, postupak je znatno kompliciraniji.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
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
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Dosadašnji način rada: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
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88" name="CustomShape 2"/>
          <p:cNvSpPr/>
          <p:nvPr/>
        </p:nvSpPr>
        <p:spPr>
          <a:xfrm>
            <a:off x="46440" y="2766960"/>
            <a:ext cx="8907480" cy="16444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5-(3+1)=5-(+3+1)=5-3-1=5-4=1            ili kraće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5-(3+1)=5-3-1=5-4=1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9" name="CustomShape 3"/>
          <p:cNvSpPr/>
          <p:nvPr/>
        </p:nvSpPr>
        <p:spPr>
          <a:xfrm>
            <a:off x="706680" y="3500280"/>
            <a:ext cx="252720" cy="63900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0" name="CustomShape 4"/>
          <p:cNvSpPr/>
          <p:nvPr/>
        </p:nvSpPr>
        <p:spPr>
          <a:xfrm>
            <a:off x="989640" y="5286240"/>
            <a:ext cx="7503840" cy="45612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Calibri"/>
              </a:rPr>
              <a:t>Ovako piše u udžbenicima i ovako se podučava.</a:t>
            </a:r>
            <a:endParaRPr/>
          </a:p>
        </p:txBody>
      </p:sp>
    </p:spTree>
  </p:cSld>
  <p:timing>
    <p:tnLst>
      <p:par>
        <p:cTn id="75" dur="indefinite" restart="never" nodeType="tmRoot">
          <p:childTnLst>
            <p:seq>
              <p:cTn id="76" dur="indefinite" nodeType="mainSeq">
                <p:childTnLst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8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86" dur="500"/>
                                        <p:tgtEl>
                                          <p:spTgt spid="88">
                                            <p:txEl>
                                              <p:pRg st="0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91" dur="500"/>
                                        <p:tgtEl>
                                          <p:spTgt spid="88">
                                            <p:txEl>
                                              <p:pRg st="0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51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94" dur="500"/>
                                        <p:tgtEl>
                                          <p:spTgt spid="88">
                                            <p:txEl>
                                              <p:pRg st="51" end="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83196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200">
                <a:solidFill>
                  <a:srgbClr val="0070c0"/>
                </a:solidFill>
                <a:latin typeface="Calibri"/>
              </a:rPr>
              <a:t>   </a:t>
            </a:r>
            <a:r>
              <a:rPr lang="en-US" sz="6000">
                <a:solidFill>
                  <a:srgbClr val="0070c0"/>
                </a:solidFill>
                <a:latin typeface="Calibri"/>
              </a:rPr>
              <a:t> </a:t>
            </a:r>
            <a:r>
              <a:rPr lang="en-US" sz="5100">
                <a:solidFill>
                  <a:srgbClr val="0070c0"/>
                </a:solidFill>
                <a:latin typeface="Calibri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5100">
                <a:solidFill>
                  <a:srgbClr val="000000"/>
                </a:solidFill>
                <a:latin typeface="Calibri"/>
              </a:rPr>
              <a:t>                             </a:t>
            </a:r>
            <a:endParaRPr/>
          </a:p>
          <a:p>
            <a:pPr>
              <a:lnSpc>
                <a:spcPct val="100000"/>
              </a:lnSpc>
            </a:pPr>
            <a:r>
              <a:rPr lang="en-US" sz="5100">
                <a:solidFill>
                  <a:srgbClr val="000000"/>
                </a:solidFill>
                <a:latin typeface="Calibri"/>
              </a:rPr>
              <a:t>                                       </a:t>
            </a:r>
            <a:r>
              <a:rPr lang="en-US" sz="7400">
                <a:solidFill>
                  <a:srgbClr val="000000"/>
                </a:solidFill>
                <a:latin typeface="Calibri"/>
              </a:rPr>
              <a:t>    </a:t>
            </a:r>
            <a:r>
              <a:rPr lang="en-US" sz="7400">
                <a:solidFill>
                  <a:srgbClr val="000000"/>
                </a:solidFill>
                <a:latin typeface="Calibri"/>
              </a:rPr>
              <a:t>5-(x-1+2)=5-x+1-2</a:t>
            </a:r>
            <a:endParaRPr/>
          </a:p>
          <a:p>
            <a:pPr>
              <a:lnSpc>
                <a:spcPct val="100000"/>
              </a:lnSpc>
            </a:pPr>
            <a:r>
              <a:rPr lang="en-US" sz="7400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lang="en-US" sz="7400">
                <a:solidFill>
                  <a:srgbClr val="000000"/>
                </a:solidFill>
                <a:latin typeface="Calibri"/>
              </a:rPr>
              <a:t>                                                   </a:t>
            </a:r>
            <a:r>
              <a:rPr lang="en-US" sz="7400">
                <a:solidFill>
                  <a:srgbClr val="000000"/>
                </a:solidFill>
                <a:latin typeface="Calibri"/>
              </a:rPr>
              <a:t>ili</a:t>
            </a:r>
            <a:endParaRPr/>
          </a:p>
          <a:p>
            <a:pPr>
              <a:lnSpc>
                <a:spcPct val="100000"/>
              </a:lnSpc>
            </a:pPr>
            <a:r>
              <a:rPr lang="en-US" sz="7400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lang="en-US" sz="7400">
                <a:solidFill>
                  <a:srgbClr val="000000"/>
                </a:solidFill>
                <a:latin typeface="Calibri"/>
              </a:rPr>
              <a:t>                                   </a:t>
            </a:r>
            <a:r>
              <a:rPr lang="en-US" sz="7400">
                <a:solidFill>
                  <a:srgbClr val="000000"/>
                </a:solidFill>
                <a:latin typeface="Calibri"/>
              </a:rPr>
              <a:t>x-(2-x+xy-y)=x-2+x-xy+y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7400">
                <a:solidFill>
                  <a:srgbClr val="000000"/>
                </a:solidFill>
                <a:latin typeface="Calibri"/>
              </a:rPr>
              <a:t>Bolji učenici usvoje ovaj postupak, a kako time dobivaju točno rješenje ( i dobru ocjenu ), zadovoljni su.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2" name="CustomShape 2"/>
          <p:cNvSpPr/>
          <p:nvPr/>
        </p:nvSpPr>
        <p:spPr>
          <a:xfrm>
            <a:off x="-669960" y="5786280"/>
            <a:ext cx="10539720" cy="8218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Calibri"/>
              </a:rPr>
              <a:t>Slabijim učenicima je ovaj dio možda i najteži u cijelom školovanju 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Calibri"/>
              </a:rPr>
              <a:t>što dovodi do njihovih velikih frustracija.</a:t>
            </a:r>
            <a:endParaRPr/>
          </a:p>
        </p:txBody>
      </p:sp>
      <p:sp>
        <p:nvSpPr>
          <p:cNvPr id="93" name="CustomShape 3"/>
          <p:cNvSpPr/>
          <p:nvPr/>
        </p:nvSpPr>
        <p:spPr>
          <a:xfrm>
            <a:off x="39600" y="285840"/>
            <a:ext cx="9030960" cy="51696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Calibri"/>
              </a:rPr>
              <a:t>Slično je ako je u zagradi opći broj ili nepoznanica</a:t>
            </a:r>
            <a:endParaRPr/>
          </a:p>
        </p:txBody>
      </p:sp>
    </p:spTree>
  </p:cSld>
  <p:timing>
    <p:tnLst>
      <p:par>
        <p:cTn id="100" dur="indefinite" restart="never" nodeType="tmRoot">
          <p:childTnLst>
            <p:seq>
              <p:cTn id="101" dur="indefinite" nodeType="mainSeq">
                <p:childTnLst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7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06" dur="500"/>
                                        <p:tgtEl>
                                          <p:spTgt spid="91">
                                            <p:txEl>
                                              <p:pRg st="37" end="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8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09" dur="500"/>
                                        <p:tgtEl>
                                          <p:spTgt spid="91">
                                            <p:txEl>
                                              <p:pRg st="98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0" end="1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14" dur="500"/>
                                        <p:tgtEl>
                                          <p:spTgt spid="91">
                                            <p:txEl>
                                              <p:pRg st="100" end="1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55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17" dur="500"/>
                                        <p:tgtEl>
                                          <p:spTgt spid="91">
                                            <p:txEl>
                                              <p:pRg st="155" end="1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57" end="2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0" dur="500"/>
                                        <p:tgtEl>
                                          <p:spTgt spid="91">
                                            <p:txEl>
                                              <p:pRg st="157" end="2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18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3" dur="500"/>
                                        <p:tgtEl>
                                          <p:spTgt spid="91">
                                            <p:txEl>
                                              <p:pRg st="218" end="3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8" dur="500"/>
                                        <p:tgtEl>
                                          <p:spTgt spid="92">
                                            <p:txEl>
                                              <p:pRg st="0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70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31" dur="500"/>
                                        <p:tgtEl>
                                          <p:spTgt spid="92">
                                            <p:txEl>
                                              <p:pRg st="70" end="1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70c0"/>
                </a:solidFill>
                <a:latin typeface="Calibri"/>
              </a:rPr>
              <a:t>Novi  način</a:t>
            </a:r>
            <a:endParaRPr/>
          </a:p>
        </p:txBody>
      </p:sp>
      <p:sp>
        <p:nvSpPr>
          <p:cNvPr id="9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Kad je ispred zagrade predznak minus predlažem jednostavniji način oslobađanja zagrada.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70c0"/>
                </a:solidFill>
                <a:latin typeface="Calibri"/>
              </a:rPr>
              <a:t>Iskoristit ćemo svojstvo da je oduzimanje suprotna računska operacija od zbrajanja.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132" dur="indefinite" restart="never" nodeType="tmRoot">
          <p:childTnLst>
            <p:seq>
              <p:cTn id="133" dur="indefinite" nodeType="mainSeq">
                <p:childTnLst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38" dur="500"/>
                                        <p:tgtEl>
                                          <p:spTgt spid="95">
                                            <p:txEl>
                                              <p:pRg st="0" end="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0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43" dur="500"/>
                                        <p:tgtEl>
                                          <p:spTgt spid="95">
                                            <p:txEl>
                                              <p:pRg st="90" end="1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71424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0070c0"/>
                </a:solidFill>
                <a:latin typeface="Calibri"/>
              </a:rPr>
              <a:t>Postupak se sastoji u tome da se predznak minus ispred zagrade promijeni u plus, a svi predznaci unutar zagrade se promijene. </a:t>
            </a:r>
            <a:r>
              <a:rPr lang="en-US" sz="3200">
                <a:solidFill>
                  <a:srgbClr val="0070c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97" name="CustomShape 2"/>
          <p:cNvSpPr/>
          <p:nvPr/>
        </p:nvSpPr>
        <p:spPr>
          <a:xfrm>
            <a:off x="1923840" y="1643040"/>
            <a:ext cx="2040480" cy="301644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Prvi primjer: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5-(3+1)=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Calibri"/>
              </a:rPr>
              <a:t>5+(-3-1)=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5-3-1=1</a:t>
            </a:r>
            <a:endParaRPr/>
          </a:p>
        </p:txBody>
      </p:sp>
      <p:sp>
        <p:nvSpPr>
          <p:cNvPr id="98" name="CustomShape 3"/>
          <p:cNvSpPr/>
          <p:nvPr/>
        </p:nvSpPr>
        <p:spPr>
          <a:xfrm>
            <a:off x="4702680" y="2071800"/>
            <a:ext cx="2572200" cy="26506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Drugi primjer: </a:t>
            </a:r>
            <a:r>
              <a:rPr lang="en-US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>
                <a:solidFill>
                  <a:srgbClr val="000000"/>
                </a:solidFill>
                <a:latin typeface="Calibri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5-(x-1+2)=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Calibri"/>
              </a:rPr>
              <a:t>5+(-x+1-2)=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5-x+1-2</a:t>
            </a:r>
            <a:endParaRPr/>
          </a:p>
        </p:txBody>
      </p:sp>
      <p:sp>
        <p:nvSpPr>
          <p:cNvPr id="99" name="CustomShape 4"/>
          <p:cNvSpPr/>
          <p:nvPr/>
        </p:nvSpPr>
        <p:spPr>
          <a:xfrm>
            <a:off x="361080" y="5572080"/>
            <a:ext cx="8212680" cy="45612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0000"/>
                </a:solidFill>
                <a:latin typeface="Calibri"/>
              </a:rPr>
              <a:t>Dodavajući jedan korak, učenicima smo olakšali rad.</a:t>
            </a:r>
            <a:endParaRPr/>
          </a:p>
        </p:txBody>
      </p:sp>
    </p:spTree>
  </p:cSld>
  <p:timing>
    <p:tnLst>
      <p:par>
        <p:cTn id="144" dur="indefinite" restart="never" nodeType="tmRoot">
          <p:childTnLst>
            <p:seq>
              <p:cTn id="145" dur="indefinite" nodeType="mainSeq">
                <p:childTnLst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50" dur="500"/>
                                        <p:tgtEl>
                                          <p:spTgt spid="97">
                                            <p:txEl>
                                              <p:pRg st="1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6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53" dur="500"/>
                                        <p:tgtEl>
                                          <p:spTgt spid="97">
                                            <p:txEl>
                                              <p:pRg st="16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58" dur="500"/>
                                        <p:tgtEl>
                                          <p:spTgt spid="97">
                                            <p:txEl>
                                              <p:pRg st="2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7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3" dur="500"/>
                                        <p:tgtEl>
                                          <p:spTgt spid="97">
                                            <p:txEl>
                                              <p:pRg st="37" end="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8" dur="500"/>
                                        <p:tgtEl>
                                          <p:spTgt spid="98">
                                            <p:txEl>
                                              <p:pRg st="0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9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3" dur="500"/>
                                        <p:tgtEl>
                                          <p:spTgt spid="98">
                                            <p:txEl>
                                              <p:pRg st="19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2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8" dur="500"/>
                                        <p:tgtEl>
                                          <p:spTgt spid="98">
                                            <p:txEl>
                                              <p:pRg st="32" end="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5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83" dur="500"/>
                                        <p:tgtEl>
                                          <p:spTgt spid="98">
                                            <p:txEl>
                                              <p:pRg st="45" end="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8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ili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                     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x-(2-x+xy-y)=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ff0000"/>
                </a:solidFill>
                <a:latin typeface="Calibri"/>
              </a:rPr>
              <a:t>                             </a:t>
            </a:r>
            <a:r>
              <a:rPr lang="en-US" sz="3200">
                <a:solidFill>
                  <a:srgbClr val="ff0000"/>
                </a:solidFill>
                <a:latin typeface="Calibri"/>
              </a:rPr>
              <a:t>x+(-2+x-xy+y)=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                     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x-2+x-xy+y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Zašto se  tako može raditi?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Zato što je oduzimanje suprotna računska operacija od zbrajanja.</a:t>
            </a:r>
            <a:endParaRPr/>
          </a:p>
        </p:txBody>
      </p:sp>
    </p:spTree>
  </p:cSld>
  <p:timing>
    <p:tnLst>
      <p:par>
        <p:cTn id="189" dur="indefinite" restart="never" nodeType="tmRoot">
          <p:childTnLst>
            <p:seq>
              <p:cTn id="190" dur="indefinite" nodeType="mainSeq">
                <p:childTnLst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95" dur="500"/>
                                        <p:tgtEl>
                                          <p:spTgt spid="101">
                                            <p:txEl>
                                              <p:pRg st="0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3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00" dur="500"/>
                                        <p:tgtEl>
                                          <p:spTgt spid="101">
                                            <p:txEl>
                                              <p:pRg st="43" end="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7" end="1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05" dur="500"/>
                                        <p:tgtEl>
                                          <p:spTgt spid="101">
                                            <p:txEl>
                                              <p:pRg st="87" end="1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28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0" dur="500"/>
                                        <p:tgtEl>
                                          <p:spTgt spid="101">
                                            <p:txEl>
                                              <p:pRg st="128" end="1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60" end="2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5" dur="500"/>
                                        <p:tgtEl>
                                          <p:spTgt spid="101">
                                            <p:txEl>
                                              <p:pRg st="160" end="2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