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1C327F-6C23-42C5-83C4-D9F7D61ECD36}" type="datetimeFigureOut">
              <a:rPr lang="hr-BA" smtClean="0"/>
              <a:pPr/>
              <a:t>2.7.2014.</a:t>
            </a:fld>
            <a:endParaRPr lang="hr-B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8139BEF-3E34-442A-BC73-54640D3C300E}" type="slidenum">
              <a:rPr lang="hr-BA" smtClean="0"/>
              <a:pPr/>
              <a:t>‹#›</a:t>
            </a:fld>
            <a:endParaRPr lang="hr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cap="all" dirty="0"/>
              <a:t>TAJ BOLNI POJAM BIJEKCIJE</a:t>
            </a:r>
            <a:r>
              <a:rPr lang="hr-BA" b="1" cap="all" dirty="0"/>
              <a:t/>
            </a:r>
            <a:br>
              <a:rPr lang="hr-BA" b="1" cap="all" dirty="0"/>
            </a:br>
            <a:endParaRPr lang="hr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i="1" dirty="0" err="1"/>
              <a:t>Burazin</a:t>
            </a:r>
            <a:r>
              <a:rPr lang="en-GB" i="1" dirty="0"/>
              <a:t> </a:t>
            </a:r>
            <a:r>
              <a:rPr lang="en-GB" i="1" dirty="0" err="1"/>
              <a:t>Mišura</a:t>
            </a:r>
            <a:r>
              <a:rPr lang="en-GB" i="1" dirty="0"/>
              <a:t> </a:t>
            </a:r>
            <a:r>
              <a:rPr lang="en-GB" i="1" dirty="0" err="1"/>
              <a:t>Arijana</a:t>
            </a:r>
            <a:r>
              <a:rPr lang="en-GB" i="1" dirty="0"/>
              <a:t>, </a:t>
            </a:r>
            <a:r>
              <a:rPr lang="en-GB" i="1" dirty="0" err="1"/>
              <a:t>predavač</a:t>
            </a:r>
            <a:endParaRPr lang="hr-BA" dirty="0"/>
          </a:p>
          <a:p>
            <a:r>
              <a:rPr lang="en-GB" i="1" dirty="0" err="1" smtClean="0"/>
              <a:t>Baras</a:t>
            </a:r>
            <a:r>
              <a:rPr lang="en-GB" i="1" dirty="0" smtClean="0"/>
              <a:t> </a:t>
            </a:r>
            <a:r>
              <a:rPr lang="en-GB" i="1" dirty="0" err="1"/>
              <a:t>Ivo</a:t>
            </a:r>
            <a:r>
              <a:rPr lang="en-GB" i="1" dirty="0"/>
              <a:t>, </a:t>
            </a:r>
            <a:r>
              <a:rPr lang="en-GB" i="1" dirty="0" err="1"/>
              <a:t>predavač</a:t>
            </a:r>
            <a:endParaRPr lang="hr-BA" dirty="0"/>
          </a:p>
          <a:p>
            <a:r>
              <a:rPr lang="en-GB" i="1" dirty="0" err="1" smtClean="0"/>
              <a:t>Roguljić</a:t>
            </a:r>
            <a:r>
              <a:rPr lang="en-GB" i="1" dirty="0" smtClean="0"/>
              <a:t> </a:t>
            </a:r>
            <a:r>
              <a:rPr lang="en-GB" i="1" dirty="0"/>
              <a:t>Nada, </a:t>
            </a:r>
            <a:r>
              <a:rPr lang="en-GB" i="1" dirty="0" err="1"/>
              <a:t>predavač</a:t>
            </a:r>
            <a:endParaRPr lang="hr-BA" dirty="0"/>
          </a:p>
          <a:p>
            <a:endParaRPr lang="hr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hr-BA" dirty="0" smtClean="0"/>
              <a:t>Postupno uvođenje pojma funkcije</a:t>
            </a:r>
          </a:p>
          <a:p>
            <a:r>
              <a:rPr lang="hr-BA" dirty="0" smtClean="0"/>
              <a:t>Prvi susret s funkcijom u 7. razredu, jednostavniji </a:t>
            </a:r>
            <a:r>
              <a:rPr lang="hr-BA" dirty="0" smtClean="0"/>
              <a:t>pristup</a:t>
            </a:r>
          </a:p>
          <a:p>
            <a:pPr>
              <a:buNone/>
            </a:pPr>
            <a:r>
              <a:rPr lang="hr-HR" i="1" dirty="0" smtClean="0"/>
              <a:t>   </a:t>
            </a:r>
            <a:r>
              <a:rPr lang="hr-HR" sz="2400" i="1" dirty="0" smtClean="0"/>
              <a:t>Funkcija </a:t>
            </a:r>
            <a:r>
              <a:rPr lang="hr-HR" sz="2400" i="1" dirty="0" smtClean="0"/>
              <a:t>je pravilo po kojem se svakom elementu jednog skupa pridružuje točno jedan element drugog (ili tog istog) skupa.</a:t>
            </a:r>
            <a:endParaRPr lang="hr-BA" sz="2400" dirty="0" smtClean="0"/>
          </a:p>
          <a:p>
            <a:r>
              <a:rPr lang="hr-BA" dirty="0" smtClean="0"/>
              <a:t>Detaljniji </a:t>
            </a:r>
            <a:r>
              <a:rPr lang="hr-BA" dirty="0" smtClean="0"/>
              <a:t>pristup tek u 4. razredu srednje </a:t>
            </a:r>
            <a:r>
              <a:rPr lang="hr-BA" dirty="0" smtClean="0"/>
              <a:t>škole</a:t>
            </a:r>
          </a:p>
          <a:p>
            <a:pPr>
              <a:buNone/>
            </a:pPr>
            <a:r>
              <a:rPr lang="hr-BA" i="1" dirty="0" smtClean="0"/>
              <a:t>   </a:t>
            </a:r>
            <a:r>
              <a:rPr lang="en-GB" sz="2400" i="1" dirty="0" err="1" smtClean="0"/>
              <a:t>Ako</a:t>
            </a:r>
            <a:r>
              <a:rPr lang="en-GB" sz="2400" i="1" dirty="0" smtClean="0"/>
              <a:t> </a:t>
            </a:r>
            <a:r>
              <a:rPr lang="en-GB" sz="2400" i="1" dirty="0" smtClean="0"/>
              <a:t>je </a:t>
            </a:r>
            <a:r>
              <a:rPr lang="en-GB" sz="2400" i="1" dirty="0" err="1" smtClean="0"/>
              <a:t>svakom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elementu</a:t>
            </a:r>
            <a:r>
              <a:rPr lang="en-GB" sz="2400" i="1" dirty="0" smtClean="0"/>
              <a:t> </a:t>
            </a:r>
            <a:r>
              <a:rPr lang="hr-BA" sz="2400" i="1" dirty="0" smtClean="0"/>
              <a:t> x </a:t>
            </a:r>
            <a:r>
              <a:rPr lang="en-GB" sz="2400" i="1" dirty="0" err="1" smtClean="0"/>
              <a:t>nekog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skupa</a:t>
            </a:r>
            <a:r>
              <a:rPr lang="en-GB" sz="2400" i="1" dirty="0" smtClean="0"/>
              <a:t> </a:t>
            </a:r>
            <a:r>
              <a:rPr lang="hr-BA" sz="2400" i="1" dirty="0" smtClean="0"/>
              <a:t>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pridružen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točno</a:t>
            </a:r>
            <a:r>
              <a:rPr lang="hr-BA" sz="2400" i="1" dirty="0" smtClean="0"/>
              <a:t> </a:t>
            </a:r>
            <a:r>
              <a:rPr lang="en-GB" sz="2400" i="1" dirty="0" err="1" smtClean="0"/>
              <a:t>jedan</a:t>
            </a:r>
            <a:r>
              <a:rPr lang="en-GB" sz="2400" i="1" dirty="0" smtClean="0"/>
              <a:t> element  </a:t>
            </a:r>
            <a:r>
              <a:rPr lang="en-GB" sz="2400" i="1" dirty="0" err="1" smtClean="0"/>
              <a:t>skupa</a:t>
            </a:r>
            <a:r>
              <a:rPr lang="hr-BA" sz="2400" i="1" dirty="0" smtClean="0"/>
              <a:t> B</a:t>
            </a:r>
            <a:r>
              <a:rPr lang="en-GB" sz="2400" i="1" dirty="0" smtClean="0"/>
              <a:t> , </a:t>
            </a:r>
            <a:endParaRPr lang="hr-BA" sz="2400" dirty="0" smtClean="0"/>
          </a:p>
          <a:p>
            <a:endParaRPr lang="hr-BA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BA" dirty="0" smtClean="0"/>
              <a:t>Funkcije</a:t>
            </a:r>
            <a:endParaRPr lang="hr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BA" sz="2400" i="1" dirty="0" smtClean="0"/>
              <a:t>   </a:t>
            </a:r>
            <a:r>
              <a:rPr lang="en-GB" sz="2400" i="1" dirty="0" smtClean="0"/>
              <a:t>tad </a:t>
            </a:r>
            <a:r>
              <a:rPr lang="en-GB" sz="2400" i="1" dirty="0" err="1" smtClean="0"/>
              <a:t>kažemo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da</a:t>
            </a:r>
            <a:r>
              <a:rPr lang="en-GB" sz="2400" i="1" dirty="0" smtClean="0"/>
              <a:t> je </a:t>
            </a:r>
            <a:r>
              <a:rPr lang="en-GB" sz="2400" i="1" dirty="0" err="1" smtClean="0"/>
              <a:t>definirano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preslikavanje</a:t>
            </a:r>
            <a:r>
              <a:rPr lang="en-GB" sz="2400" i="1" dirty="0" smtClean="0"/>
              <a:t> (</a:t>
            </a:r>
            <a:r>
              <a:rPr lang="en-GB" sz="2400" i="1" dirty="0" err="1" smtClean="0"/>
              <a:t>funkcija</a:t>
            </a:r>
            <a:r>
              <a:rPr lang="en-GB" sz="2400" i="1" dirty="0" smtClean="0"/>
              <a:t>)  </a:t>
            </a:r>
            <a:r>
              <a:rPr lang="en-GB" sz="2400" i="1" dirty="0" err="1" smtClean="0"/>
              <a:t>iz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skupa</a:t>
            </a:r>
            <a:r>
              <a:rPr lang="en-GB" sz="2400" i="1" dirty="0" smtClean="0"/>
              <a:t> </a:t>
            </a:r>
            <a:r>
              <a:rPr lang="hr-BA" sz="2400" i="1" dirty="0" smtClean="0"/>
              <a:t>A </a:t>
            </a:r>
            <a:r>
              <a:rPr lang="en-GB" sz="2400" i="1" dirty="0" smtClean="0"/>
              <a:t>u </a:t>
            </a:r>
            <a:r>
              <a:rPr lang="en-GB" sz="2400" i="1" dirty="0" err="1" smtClean="0"/>
              <a:t>skup</a:t>
            </a:r>
            <a:r>
              <a:rPr lang="hr-BA" sz="2400" i="1" dirty="0" smtClean="0"/>
              <a:t> B</a:t>
            </a:r>
            <a:r>
              <a:rPr lang="en-GB" sz="2400" i="1" dirty="0" smtClean="0"/>
              <a:t> </a:t>
            </a:r>
            <a:r>
              <a:rPr lang="en-GB" sz="2400" i="1" dirty="0" smtClean="0"/>
              <a:t>. </a:t>
            </a:r>
            <a:r>
              <a:rPr lang="en-GB" sz="2400" i="1" dirty="0" err="1" smtClean="0"/>
              <a:t>Pišemo</a:t>
            </a:r>
            <a:r>
              <a:rPr lang="en-GB" sz="2400" i="1" dirty="0" smtClean="0"/>
              <a:t> </a:t>
            </a:r>
            <a:r>
              <a:rPr lang="hr-BA" sz="2400" i="1" dirty="0" smtClean="0"/>
              <a:t> y=f(x) . </a:t>
            </a:r>
            <a:r>
              <a:rPr lang="en-GB" sz="2400" i="1" dirty="0" err="1" smtClean="0"/>
              <a:t>Skup</a:t>
            </a:r>
            <a:r>
              <a:rPr lang="en-GB" sz="2400" i="1" dirty="0" smtClean="0"/>
              <a:t>  </a:t>
            </a:r>
            <a:r>
              <a:rPr lang="hr-BA" sz="2400" i="1" dirty="0" smtClean="0"/>
              <a:t>A </a:t>
            </a:r>
            <a:r>
              <a:rPr lang="en-GB" sz="2400" i="1" dirty="0" err="1" smtClean="0"/>
              <a:t>zovemo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domenom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ili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područjem</a:t>
            </a:r>
            <a:r>
              <a:rPr lang="en-GB" sz="2400" i="1" dirty="0" smtClean="0"/>
              <a:t> </a:t>
            </a:r>
            <a:r>
              <a:rPr lang="hr-BA" sz="2400" i="1" dirty="0" smtClean="0"/>
              <a:t>definicije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funkcije</a:t>
            </a:r>
            <a:r>
              <a:rPr lang="hr-BA" sz="2400" i="1" dirty="0" smtClean="0"/>
              <a:t> f</a:t>
            </a:r>
            <a:r>
              <a:rPr lang="en-GB" sz="2400" i="1" dirty="0" smtClean="0"/>
              <a:t>  </a:t>
            </a:r>
            <a:r>
              <a:rPr lang="en-GB" sz="2400" i="1" dirty="0" err="1" smtClean="0"/>
              <a:t>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označavamo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ga</a:t>
            </a:r>
            <a:r>
              <a:rPr lang="en-GB" sz="2400" i="1" dirty="0" smtClean="0"/>
              <a:t> s  </a:t>
            </a:r>
            <a:r>
              <a:rPr lang="hr-BA" sz="2400" i="1" dirty="0" smtClean="0"/>
              <a:t>D</a:t>
            </a:r>
            <a:r>
              <a:rPr lang="hr-BA" sz="2400" i="1" baseline="-25000" dirty="0" smtClean="0"/>
              <a:t>f </a:t>
            </a:r>
            <a:r>
              <a:rPr lang="en-GB" sz="2400" i="1" dirty="0" smtClean="0"/>
              <a:t> </a:t>
            </a:r>
            <a:r>
              <a:rPr lang="en-GB" sz="2400" i="1" dirty="0" smtClean="0"/>
              <a:t>, a </a:t>
            </a:r>
            <a:r>
              <a:rPr lang="en-GB" sz="2400" i="1" dirty="0" err="1" smtClean="0"/>
              <a:t>skup</a:t>
            </a:r>
            <a:r>
              <a:rPr lang="en-GB" sz="2400" i="1" dirty="0" smtClean="0"/>
              <a:t>  </a:t>
            </a:r>
            <a:r>
              <a:rPr lang="hr-BA" sz="2400" i="1" dirty="0" smtClean="0"/>
              <a:t>B </a:t>
            </a:r>
            <a:r>
              <a:rPr lang="en-GB" sz="2400" i="1" dirty="0" err="1" smtClean="0"/>
              <a:t>kodomenom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ili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područjem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vrijednosti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funkcije</a:t>
            </a:r>
            <a:r>
              <a:rPr lang="en-GB" sz="2400" i="1" dirty="0" smtClean="0"/>
              <a:t>  </a:t>
            </a:r>
            <a:r>
              <a:rPr lang="en-GB" sz="2400" i="1" dirty="0" err="1" smtClean="0"/>
              <a:t>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označavamo</a:t>
            </a:r>
            <a:r>
              <a:rPr lang="en-GB" sz="2400" i="1" dirty="0" smtClean="0"/>
              <a:t> s  </a:t>
            </a:r>
            <a:r>
              <a:rPr lang="hr-BA" sz="2400" i="1" dirty="0" smtClean="0"/>
              <a:t>R</a:t>
            </a:r>
            <a:r>
              <a:rPr lang="hr-BA" sz="2400" i="1" baseline="-25000" dirty="0" smtClean="0"/>
              <a:t>f    </a:t>
            </a:r>
            <a:r>
              <a:rPr lang="hr-BA" sz="2400" dirty="0" smtClean="0"/>
              <a:t>...</a:t>
            </a:r>
            <a:endParaRPr lang="hr-BA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Pojam bijektivnosti uvodi se u 4. razredu srednje škole</a:t>
            </a:r>
          </a:p>
          <a:p>
            <a:r>
              <a:rPr lang="hr-BA" dirty="0" smtClean="0"/>
              <a:t>Nerazumijevanje i improvizacija definicije </a:t>
            </a:r>
            <a:endParaRPr lang="hr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Injekcija</a:t>
            </a:r>
            <a:r>
              <a:rPr lang="en-GB" dirty="0"/>
              <a:t> &amp; </a:t>
            </a:r>
            <a:r>
              <a:rPr lang="en-GB" dirty="0" err="1"/>
              <a:t>Surjekcija</a:t>
            </a:r>
            <a:r>
              <a:rPr lang="en-GB" dirty="0"/>
              <a:t> = </a:t>
            </a:r>
            <a:r>
              <a:rPr lang="en-GB" dirty="0" err="1" smtClean="0"/>
              <a:t>Bijekcija</a:t>
            </a:r>
            <a:endParaRPr lang="hr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en-GB" dirty="0" err="1"/>
              <a:t>Primjer</a:t>
            </a:r>
            <a:r>
              <a:rPr lang="en-GB" dirty="0"/>
              <a:t> </a:t>
            </a:r>
            <a:r>
              <a:rPr lang="en-GB" dirty="0" smtClean="0"/>
              <a:t>1</a:t>
            </a:r>
            <a:endParaRPr lang="hr-BA" dirty="0" smtClean="0"/>
          </a:p>
          <a:p>
            <a:r>
              <a:rPr lang="en-GB" dirty="0" err="1" smtClean="0"/>
              <a:t>Primjer</a:t>
            </a:r>
            <a:r>
              <a:rPr lang="en-GB" dirty="0" smtClean="0"/>
              <a:t> </a:t>
            </a:r>
            <a:r>
              <a:rPr lang="en-GB" dirty="0" smtClean="0"/>
              <a:t>2</a:t>
            </a:r>
            <a:endParaRPr lang="hr-BA" dirty="0" smtClean="0"/>
          </a:p>
          <a:p>
            <a:r>
              <a:rPr lang="hr-BA" sz="2400" dirty="0" smtClean="0"/>
              <a:t>Kod funkcija</a:t>
            </a:r>
            <a:r>
              <a:rPr lang="hr-BA" sz="2400" dirty="0" smtClean="0"/>
              <a:t>  zadanih grafički, nešto jednostavniji postupak</a:t>
            </a:r>
          </a:p>
          <a:p>
            <a:pPr>
              <a:buNone/>
            </a:pPr>
            <a:r>
              <a:rPr lang="hr-BA" sz="1800" dirty="0" smtClean="0"/>
              <a:t>  </a:t>
            </a:r>
            <a:r>
              <a:rPr lang="en-US" sz="1800" dirty="0" err="1" smtClean="0"/>
              <a:t>Primjer</a:t>
            </a:r>
            <a:r>
              <a:rPr lang="en-US" sz="1800" dirty="0" smtClean="0"/>
              <a:t> </a:t>
            </a:r>
            <a:r>
              <a:rPr lang="en-US" sz="1800" dirty="0" err="1" smtClean="0"/>
              <a:t>funkcije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injekcija</a:t>
            </a:r>
            <a:r>
              <a:rPr lang="hr-BA" sz="1800" dirty="0" smtClean="0"/>
              <a:t> </a:t>
            </a:r>
            <a:r>
              <a:rPr lang="hr-BA" sz="1800" dirty="0" smtClean="0"/>
              <a:t> </a:t>
            </a:r>
            <a:r>
              <a:rPr lang="hr-BA" sz="1800" dirty="0" smtClean="0"/>
              <a:t>   </a:t>
            </a:r>
            <a:r>
              <a:rPr lang="en-US" sz="1800" dirty="0" err="1" smtClean="0"/>
              <a:t>Primjer</a:t>
            </a:r>
            <a:r>
              <a:rPr lang="en-US" sz="1800" dirty="0" smtClean="0"/>
              <a:t> </a:t>
            </a:r>
            <a:r>
              <a:rPr lang="en-US" sz="1800" dirty="0" err="1" smtClean="0"/>
              <a:t>injektivne</a:t>
            </a:r>
            <a:r>
              <a:rPr lang="en-US" sz="1800" dirty="0" smtClean="0"/>
              <a:t> </a:t>
            </a:r>
            <a:r>
              <a:rPr lang="en-US" sz="1800" dirty="0" err="1" smtClean="0"/>
              <a:t>funkcije</a:t>
            </a:r>
            <a:endParaRPr lang="hr-BA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en-GB" dirty="0" err="1"/>
              <a:t>Utvrđivanje</a:t>
            </a:r>
            <a:r>
              <a:rPr lang="en-GB" dirty="0"/>
              <a:t> </a:t>
            </a:r>
            <a:r>
              <a:rPr lang="en-GB" dirty="0" err="1" smtClean="0"/>
              <a:t>bijektivnosti</a:t>
            </a:r>
            <a:endParaRPr lang="hr-B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99792" y="1556792"/>
          <a:ext cx="1507668" cy="360040"/>
        </p:xfrm>
        <a:graphic>
          <a:graphicData uri="http://schemas.openxmlformats.org/presentationml/2006/ole">
            <p:oleObj spid="_x0000_s1026" name="Equation" r:id="rId3" imgW="850680" imgH="2030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699792" y="1988840"/>
          <a:ext cx="1829850" cy="432048"/>
        </p:xfrm>
        <a:graphic>
          <a:graphicData uri="http://schemas.openxmlformats.org/presentationml/2006/ole">
            <p:oleObj spid="_x0000_s1027" name="Equation" r:id="rId4" imgW="914400" imgH="215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71600" y="3645024"/>
          <a:ext cx="2895600" cy="2171700"/>
        </p:xfrm>
        <a:graphic>
          <a:graphicData uri="http://schemas.openxmlformats.org/presentationml/2006/ole">
            <p:oleObj spid="_x0000_s1028" name="Bitmap Image" r:id="rId5" imgW="2895238" imgH="2172003" progId="Paint.Picture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004048" y="3573016"/>
          <a:ext cx="2914650" cy="2381250"/>
        </p:xfrm>
        <a:graphic>
          <a:graphicData uri="http://schemas.openxmlformats.org/presentationml/2006/ole">
            <p:oleObj spid="_x0000_s1029" name="Bitmap Image" r:id="rId6" imgW="2914286" imgH="2381582" progId="Paint.Pictur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>
              <a:buNone/>
            </a:pPr>
            <a:r>
              <a:rPr lang="hr-BA" dirty="0" smtClean="0"/>
              <a:t> </a:t>
            </a:r>
            <a:r>
              <a:rPr lang="en-US" sz="1800" dirty="0" err="1" smtClean="0"/>
              <a:t>Primjer</a:t>
            </a:r>
            <a:r>
              <a:rPr lang="en-US" sz="1800" dirty="0" smtClean="0"/>
              <a:t> </a:t>
            </a:r>
            <a:r>
              <a:rPr lang="en-US" sz="1800" dirty="0" err="1" smtClean="0"/>
              <a:t>funkcije</a:t>
            </a:r>
            <a:r>
              <a:rPr lang="en-US" sz="1800" dirty="0" smtClean="0"/>
              <a:t> </a:t>
            </a:r>
            <a:r>
              <a:rPr lang="en-US" sz="1800" dirty="0" err="1" smtClean="0"/>
              <a:t>koja</a:t>
            </a:r>
            <a:r>
              <a:rPr lang="en-US" sz="1800" dirty="0" smtClean="0"/>
              <a:t> </a:t>
            </a:r>
            <a:r>
              <a:rPr lang="en-US" sz="1800" dirty="0" err="1" smtClean="0"/>
              <a:t>nije</a:t>
            </a:r>
            <a:r>
              <a:rPr lang="en-US" sz="1800" dirty="0" smtClean="0"/>
              <a:t> </a:t>
            </a:r>
            <a:r>
              <a:rPr lang="en-US" sz="1800" dirty="0" err="1" smtClean="0"/>
              <a:t>surjekcija</a:t>
            </a:r>
            <a:r>
              <a:rPr lang="en-US" sz="1800" dirty="0" smtClean="0"/>
              <a:t> </a:t>
            </a:r>
            <a:r>
              <a:rPr lang="hr-BA" sz="1800" dirty="0" smtClean="0"/>
              <a:t>     </a:t>
            </a:r>
            <a:r>
              <a:rPr lang="en-US" sz="1800" dirty="0" err="1" smtClean="0"/>
              <a:t>Primjer</a:t>
            </a:r>
            <a:r>
              <a:rPr lang="en-US" sz="1800" dirty="0" smtClean="0"/>
              <a:t> </a:t>
            </a:r>
            <a:r>
              <a:rPr lang="en-US" sz="1800" dirty="0" err="1" smtClean="0"/>
              <a:t>surjektivne</a:t>
            </a:r>
            <a:r>
              <a:rPr lang="en-US" sz="1800" dirty="0" smtClean="0"/>
              <a:t> </a:t>
            </a:r>
            <a:r>
              <a:rPr lang="en-US" sz="1800" dirty="0" err="1" smtClean="0"/>
              <a:t>funkcije</a:t>
            </a:r>
            <a:endParaRPr lang="hr-BA" sz="1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27584" y="1340768"/>
          <a:ext cx="2924175" cy="2371725"/>
        </p:xfrm>
        <a:graphic>
          <a:graphicData uri="http://schemas.openxmlformats.org/presentationml/2006/ole">
            <p:oleObj spid="_x0000_s18434" name="Bitmap Image" r:id="rId3" imgW="2924583" imgH="2371429" progId="Paint.Picture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860032" y="1340768"/>
          <a:ext cx="3958259" cy="2232248"/>
        </p:xfrm>
        <a:graphic>
          <a:graphicData uri="http://schemas.openxmlformats.org/presentationml/2006/ole">
            <p:oleObj spid="_x0000_s18435" name="Bitmap Image" r:id="rId4" imgW="3648584" imgH="1800476" progId="Paint.Picture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BA" dirty="0" smtClean="0"/>
              <a:t>Korištenjem ilustrativnog primjera želimo učenicima približiti pojam bijekcije</a:t>
            </a:r>
          </a:p>
          <a:p>
            <a:pPr>
              <a:buNone/>
            </a:pPr>
            <a:r>
              <a:rPr lang="hr-BA" dirty="0" smtClean="0"/>
              <a:t>    U hotel (s prostranim sobama) dolazi grupa gostiju. </a:t>
            </a:r>
            <a:r>
              <a:rPr lang="en-GB" dirty="0" err="1" smtClean="0"/>
              <a:t>Neka</a:t>
            </a:r>
            <a:r>
              <a:rPr lang="en-GB" dirty="0" smtClean="0"/>
              <a:t> </a:t>
            </a:r>
            <a:r>
              <a:rPr lang="en-GB" dirty="0" smtClean="0"/>
              <a:t>je</a:t>
            </a:r>
            <a:r>
              <a:rPr lang="hr-BA" dirty="0" smtClean="0"/>
              <a:t> </a:t>
            </a:r>
            <a:r>
              <a:rPr lang="hr-BA" i="1" dirty="0" smtClean="0"/>
              <a:t>f</a:t>
            </a:r>
            <a:r>
              <a:rPr lang="en-GB" i="1" dirty="0" smtClean="0"/>
              <a:t> </a:t>
            </a:r>
            <a:r>
              <a:rPr lang="en-GB" dirty="0" err="1" smtClean="0"/>
              <a:t>funkcija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</a:t>
            </a:r>
            <a:r>
              <a:rPr lang="en-GB" dirty="0" err="1" smtClean="0"/>
              <a:t>će</a:t>
            </a:r>
            <a:r>
              <a:rPr lang="en-GB" dirty="0" smtClean="0"/>
              <a:t> </a:t>
            </a:r>
            <a:r>
              <a:rPr lang="en-GB" dirty="0" err="1" smtClean="0"/>
              <a:t>svakom</a:t>
            </a:r>
            <a:r>
              <a:rPr lang="en-GB" dirty="0" smtClean="0"/>
              <a:t> </a:t>
            </a:r>
            <a:r>
              <a:rPr lang="en-GB" dirty="0" err="1" smtClean="0"/>
              <a:t>gostu</a:t>
            </a:r>
            <a:r>
              <a:rPr lang="en-GB" dirty="0" smtClean="0"/>
              <a:t> </a:t>
            </a:r>
            <a:r>
              <a:rPr lang="en-GB" dirty="0" err="1" smtClean="0"/>
              <a:t>pridružiti</a:t>
            </a:r>
            <a:r>
              <a:rPr lang="en-GB" dirty="0" smtClean="0"/>
              <a:t> </a:t>
            </a:r>
            <a:r>
              <a:rPr lang="en-GB" dirty="0" err="1" smtClean="0"/>
              <a:t>sobu</a:t>
            </a:r>
            <a:r>
              <a:rPr lang="en-GB" dirty="0" smtClean="0"/>
              <a:t> u </a:t>
            </a:r>
            <a:r>
              <a:rPr lang="en-GB" dirty="0" err="1" smtClean="0"/>
              <a:t>koju</a:t>
            </a:r>
            <a:r>
              <a:rPr lang="en-GB" dirty="0" smtClean="0"/>
              <a:t> je </a:t>
            </a:r>
            <a:r>
              <a:rPr lang="en-GB" dirty="0" err="1" smtClean="0"/>
              <a:t>smješten</a:t>
            </a:r>
            <a:r>
              <a:rPr lang="en-GB" dirty="0" smtClean="0"/>
              <a:t>.</a:t>
            </a:r>
            <a:endParaRPr lang="hr-B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Nešto</a:t>
            </a:r>
            <a:r>
              <a:rPr lang="en-GB" dirty="0" smtClean="0"/>
              <a:t> </a:t>
            </a:r>
            <a:r>
              <a:rPr lang="en-GB" dirty="0" err="1" smtClean="0"/>
              <a:t>jednostavniji</a:t>
            </a:r>
            <a:r>
              <a:rPr lang="en-GB" dirty="0" smtClean="0"/>
              <a:t> </a:t>
            </a:r>
            <a:r>
              <a:rPr lang="en-GB" dirty="0" err="1" smtClean="0"/>
              <a:t>pristup</a:t>
            </a:r>
            <a:r>
              <a:rPr lang="en-GB" dirty="0" smtClean="0"/>
              <a:t> </a:t>
            </a:r>
            <a:r>
              <a:rPr lang="en-GB" dirty="0" err="1" smtClean="0"/>
              <a:t>bijekciji</a:t>
            </a:r>
            <a:endParaRPr lang="hr-B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1258888" y="908050"/>
          <a:ext cx="3022600" cy="1976438"/>
        </p:xfrm>
        <a:graphic>
          <a:graphicData uri="http://schemas.openxmlformats.org/presentationml/2006/ole">
            <p:oleObj spid="_x0000_s17410" name="Bitmap Image" r:id="rId3" imgW="2752381" imgH="1800476" progId="Paint.Picture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716017" y="908720"/>
          <a:ext cx="3240360" cy="2009731"/>
        </p:xfrm>
        <a:graphic>
          <a:graphicData uri="http://schemas.openxmlformats.org/presentationml/2006/ole">
            <p:oleObj spid="_x0000_s17411" name="Bitmap Image" r:id="rId4" imgW="3486637" imgH="2161905" progId="Paint.Picture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475656" y="3356992"/>
          <a:ext cx="3125681" cy="2016224"/>
        </p:xfrm>
        <a:graphic>
          <a:graphicData uri="http://schemas.openxmlformats.org/presentationml/2006/ole">
            <p:oleObj spid="_x0000_s17412" name="Bitmap Image" r:id="rId5" imgW="2790476" imgH="1800476" progId="Paint.Picture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932040" y="3284984"/>
          <a:ext cx="3168352" cy="1918138"/>
        </p:xfrm>
        <a:graphic>
          <a:graphicData uri="http://schemas.openxmlformats.org/presentationml/2006/ole">
            <p:oleObj spid="_x0000_s17414" name="Bitmap Image" r:id="rId6" imgW="3524742" imgH="2133898" progId="Paint.Picture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1475656" y="620688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Injekcija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surjekcija</a:t>
            </a:r>
            <a:r>
              <a:rPr lang="hr-BA" dirty="0" smtClean="0"/>
              <a:t>               Injekcija i surjekcija</a:t>
            </a:r>
            <a:endParaRPr lang="hr-BA" dirty="0"/>
          </a:p>
        </p:txBody>
      </p:sp>
      <p:sp>
        <p:nvSpPr>
          <p:cNvPr id="10" name="Rectangle 9"/>
          <p:cNvSpPr/>
          <p:nvPr/>
        </p:nvSpPr>
        <p:spPr>
          <a:xfrm>
            <a:off x="1475656" y="2852936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BA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injekcija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surjekcija</a:t>
            </a:r>
            <a:r>
              <a:rPr lang="hr-BA" dirty="0" smtClean="0"/>
              <a:t>      </a:t>
            </a:r>
            <a:r>
              <a:rPr lang="en-US" dirty="0" err="1" smtClean="0"/>
              <a:t>Surjekcija</a:t>
            </a:r>
            <a:r>
              <a:rPr lang="en-US" dirty="0" smtClean="0"/>
              <a:t>,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injekcija</a:t>
            </a:r>
            <a:endParaRPr lang="hr-B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hr-BA" dirty="0" smtClean="0"/>
              <a:t>“Prešutno” korištenje </a:t>
            </a:r>
            <a:r>
              <a:rPr lang="hr-BA" smtClean="0"/>
              <a:t>svojstva bijektivnosti /</a:t>
            </a:r>
            <a:r>
              <a:rPr lang="hr-BA" dirty="0" smtClean="0"/>
              <a:t>injektivnosti</a:t>
            </a:r>
          </a:p>
          <a:p>
            <a:pPr>
              <a:buNone/>
            </a:pPr>
            <a:endParaRPr lang="hr-BA" dirty="0" smtClean="0"/>
          </a:p>
          <a:p>
            <a:pPr>
              <a:buNone/>
            </a:pPr>
            <a:endParaRPr lang="hr-BA" dirty="0" smtClean="0"/>
          </a:p>
          <a:p>
            <a:pPr>
              <a:buNone/>
            </a:pPr>
            <a:endParaRPr lang="hr-BA" dirty="0" smtClean="0"/>
          </a:p>
          <a:p>
            <a:pPr>
              <a:buNone/>
            </a:pPr>
            <a:r>
              <a:rPr lang="hr-BA" dirty="0" smtClean="0"/>
              <a:t>                   </a:t>
            </a:r>
            <a:r>
              <a:rPr lang="hr-BA" sz="4000" dirty="0" smtClean="0"/>
              <a:t>Hvala na pažnji!</a:t>
            </a:r>
          </a:p>
          <a:p>
            <a:pPr>
              <a:buNone/>
            </a:pPr>
            <a:r>
              <a:rPr lang="hr-BA" dirty="0" smtClean="0"/>
              <a:t> </a:t>
            </a:r>
            <a:endParaRPr lang="hr-B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629</TotalTime>
  <Words>251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Concourse</vt:lpstr>
      <vt:lpstr>Equation</vt:lpstr>
      <vt:lpstr>Paintbrush Picture</vt:lpstr>
      <vt:lpstr>TAJ BOLNI POJAM BIJEKCIJE </vt:lpstr>
      <vt:lpstr>Funkcije</vt:lpstr>
      <vt:lpstr>Slide 3</vt:lpstr>
      <vt:lpstr>Injekcija &amp; Surjekcija = Bijekcija</vt:lpstr>
      <vt:lpstr>Utvrđivanje bijektivnosti</vt:lpstr>
      <vt:lpstr>Slide 6</vt:lpstr>
      <vt:lpstr>Nešto jednostavniji pristup bijekciji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TAJ BOLNI POJAM BIJEKCIJE </dc:title>
  <dc:creator>Arijana</dc:creator>
  <cp:lastModifiedBy>Arijana</cp:lastModifiedBy>
  <cp:revision>20</cp:revision>
  <dcterms:created xsi:type="dcterms:W3CDTF">2014-07-02T07:24:45Z</dcterms:created>
  <dcterms:modified xsi:type="dcterms:W3CDTF">2014-07-02T22:51:47Z</dcterms:modified>
</cp:coreProperties>
</file>