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30"/>
  </p:notesMasterIdLst>
  <p:handoutMasterIdLst>
    <p:handoutMasterId r:id="rId31"/>
  </p:handoutMasterIdLst>
  <p:sldIdLst>
    <p:sldId id="291" r:id="rId2"/>
    <p:sldId id="292" r:id="rId3"/>
    <p:sldId id="352" r:id="rId4"/>
    <p:sldId id="355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34" r:id="rId17"/>
    <p:sldId id="293" r:id="rId18"/>
    <p:sldId id="294" r:id="rId19"/>
    <p:sldId id="295" r:id="rId20"/>
    <p:sldId id="300" r:id="rId21"/>
    <p:sldId id="335" r:id="rId22"/>
    <p:sldId id="336" r:id="rId23"/>
    <p:sldId id="337" r:id="rId24"/>
    <p:sldId id="338" r:id="rId25"/>
    <p:sldId id="307" r:id="rId26"/>
    <p:sldId id="367" r:id="rId27"/>
    <p:sldId id="351" r:id="rId28"/>
    <p:sldId id="290" r:id="rId29"/>
  </p:sldIdLst>
  <p:sldSz cx="9144000" cy="6858000" type="screen4x3"/>
  <p:notesSz cx="9823450" cy="6808788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885" autoAdjust="0"/>
  </p:normalViewPr>
  <p:slideViewPr>
    <p:cSldViewPr>
      <p:cViewPr>
        <p:scale>
          <a:sx n="68" d="100"/>
          <a:sy n="68" d="100"/>
        </p:scale>
        <p:origin x="-57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&#273;elka%20Jalu&#353;i&#263;\Desktop\Mag%20rad\Knjiga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&#273;elka%20Jalu&#353;i&#263;\Desktop\Mag%20rad\Knjiga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&#273;elka%20Jalu&#353;i&#263;\Desktop\Mag%20rad\Knjiga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&#273;elka%20Jalu&#353;i&#263;\Desktop\Mag%20rad\Knjiga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style val="48"/>
  <c:chart>
    <c:title>
      <c:tx>
        <c:rich>
          <a:bodyPr/>
          <a:lstStyle/>
          <a:p>
            <a:pPr>
              <a:defRPr>
                <a:solidFill>
                  <a:schemeClr val="tx1"/>
                </a:solidFill>
                <a:latin typeface="Calibri" pitchFamily="34" charset="0"/>
              </a:defRPr>
            </a:pPr>
            <a:r>
              <a:rPr lang="hr-HR" dirty="0">
                <a:solidFill>
                  <a:schemeClr val="tx1"/>
                </a:solidFill>
                <a:latin typeface="Calibri" pitchFamily="34" charset="0"/>
              </a:rPr>
              <a:t>F. 5. U školi volim prirodne predmete više od </a:t>
            </a:r>
            <a:r>
              <a:rPr lang="hr-HR" dirty="0" smtClean="0">
                <a:solidFill>
                  <a:schemeClr val="tx1"/>
                </a:solidFill>
                <a:latin typeface="Calibri" pitchFamily="34" charset="0"/>
              </a:rPr>
              <a:t>ostalih (M)</a:t>
            </a:r>
            <a:endParaRPr lang="hr-HR" dirty="0">
              <a:solidFill>
                <a:schemeClr val="tx1"/>
              </a:solidFill>
              <a:latin typeface="Calibri" pitchFamily="34" charset="0"/>
            </a:endParaRPr>
          </a:p>
        </c:rich>
      </c:tx>
    </c:title>
    <c:plotArea>
      <c:layout/>
      <c:barChart>
        <c:barDir val="bar"/>
        <c:grouping val="clustered"/>
        <c:ser>
          <c:idx val="0"/>
          <c:order val="0"/>
          <c:tx>
            <c:strRef>
              <c:f>List1!$C$21</c:f>
              <c:strCache>
                <c:ptCount val="1"/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dPt>
            <c:idx val="5"/>
            <c:spPr>
              <a:solidFill>
                <a:srgbClr val="00B050"/>
              </a:solidFill>
            </c:spPr>
          </c:dPt>
          <c:dLbls>
            <c:txPr>
              <a:bodyPr/>
              <a:lstStyle/>
              <a:p>
                <a:pPr>
                  <a:defRPr sz="1400">
                    <a:solidFill>
                      <a:schemeClr val="tx1"/>
                    </a:solidFill>
                    <a:latin typeface="Calibri" pitchFamily="34" charset="0"/>
                  </a:defRPr>
                </a:pPr>
                <a:endParaRPr lang="sr-Latn-CS"/>
              </a:p>
            </c:txPr>
            <c:showVal val="1"/>
          </c:dLbls>
          <c:cat>
            <c:multiLvlStrRef>
              <c:f>List1!$A$22:$B$36</c:f>
              <c:multiLvlStrCache>
                <c:ptCount val="15"/>
                <c:lvl>
                  <c:pt idx="2">
                    <c:v>RUSSIA (KAREL)</c:v>
                  </c:pt>
                  <c:pt idx="3">
                    <c:v>POLAND</c:v>
                  </c:pt>
                  <c:pt idx="4">
                    <c:v>GRECCE</c:v>
                  </c:pt>
                  <c:pt idx="5">
                    <c:v>CROATIA</c:v>
                  </c:pt>
                  <c:pt idx="6">
                    <c:v>IRELAND</c:v>
                  </c:pt>
                  <c:pt idx="7">
                    <c:v>JAPAN</c:v>
                  </c:pt>
                  <c:pt idx="8">
                    <c:v>NORTH IRELAND</c:v>
                  </c:pt>
                  <c:pt idx="9">
                    <c:v>ENGLAND</c:v>
                  </c:pt>
                  <c:pt idx="10">
                    <c:v>NORWAY</c:v>
                  </c:pt>
                  <c:pt idx="11">
                    <c:v>PORTUGAL</c:v>
                  </c:pt>
                  <c:pt idx="12">
                    <c:v>FINLAND</c:v>
                  </c:pt>
                  <c:pt idx="13">
                    <c:v>SWEDEN</c:v>
                  </c:pt>
                  <c:pt idx="14">
                    <c:v>DENMARK</c:v>
                  </c:pt>
                </c:lvl>
                <c:lvl>
                  <c:pt idx="2">
                    <c:v>1.</c:v>
                  </c:pt>
                  <c:pt idx="3">
                    <c:v>2. </c:v>
                  </c:pt>
                  <c:pt idx="4">
                    <c:v>3. </c:v>
                  </c:pt>
                  <c:pt idx="5">
                    <c:v>4.</c:v>
                  </c:pt>
                  <c:pt idx="6">
                    <c:v>5.</c:v>
                  </c:pt>
                  <c:pt idx="7">
                    <c:v>6.</c:v>
                  </c:pt>
                  <c:pt idx="8">
                    <c:v>7.</c:v>
                  </c:pt>
                  <c:pt idx="9">
                    <c:v>8.</c:v>
                  </c:pt>
                  <c:pt idx="10">
                    <c:v>9.</c:v>
                  </c:pt>
                  <c:pt idx="11">
                    <c:v>10.</c:v>
                  </c:pt>
                  <c:pt idx="12">
                    <c:v>11.</c:v>
                  </c:pt>
                  <c:pt idx="13">
                    <c:v>12.</c:v>
                  </c:pt>
                  <c:pt idx="14">
                    <c:v>13.</c:v>
                  </c:pt>
                </c:lvl>
              </c:multiLvlStrCache>
            </c:multiLvlStrRef>
          </c:cat>
          <c:val>
            <c:numRef>
              <c:f>List1!$C$22:$C$36</c:f>
              <c:numCache>
                <c:formatCode>General</c:formatCode>
                <c:ptCount val="15"/>
                <c:pt idx="2">
                  <c:v>2.4499999999999997</c:v>
                </c:pt>
                <c:pt idx="3">
                  <c:v>2.3299999999999987</c:v>
                </c:pt>
                <c:pt idx="4">
                  <c:v>2.2400000000000002</c:v>
                </c:pt>
                <c:pt idx="5">
                  <c:v>2.2200000000000002</c:v>
                </c:pt>
                <c:pt idx="6">
                  <c:v>2.15</c:v>
                </c:pt>
                <c:pt idx="7">
                  <c:v>2.15</c:v>
                </c:pt>
                <c:pt idx="8">
                  <c:v>2.14</c:v>
                </c:pt>
                <c:pt idx="9">
                  <c:v>2</c:v>
                </c:pt>
                <c:pt idx="10">
                  <c:v>2.0299999999999998</c:v>
                </c:pt>
                <c:pt idx="11">
                  <c:v>1.9500000000000024</c:v>
                </c:pt>
                <c:pt idx="12">
                  <c:v>1.9800000000000026</c:v>
                </c:pt>
                <c:pt idx="13">
                  <c:v>1.9800000000000026</c:v>
                </c:pt>
                <c:pt idx="14">
                  <c:v>1.8900000000000001</c:v>
                </c:pt>
              </c:numCache>
            </c:numRef>
          </c:val>
        </c:ser>
        <c:ser>
          <c:idx val="1"/>
          <c:order val="1"/>
          <c:tx>
            <c:strRef>
              <c:f>List1!$D$21</c:f>
              <c:strCache>
                <c:ptCount val="1"/>
              </c:strCache>
            </c:strRef>
          </c:tx>
          <c:dLbls>
            <c:showVal val="1"/>
          </c:dLbls>
          <c:cat>
            <c:multiLvlStrRef>
              <c:f>List1!$A$22:$B$36</c:f>
              <c:multiLvlStrCache>
                <c:ptCount val="15"/>
                <c:lvl>
                  <c:pt idx="2">
                    <c:v>RUSSIA (KAREL)</c:v>
                  </c:pt>
                  <c:pt idx="3">
                    <c:v>POLAND</c:v>
                  </c:pt>
                  <c:pt idx="4">
                    <c:v>GRECCE</c:v>
                  </c:pt>
                  <c:pt idx="5">
                    <c:v>CROATIA</c:v>
                  </c:pt>
                  <c:pt idx="6">
                    <c:v>IRELAND</c:v>
                  </c:pt>
                  <c:pt idx="7">
                    <c:v>JAPAN</c:v>
                  </c:pt>
                  <c:pt idx="8">
                    <c:v>NORTH IRELAND</c:v>
                  </c:pt>
                  <c:pt idx="9">
                    <c:v>ENGLAND</c:v>
                  </c:pt>
                  <c:pt idx="10">
                    <c:v>NORWAY</c:v>
                  </c:pt>
                  <c:pt idx="11">
                    <c:v>PORTUGAL</c:v>
                  </c:pt>
                  <c:pt idx="12">
                    <c:v>FINLAND</c:v>
                  </c:pt>
                  <c:pt idx="13">
                    <c:v>SWEDEN</c:v>
                  </c:pt>
                  <c:pt idx="14">
                    <c:v>DENMARK</c:v>
                  </c:pt>
                </c:lvl>
                <c:lvl>
                  <c:pt idx="2">
                    <c:v>1.</c:v>
                  </c:pt>
                  <c:pt idx="3">
                    <c:v>2. </c:v>
                  </c:pt>
                  <c:pt idx="4">
                    <c:v>3. </c:v>
                  </c:pt>
                  <c:pt idx="5">
                    <c:v>4.</c:v>
                  </c:pt>
                  <c:pt idx="6">
                    <c:v>5.</c:v>
                  </c:pt>
                  <c:pt idx="7">
                    <c:v>6.</c:v>
                  </c:pt>
                  <c:pt idx="8">
                    <c:v>7.</c:v>
                  </c:pt>
                  <c:pt idx="9">
                    <c:v>8.</c:v>
                  </c:pt>
                  <c:pt idx="10">
                    <c:v>9.</c:v>
                  </c:pt>
                  <c:pt idx="11">
                    <c:v>10.</c:v>
                  </c:pt>
                  <c:pt idx="12">
                    <c:v>11.</c:v>
                  </c:pt>
                  <c:pt idx="13">
                    <c:v>12.</c:v>
                  </c:pt>
                  <c:pt idx="14">
                    <c:v>13.</c:v>
                  </c:pt>
                </c:lvl>
              </c:multiLvlStrCache>
            </c:multiLvlStrRef>
          </c:cat>
          <c:val>
            <c:numRef>
              <c:f>List1!$D$22:$D$36</c:f>
              <c:numCache>
                <c:formatCode>General</c:formatCode>
                <c:ptCount val="15"/>
              </c:numCache>
            </c:numRef>
          </c:val>
        </c:ser>
        <c:ser>
          <c:idx val="2"/>
          <c:order val="2"/>
          <c:tx>
            <c:strRef>
              <c:f>List1!$E$21</c:f>
              <c:strCache>
                <c:ptCount val="1"/>
              </c:strCache>
            </c:strRef>
          </c:tx>
          <c:dLbls>
            <c:showVal val="1"/>
          </c:dLbls>
          <c:cat>
            <c:multiLvlStrRef>
              <c:f>List1!$A$22:$B$36</c:f>
              <c:multiLvlStrCache>
                <c:ptCount val="15"/>
                <c:lvl>
                  <c:pt idx="2">
                    <c:v>RUSSIA (KAREL)</c:v>
                  </c:pt>
                  <c:pt idx="3">
                    <c:v>POLAND</c:v>
                  </c:pt>
                  <c:pt idx="4">
                    <c:v>GRECCE</c:v>
                  </c:pt>
                  <c:pt idx="5">
                    <c:v>CROATIA</c:v>
                  </c:pt>
                  <c:pt idx="6">
                    <c:v>IRELAND</c:v>
                  </c:pt>
                  <c:pt idx="7">
                    <c:v>JAPAN</c:v>
                  </c:pt>
                  <c:pt idx="8">
                    <c:v>NORTH IRELAND</c:v>
                  </c:pt>
                  <c:pt idx="9">
                    <c:v>ENGLAND</c:v>
                  </c:pt>
                  <c:pt idx="10">
                    <c:v>NORWAY</c:v>
                  </c:pt>
                  <c:pt idx="11">
                    <c:v>PORTUGAL</c:v>
                  </c:pt>
                  <c:pt idx="12">
                    <c:v>FINLAND</c:v>
                  </c:pt>
                  <c:pt idx="13">
                    <c:v>SWEDEN</c:v>
                  </c:pt>
                  <c:pt idx="14">
                    <c:v>DENMARK</c:v>
                  </c:pt>
                </c:lvl>
                <c:lvl>
                  <c:pt idx="2">
                    <c:v>1.</c:v>
                  </c:pt>
                  <c:pt idx="3">
                    <c:v>2. </c:v>
                  </c:pt>
                  <c:pt idx="4">
                    <c:v>3. </c:v>
                  </c:pt>
                  <c:pt idx="5">
                    <c:v>4.</c:v>
                  </c:pt>
                  <c:pt idx="6">
                    <c:v>5.</c:v>
                  </c:pt>
                  <c:pt idx="7">
                    <c:v>6.</c:v>
                  </c:pt>
                  <c:pt idx="8">
                    <c:v>7.</c:v>
                  </c:pt>
                  <c:pt idx="9">
                    <c:v>8.</c:v>
                  </c:pt>
                  <c:pt idx="10">
                    <c:v>9.</c:v>
                  </c:pt>
                  <c:pt idx="11">
                    <c:v>10.</c:v>
                  </c:pt>
                  <c:pt idx="12">
                    <c:v>11.</c:v>
                  </c:pt>
                  <c:pt idx="13">
                    <c:v>12.</c:v>
                  </c:pt>
                  <c:pt idx="14">
                    <c:v>13.</c:v>
                  </c:pt>
                </c:lvl>
              </c:multiLvlStrCache>
            </c:multiLvlStrRef>
          </c:cat>
          <c:val>
            <c:numRef>
              <c:f>List1!$E$22:$E$36</c:f>
              <c:numCache>
                <c:formatCode>General</c:formatCode>
                <c:ptCount val="15"/>
              </c:numCache>
            </c:numRef>
          </c:val>
        </c:ser>
        <c:dLbls>
          <c:showVal val="1"/>
        </c:dLbls>
        <c:overlap val="-25"/>
        <c:axId val="43821696"/>
        <c:axId val="43835776"/>
      </c:barChart>
      <c:catAx>
        <c:axId val="4382169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>
                <a:solidFill>
                  <a:schemeClr val="tx1"/>
                </a:solidFill>
                <a:latin typeface="Calibri" pitchFamily="34" charset="0"/>
              </a:defRPr>
            </a:pPr>
            <a:endParaRPr lang="sr-Latn-CS"/>
          </a:p>
        </c:txPr>
        <c:crossAx val="43835776"/>
        <c:crosses val="autoZero"/>
        <c:auto val="1"/>
        <c:lblAlgn val="ctr"/>
        <c:lblOffset val="100"/>
      </c:catAx>
      <c:valAx>
        <c:axId val="43835776"/>
        <c:scaling>
          <c:orientation val="minMax"/>
        </c:scaling>
        <c:delete val="1"/>
        <c:axPos val="b"/>
        <c:numFmt formatCode="General" sourceLinked="1"/>
        <c:tickLblPos val="nextTo"/>
        <c:crossAx val="43821696"/>
        <c:crosses val="autoZero"/>
        <c:crossBetween val="between"/>
      </c:valAx>
      <c:spPr>
        <a:solidFill>
          <a:schemeClr val="bg2"/>
        </a:solidFill>
      </c:spPr>
    </c:plotArea>
    <c:legend>
      <c:legendPos val="t"/>
    </c:legend>
    <c:plotVisOnly val="1"/>
  </c:chart>
  <c:spPr>
    <a:solidFill>
      <a:schemeClr val="tx2">
        <a:lumMod val="60000"/>
        <a:lumOff val="40000"/>
      </a:schemeClr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style val="44"/>
  <c:chart>
    <c:title>
      <c:tx>
        <c:rich>
          <a:bodyPr/>
          <a:lstStyle/>
          <a:p>
            <a:pPr>
              <a:defRPr>
                <a:solidFill>
                  <a:schemeClr val="tx1"/>
                </a:solidFill>
              </a:defRPr>
            </a:pPr>
            <a:r>
              <a:rPr lang="hr-HR" dirty="0" smtClean="0">
                <a:solidFill>
                  <a:schemeClr val="tx1"/>
                </a:solidFill>
              </a:rPr>
              <a:t>F.</a:t>
            </a:r>
            <a:r>
              <a:rPr lang="hr-HR" baseline="0" dirty="0" smtClean="0">
                <a:solidFill>
                  <a:schemeClr val="tx1"/>
                </a:solidFill>
              </a:rPr>
              <a:t>16</a:t>
            </a:r>
            <a:r>
              <a:rPr lang="hr-HR" baseline="0" dirty="0">
                <a:solidFill>
                  <a:schemeClr val="tx1"/>
                </a:solidFill>
              </a:rPr>
              <a:t>. Rado bih se zaposlio u području </a:t>
            </a:r>
            <a:r>
              <a:rPr lang="hr-HR" baseline="0" dirty="0" smtClean="0">
                <a:solidFill>
                  <a:schemeClr val="tx1"/>
                </a:solidFill>
              </a:rPr>
              <a:t>tehnologije (M)</a:t>
            </a:r>
            <a:endParaRPr lang="hr-HR" dirty="0">
              <a:solidFill>
                <a:schemeClr val="tx1"/>
              </a:solidFill>
            </a:endParaRPr>
          </a:p>
        </c:rich>
      </c:tx>
    </c:title>
    <c:plotArea>
      <c:layout/>
      <c:barChart>
        <c:barDir val="bar"/>
        <c:grouping val="clustered"/>
        <c:ser>
          <c:idx val="0"/>
          <c:order val="0"/>
          <c:tx>
            <c:strRef>
              <c:f>List1!$C$39</c:f>
              <c:strCache>
                <c:ptCount val="1"/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dPt>
            <c:idx val="6"/>
            <c:spPr>
              <a:solidFill>
                <a:srgbClr val="00B050"/>
              </a:solidFill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Calibri" pitchFamily="34" charset="0"/>
                  </a:defRPr>
                </a:pPr>
                <a:endParaRPr lang="sr-Latn-CS"/>
              </a:p>
            </c:txPr>
            <c:showVal val="1"/>
          </c:dLbls>
          <c:cat>
            <c:multiLvlStrRef>
              <c:f>List1!$A$40:$B$54</c:f>
              <c:multiLvlStrCache>
                <c:ptCount val="15"/>
                <c:lvl>
                  <c:pt idx="2">
                    <c:v>GRECCE</c:v>
                  </c:pt>
                  <c:pt idx="3">
                    <c:v>RUSSIA (KAREL)</c:v>
                  </c:pt>
                  <c:pt idx="4">
                    <c:v>PORTUGAL</c:v>
                  </c:pt>
                  <c:pt idx="5">
                    <c:v>POLAND</c:v>
                  </c:pt>
                  <c:pt idx="6">
                    <c:v>CROATIA</c:v>
                  </c:pt>
                  <c:pt idx="7">
                    <c:v>NORTH IRELAND</c:v>
                  </c:pt>
                  <c:pt idx="8">
                    <c:v>SWEDEN</c:v>
                  </c:pt>
                  <c:pt idx="9">
                    <c:v>ENGLAND</c:v>
                  </c:pt>
                  <c:pt idx="10">
                    <c:v>IRELAND</c:v>
                  </c:pt>
                  <c:pt idx="11">
                    <c:v>FINLAND</c:v>
                  </c:pt>
                  <c:pt idx="12">
                    <c:v>NORWAY</c:v>
                  </c:pt>
                  <c:pt idx="13">
                    <c:v>DENMARK</c:v>
                  </c:pt>
                  <c:pt idx="14">
                    <c:v>JAPAN</c:v>
                  </c:pt>
                </c:lvl>
                <c:lvl>
                  <c:pt idx="2">
                    <c:v>1.</c:v>
                  </c:pt>
                  <c:pt idx="3">
                    <c:v>2. </c:v>
                  </c:pt>
                  <c:pt idx="4">
                    <c:v>3. </c:v>
                  </c:pt>
                  <c:pt idx="5">
                    <c:v>4.</c:v>
                  </c:pt>
                  <c:pt idx="6">
                    <c:v>5.</c:v>
                  </c:pt>
                  <c:pt idx="7">
                    <c:v>6.</c:v>
                  </c:pt>
                  <c:pt idx="8">
                    <c:v>7.</c:v>
                  </c:pt>
                  <c:pt idx="9">
                    <c:v>8.</c:v>
                  </c:pt>
                  <c:pt idx="10">
                    <c:v>9.</c:v>
                  </c:pt>
                  <c:pt idx="11">
                    <c:v>10.</c:v>
                  </c:pt>
                  <c:pt idx="12">
                    <c:v>11.</c:v>
                  </c:pt>
                  <c:pt idx="13">
                    <c:v>12.</c:v>
                  </c:pt>
                  <c:pt idx="14">
                    <c:v>13.</c:v>
                  </c:pt>
                </c:lvl>
              </c:multiLvlStrCache>
            </c:multiLvlStrRef>
          </c:cat>
          <c:val>
            <c:numRef>
              <c:f>List1!$C$40:$C$54</c:f>
              <c:numCache>
                <c:formatCode>General</c:formatCode>
                <c:ptCount val="15"/>
                <c:pt idx="2">
                  <c:v>2.4</c:v>
                </c:pt>
                <c:pt idx="3">
                  <c:v>2.38</c:v>
                </c:pt>
                <c:pt idx="4">
                  <c:v>2.3299999999999987</c:v>
                </c:pt>
                <c:pt idx="5">
                  <c:v>2.15</c:v>
                </c:pt>
                <c:pt idx="6">
                  <c:v>2.13</c:v>
                </c:pt>
                <c:pt idx="7">
                  <c:v>2.09</c:v>
                </c:pt>
                <c:pt idx="8">
                  <c:v>2.08</c:v>
                </c:pt>
                <c:pt idx="9">
                  <c:v>2.0499999999999998</c:v>
                </c:pt>
                <c:pt idx="10">
                  <c:v>2.0499999999999998</c:v>
                </c:pt>
                <c:pt idx="11">
                  <c:v>2</c:v>
                </c:pt>
                <c:pt idx="12">
                  <c:v>1.9800000000000055</c:v>
                </c:pt>
                <c:pt idx="13">
                  <c:v>1.9000000000000001</c:v>
                </c:pt>
                <c:pt idx="14">
                  <c:v>1.6300000000000001</c:v>
                </c:pt>
              </c:numCache>
            </c:numRef>
          </c:val>
        </c:ser>
        <c:ser>
          <c:idx val="1"/>
          <c:order val="1"/>
          <c:tx>
            <c:strRef>
              <c:f>List1!$D$39</c:f>
              <c:strCache>
                <c:ptCount val="1"/>
              </c:strCache>
            </c:strRef>
          </c:tx>
          <c:dLbls>
            <c:showVal val="1"/>
          </c:dLbls>
          <c:cat>
            <c:multiLvlStrRef>
              <c:f>List1!$A$40:$B$54</c:f>
              <c:multiLvlStrCache>
                <c:ptCount val="15"/>
                <c:lvl>
                  <c:pt idx="2">
                    <c:v>GRECCE</c:v>
                  </c:pt>
                  <c:pt idx="3">
                    <c:v>RUSSIA (KAREL)</c:v>
                  </c:pt>
                  <c:pt idx="4">
                    <c:v>PORTUGAL</c:v>
                  </c:pt>
                  <c:pt idx="5">
                    <c:v>POLAND</c:v>
                  </c:pt>
                  <c:pt idx="6">
                    <c:v>CROATIA</c:v>
                  </c:pt>
                  <c:pt idx="7">
                    <c:v>NORTH IRELAND</c:v>
                  </c:pt>
                  <c:pt idx="8">
                    <c:v>SWEDEN</c:v>
                  </c:pt>
                  <c:pt idx="9">
                    <c:v>ENGLAND</c:v>
                  </c:pt>
                  <c:pt idx="10">
                    <c:v>IRELAND</c:v>
                  </c:pt>
                  <c:pt idx="11">
                    <c:v>FINLAND</c:v>
                  </c:pt>
                  <c:pt idx="12">
                    <c:v>NORWAY</c:v>
                  </c:pt>
                  <c:pt idx="13">
                    <c:v>DENMARK</c:v>
                  </c:pt>
                  <c:pt idx="14">
                    <c:v>JAPAN</c:v>
                  </c:pt>
                </c:lvl>
                <c:lvl>
                  <c:pt idx="2">
                    <c:v>1.</c:v>
                  </c:pt>
                  <c:pt idx="3">
                    <c:v>2. </c:v>
                  </c:pt>
                  <c:pt idx="4">
                    <c:v>3. </c:v>
                  </c:pt>
                  <c:pt idx="5">
                    <c:v>4.</c:v>
                  </c:pt>
                  <c:pt idx="6">
                    <c:v>5.</c:v>
                  </c:pt>
                  <c:pt idx="7">
                    <c:v>6.</c:v>
                  </c:pt>
                  <c:pt idx="8">
                    <c:v>7.</c:v>
                  </c:pt>
                  <c:pt idx="9">
                    <c:v>8.</c:v>
                  </c:pt>
                  <c:pt idx="10">
                    <c:v>9.</c:v>
                  </c:pt>
                  <c:pt idx="11">
                    <c:v>10.</c:v>
                  </c:pt>
                  <c:pt idx="12">
                    <c:v>11.</c:v>
                  </c:pt>
                  <c:pt idx="13">
                    <c:v>12.</c:v>
                  </c:pt>
                  <c:pt idx="14">
                    <c:v>13.</c:v>
                  </c:pt>
                </c:lvl>
              </c:multiLvlStrCache>
            </c:multiLvlStrRef>
          </c:cat>
          <c:val>
            <c:numRef>
              <c:f>List1!$D$40:$D$54</c:f>
              <c:numCache>
                <c:formatCode>General</c:formatCode>
                <c:ptCount val="15"/>
              </c:numCache>
            </c:numRef>
          </c:val>
        </c:ser>
        <c:ser>
          <c:idx val="2"/>
          <c:order val="2"/>
          <c:tx>
            <c:strRef>
              <c:f>List1!$E$39</c:f>
              <c:strCache>
                <c:ptCount val="1"/>
              </c:strCache>
            </c:strRef>
          </c:tx>
          <c:dLbls>
            <c:showVal val="1"/>
          </c:dLbls>
          <c:cat>
            <c:multiLvlStrRef>
              <c:f>List1!$A$40:$B$54</c:f>
              <c:multiLvlStrCache>
                <c:ptCount val="15"/>
                <c:lvl>
                  <c:pt idx="2">
                    <c:v>GRECCE</c:v>
                  </c:pt>
                  <c:pt idx="3">
                    <c:v>RUSSIA (KAREL)</c:v>
                  </c:pt>
                  <c:pt idx="4">
                    <c:v>PORTUGAL</c:v>
                  </c:pt>
                  <c:pt idx="5">
                    <c:v>POLAND</c:v>
                  </c:pt>
                  <c:pt idx="6">
                    <c:v>CROATIA</c:v>
                  </c:pt>
                  <c:pt idx="7">
                    <c:v>NORTH IRELAND</c:v>
                  </c:pt>
                  <c:pt idx="8">
                    <c:v>SWEDEN</c:v>
                  </c:pt>
                  <c:pt idx="9">
                    <c:v>ENGLAND</c:v>
                  </c:pt>
                  <c:pt idx="10">
                    <c:v>IRELAND</c:v>
                  </c:pt>
                  <c:pt idx="11">
                    <c:v>FINLAND</c:v>
                  </c:pt>
                  <c:pt idx="12">
                    <c:v>NORWAY</c:v>
                  </c:pt>
                  <c:pt idx="13">
                    <c:v>DENMARK</c:v>
                  </c:pt>
                  <c:pt idx="14">
                    <c:v>JAPAN</c:v>
                  </c:pt>
                </c:lvl>
                <c:lvl>
                  <c:pt idx="2">
                    <c:v>1.</c:v>
                  </c:pt>
                  <c:pt idx="3">
                    <c:v>2. </c:v>
                  </c:pt>
                  <c:pt idx="4">
                    <c:v>3. </c:v>
                  </c:pt>
                  <c:pt idx="5">
                    <c:v>4.</c:v>
                  </c:pt>
                  <c:pt idx="6">
                    <c:v>5.</c:v>
                  </c:pt>
                  <c:pt idx="7">
                    <c:v>6.</c:v>
                  </c:pt>
                  <c:pt idx="8">
                    <c:v>7.</c:v>
                  </c:pt>
                  <c:pt idx="9">
                    <c:v>8.</c:v>
                  </c:pt>
                  <c:pt idx="10">
                    <c:v>9.</c:v>
                  </c:pt>
                  <c:pt idx="11">
                    <c:v>10.</c:v>
                  </c:pt>
                  <c:pt idx="12">
                    <c:v>11.</c:v>
                  </c:pt>
                  <c:pt idx="13">
                    <c:v>12.</c:v>
                  </c:pt>
                  <c:pt idx="14">
                    <c:v>13.</c:v>
                  </c:pt>
                </c:lvl>
              </c:multiLvlStrCache>
            </c:multiLvlStrRef>
          </c:cat>
          <c:val>
            <c:numRef>
              <c:f>List1!$E$40:$E$54</c:f>
              <c:numCache>
                <c:formatCode>General</c:formatCode>
                <c:ptCount val="15"/>
              </c:numCache>
            </c:numRef>
          </c:val>
        </c:ser>
        <c:dLbls>
          <c:showVal val="1"/>
        </c:dLbls>
        <c:overlap val="-25"/>
        <c:axId val="54063104"/>
        <c:axId val="54064640"/>
      </c:barChart>
      <c:catAx>
        <c:axId val="54063104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>
                <a:solidFill>
                  <a:schemeClr val="tx1"/>
                </a:solidFill>
                <a:latin typeface="Calibri" pitchFamily="34" charset="0"/>
              </a:defRPr>
            </a:pPr>
            <a:endParaRPr lang="sr-Latn-CS"/>
          </a:p>
        </c:txPr>
        <c:crossAx val="54064640"/>
        <c:crosses val="autoZero"/>
        <c:auto val="1"/>
        <c:lblAlgn val="ctr"/>
        <c:lblOffset val="100"/>
      </c:catAx>
      <c:valAx>
        <c:axId val="54064640"/>
        <c:scaling>
          <c:orientation val="minMax"/>
        </c:scaling>
        <c:delete val="1"/>
        <c:axPos val="b"/>
        <c:numFmt formatCode="General" sourceLinked="1"/>
        <c:tickLblPos val="nextTo"/>
        <c:crossAx val="54063104"/>
        <c:crosses val="autoZero"/>
        <c:crossBetween val="between"/>
      </c:valAx>
      <c:spPr>
        <a:solidFill>
          <a:schemeClr val="bg2"/>
        </a:solidFill>
      </c:spPr>
    </c:plotArea>
    <c:legend>
      <c:legendPos val="t"/>
    </c:legend>
    <c:plotVisOnly val="1"/>
  </c:chart>
  <c:spPr>
    <a:solidFill>
      <a:schemeClr val="tx2">
        <a:lumMod val="60000"/>
        <a:lumOff val="40000"/>
      </a:schemeClr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style val="47"/>
  <c:chart>
    <c:title>
      <c:tx>
        <c:rich>
          <a:bodyPr/>
          <a:lstStyle/>
          <a:p>
            <a:pPr>
              <a:defRPr/>
            </a:pPr>
            <a:r>
              <a:rPr lang="hr-HR" dirty="0"/>
              <a:t>F. 14. </a:t>
            </a:r>
            <a:r>
              <a:rPr lang="hr-HR" dirty="0" smtClean="0"/>
              <a:t>Rado bih postao znanstvenik (M)</a:t>
            </a:r>
            <a:endParaRPr lang="hr-HR" dirty="0"/>
          </a:p>
        </c:rich>
      </c:tx>
    </c:title>
    <c:plotArea>
      <c:layout/>
      <c:barChart>
        <c:barDir val="bar"/>
        <c:grouping val="clustered"/>
        <c:ser>
          <c:idx val="0"/>
          <c:order val="0"/>
          <c:tx>
            <c:strRef>
              <c:f>List1!$C$58</c:f>
              <c:strCache>
                <c:ptCount val="1"/>
              </c:strCache>
            </c:strRef>
          </c:tx>
          <c:dPt>
            <c:idx val="5"/>
            <c:spPr>
              <a:solidFill>
                <a:srgbClr val="00B050"/>
              </a:solidFill>
            </c:spPr>
          </c:dPt>
          <c:dLbls>
            <c:showVal val="1"/>
          </c:dLbls>
          <c:cat>
            <c:multiLvlStrRef>
              <c:f>List1!$A$59:$B$73</c:f>
              <c:multiLvlStrCache>
                <c:ptCount val="15"/>
                <c:lvl>
                  <c:pt idx="2">
                    <c:v>POLAND</c:v>
                  </c:pt>
                  <c:pt idx="3">
                    <c:v>PORTUGAL</c:v>
                  </c:pt>
                  <c:pt idx="4">
                    <c:v>GRECCE</c:v>
                  </c:pt>
                  <c:pt idx="5">
                    <c:v>CROATIA</c:v>
                  </c:pt>
                  <c:pt idx="6">
                    <c:v>RUSSIA (KAREL)</c:v>
                  </c:pt>
                  <c:pt idx="7">
                    <c:v>NORTH IRELAND</c:v>
                  </c:pt>
                  <c:pt idx="8">
                    <c:v>IRELAND</c:v>
                  </c:pt>
                  <c:pt idx="9">
                    <c:v>FINLAND</c:v>
                  </c:pt>
                  <c:pt idx="10">
                    <c:v>ENGLAND</c:v>
                  </c:pt>
                  <c:pt idx="11">
                    <c:v>SWEDEN</c:v>
                  </c:pt>
                  <c:pt idx="12">
                    <c:v>NORWAY</c:v>
                  </c:pt>
                  <c:pt idx="13">
                    <c:v>DENMARK</c:v>
                  </c:pt>
                  <c:pt idx="14">
                    <c:v>JAPAN</c:v>
                  </c:pt>
                </c:lvl>
                <c:lvl>
                  <c:pt idx="2">
                    <c:v>1.</c:v>
                  </c:pt>
                  <c:pt idx="3">
                    <c:v>2. </c:v>
                  </c:pt>
                  <c:pt idx="4">
                    <c:v>3. </c:v>
                  </c:pt>
                  <c:pt idx="5">
                    <c:v>4.</c:v>
                  </c:pt>
                  <c:pt idx="6">
                    <c:v>5.</c:v>
                  </c:pt>
                  <c:pt idx="7">
                    <c:v>6.</c:v>
                  </c:pt>
                  <c:pt idx="8">
                    <c:v>7.</c:v>
                  </c:pt>
                  <c:pt idx="9">
                    <c:v>8.</c:v>
                  </c:pt>
                  <c:pt idx="10">
                    <c:v>9.</c:v>
                  </c:pt>
                  <c:pt idx="11">
                    <c:v>10.</c:v>
                  </c:pt>
                  <c:pt idx="12">
                    <c:v>11.</c:v>
                  </c:pt>
                  <c:pt idx="13">
                    <c:v>12.</c:v>
                  </c:pt>
                  <c:pt idx="14">
                    <c:v>13.</c:v>
                  </c:pt>
                </c:lvl>
              </c:multiLvlStrCache>
            </c:multiLvlStrRef>
          </c:cat>
          <c:val>
            <c:numRef>
              <c:f>List1!$C$59:$C$73</c:f>
              <c:numCache>
                <c:formatCode>General</c:formatCode>
                <c:ptCount val="15"/>
                <c:pt idx="2">
                  <c:v>2.0299999999999998</c:v>
                </c:pt>
                <c:pt idx="3">
                  <c:v>1.9800000000000055</c:v>
                </c:pt>
                <c:pt idx="4">
                  <c:v>1.9500000000000051</c:v>
                </c:pt>
                <c:pt idx="5">
                  <c:v>1.9000000000000001</c:v>
                </c:pt>
                <c:pt idx="6">
                  <c:v>1.84</c:v>
                </c:pt>
                <c:pt idx="7">
                  <c:v>1.81</c:v>
                </c:pt>
                <c:pt idx="8">
                  <c:v>1.8</c:v>
                </c:pt>
                <c:pt idx="9">
                  <c:v>1.73</c:v>
                </c:pt>
                <c:pt idx="10">
                  <c:v>1.680000000000005</c:v>
                </c:pt>
                <c:pt idx="11">
                  <c:v>1.6400000000000001</c:v>
                </c:pt>
                <c:pt idx="12">
                  <c:v>1.53</c:v>
                </c:pt>
                <c:pt idx="13">
                  <c:v>1.53</c:v>
                </c:pt>
                <c:pt idx="14">
                  <c:v>1.53</c:v>
                </c:pt>
              </c:numCache>
            </c:numRef>
          </c:val>
        </c:ser>
        <c:ser>
          <c:idx val="1"/>
          <c:order val="1"/>
          <c:tx>
            <c:strRef>
              <c:f>List1!$D$58</c:f>
              <c:strCache>
                <c:ptCount val="1"/>
              </c:strCache>
            </c:strRef>
          </c:tx>
          <c:dLbls>
            <c:showVal val="1"/>
          </c:dLbls>
          <c:cat>
            <c:multiLvlStrRef>
              <c:f>List1!$A$59:$B$73</c:f>
              <c:multiLvlStrCache>
                <c:ptCount val="15"/>
                <c:lvl>
                  <c:pt idx="2">
                    <c:v>POLAND</c:v>
                  </c:pt>
                  <c:pt idx="3">
                    <c:v>PORTUGAL</c:v>
                  </c:pt>
                  <c:pt idx="4">
                    <c:v>GRECCE</c:v>
                  </c:pt>
                  <c:pt idx="5">
                    <c:v>CROATIA</c:v>
                  </c:pt>
                  <c:pt idx="6">
                    <c:v>RUSSIA (KAREL)</c:v>
                  </c:pt>
                  <c:pt idx="7">
                    <c:v>NORTH IRELAND</c:v>
                  </c:pt>
                  <c:pt idx="8">
                    <c:v>IRELAND</c:v>
                  </c:pt>
                  <c:pt idx="9">
                    <c:v>FINLAND</c:v>
                  </c:pt>
                  <c:pt idx="10">
                    <c:v>ENGLAND</c:v>
                  </c:pt>
                  <c:pt idx="11">
                    <c:v>SWEDEN</c:v>
                  </c:pt>
                  <c:pt idx="12">
                    <c:v>NORWAY</c:v>
                  </c:pt>
                  <c:pt idx="13">
                    <c:v>DENMARK</c:v>
                  </c:pt>
                  <c:pt idx="14">
                    <c:v>JAPAN</c:v>
                  </c:pt>
                </c:lvl>
                <c:lvl>
                  <c:pt idx="2">
                    <c:v>1.</c:v>
                  </c:pt>
                  <c:pt idx="3">
                    <c:v>2. </c:v>
                  </c:pt>
                  <c:pt idx="4">
                    <c:v>3. </c:v>
                  </c:pt>
                  <c:pt idx="5">
                    <c:v>4.</c:v>
                  </c:pt>
                  <c:pt idx="6">
                    <c:v>5.</c:v>
                  </c:pt>
                  <c:pt idx="7">
                    <c:v>6.</c:v>
                  </c:pt>
                  <c:pt idx="8">
                    <c:v>7.</c:v>
                  </c:pt>
                  <c:pt idx="9">
                    <c:v>8.</c:v>
                  </c:pt>
                  <c:pt idx="10">
                    <c:v>9.</c:v>
                  </c:pt>
                  <c:pt idx="11">
                    <c:v>10.</c:v>
                  </c:pt>
                  <c:pt idx="12">
                    <c:v>11.</c:v>
                  </c:pt>
                  <c:pt idx="13">
                    <c:v>12.</c:v>
                  </c:pt>
                  <c:pt idx="14">
                    <c:v>13.</c:v>
                  </c:pt>
                </c:lvl>
              </c:multiLvlStrCache>
            </c:multiLvlStrRef>
          </c:cat>
          <c:val>
            <c:numRef>
              <c:f>List1!$D$59:$D$73</c:f>
              <c:numCache>
                <c:formatCode>General</c:formatCode>
                <c:ptCount val="15"/>
              </c:numCache>
            </c:numRef>
          </c:val>
        </c:ser>
        <c:ser>
          <c:idx val="2"/>
          <c:order val="2"/>
          <c:tx>
            <c:strRef>
              <c:f>List1!$E$58</c:f>
              <c:strCache>
                <c:ptCount val="1"/>
              </c:strCache>
            </c:strRef>
          </c:tx>
          <c:dLbls>
            <c:showVal val="1"/>
          </c:dLbls>
          <c:cat>
            <c:multiLvlStrRef>
              <c:f>List1!$A$59:$B$73</c:f>
              <c:multiLvlStrCache>
                <c:ptCount val="15"/>
                <c:lvl>
                  <c:pt idx="2">
                    <c:v>POLAND</c:v>
                  </c:pt>
                  <c:pt idx="3">
                    <c:v>PORTUGAL</c:v>
                  </c:pt>
                  <c:pt idx="4">
                    <c:v>GRECCE</c:v>
                  </c:pt>
                  <c:pt idx="5">
                    <c:v>CROATIA</c:v>
                  </c:pt>
                  <c:pt idx="6">
                    <c:v>RUSSIA (KAREL)</c:v>
                  </c:pt>
                  <c:pt idx="7">
                    <c:v>NORTH IRELAND</c:v>
                  </c:pt>
                  <c:pt idx="8">
                    <c:v>IRELAND</c:v>
                  </c:pt>
                  <c:pt idx="9">
                    <c:v>FINLAND</c:v>
                  </c:pt>
                  <c:pt idx="10">
                    <c:v>ENGLAND</c:v>
                  </c:pt>
                  <c:pt idx="11">
                    <c:v>SWEDEN</c:v>
                  </c:pt>
                  <c:pt idx="12">
                    <c:v>NORWAY</c:v>
                  </c:pt>
                  <c:pt idx="13">
                    <c:v>DENMARK</c:v>
                  </c:pt>
                  <c:pt idx="14">
                    <c:v>JAPAN</c:v>
                  </c:pt>
                </c:lvl>
                <c:lvl>
                  <c:pt idx="2">
                    <c:v>1.</c:v>
                  </c:pt>
                  <c:pt idx="3">
                    <c:v>2. </c:v>
                  </c:pt>
                  <c:pt idx="4">
                    <c:v>3. </c:v>
                  </c:pt>
                  <c:pt idx="5">
                    <c:v>4.</c:v>
                  </c:pt>
                  <c:pt idx="6">
                    <c:v>5.</c:v>
                  </c:pt>
                  <c:pt idx="7">
                    <c:v>6.</c:v>
                  </c:pt>
                  <c:pt idx="8">
                    <c:v>7.</c:v>
                  </c:pt>
                  <c:pt idx="9">
                    <c:v>8.</c:v>
                  </c:pt>
                  <c:pt idx="10">
                    <c:v>9.</c:v>
                  </c:pt>
                  <c:pt idx="11">
                    <c:v>10.</c:v>
                  </c:pt>
                  <c:pt idx="12">
                    <c:v>11.</c:v>
                  </c:pt>
                  <c:pt idx="13">
                    <c:v>12.</c:v>
                  </c:pt>
                  <c:pt idx="14">
                    <c:v>13.</c:v>
                  </c:pt>
                </c:lvl>
              </c:multiLvlStrCache>
            </c:multiLvlStrRef>
          </c:cat>
          <c:val>
            <c:numRef>
              <c:f>List1!$E$59:$E$73</c:f>
              <c:numCache>
                <c:formatCode>General</c:formatCode>
                <c:ptCount val="15"/>
              </c:numCache>
            </c:numRef>
          </c:val>
        </c:ser>
        <c:dLbls>
          <c:showVal val="1"/>
        </c:dLbls>
        <c:overlap val="-25"/>
        <c:axId val="54129408"/>
        <c:axId val="54130944"/>
      </c:barChart>
      <c:catAx>
        <c:axId val="54129408"/>
        <c:scaling>
          <c:orientation val="minMax"/>
        </c:scaling>
        <c:axPos val="l"/>
        <c:majorTickMark val="none"/>
        <c:tickLblPos val="nextTo"/>
        <c:crossAx val="54130944"/>
        <c:crosses val="autoZero"/>
        <c:auto val="1"/>
        <c:lblAlgn val="ctr"/>
        <c:lblOffset val="100"/>
      </c:catAx>
      <c:valAx>
        <c:axId val="54130944"/>
        <c:scaling>
          <c:orientation val="minMax"/>
        </c:scaling>
        <c:delete val="1"/>
        <c:axPos val="b"/>
        <c:numFmt formatCode="General" sourceLinked="1"/>
        <c:tickLblPos val="nextTo"/>
        <c:crossAx val="54129408"/>
        <c:crosses val="autoZero"/>
        <c:crossBetween val="between"/>
      </c:valAx>
      <c:spPr>
        <a:solidFill>
          <a:schemeClr val="bg2"/>
        </a:solidFill>
      </c:spPr>
    </c:plotArea>
    <c:legend>
      <c:legendPos val="t"/>
    </c:legend>
    <c:plotVisOnly val="1"/>
  </c:chart>
  <c:spPr>
    <a:solidFill>
      <a:schemeClr val="tx2">
        <a:lumMod val="60000"/>
        <a:lumOff val="40000"/>
      </a:schemeClr>
    </a:solidFill>
  </c:spPr>
  <c:txPr>
    <a:bodyPr/>
    <a:lstStyle/>
    <a:p>
      <a:pPr>
        <a:defRPr sz="1400" b="1">
          <a:solidFill>
            <a:schemeClr val="tx1"/>
          </a:solidFill>
          <a:latin typeface="Calibri" pitchFamily="34" charset="0"/>
        </a:defRPr>
      </a:pPr>
      <a:endParaRPr lang="sr-Latn-C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style val="46"/>
  <c:chart>
    <c:title>
      <c:tx>
        <c:rich>
          <a:bodyPr/>
          <a:lstStyle/>
          <a:p>
            <a:pPr>
              <a:defRPr>
                <a:latin typeface="Calibri" pitchFamily="34" charset="0"/>
              </a:defRPr>
            </a:pPr>
            <a:r>
              <a:rPr lang="hr-HR">
                <a:latin typeface="Calibri" pitchFamily="34" charset="0"/>
              </a:rPr>
              <a:t>G.1.  Znanost i tehnologija su važni u društvu (M)  </a:t>
            </a:r>
          </a:p>
        </c:rich>
      </c:tx>
      <c:layout>
        <c:manualLayout>
          <c:xMode val="edge"/>
          <c:yMode val="edge"/>
          <c:x val="0.11199614082827679"/>
          <c:y val="1.5946207790890225E-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List1!$C$3</c:f>
              <c:strCache>
                <c:ptCount val="1"/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dPt>
            <c:idx val="14"/>
            <c:spPr>
              <a:solidFill>
                <a:srgbClr val="00B050"/>
              </a:solidFill>
            </c:spPr>
          </c:dPt>
          <c:dLbls>
            <c:txPr>
              <a:bodyPr/>
              <a:lstStyle/>
              <a:p>
                <a:pPr>
                  <a:defRPr sz="1400" b="1">
                    <a:latin typeface="Calibri" pitchFamily="34" charset="0"/>
                  </a:defRPr>
                </a:pPr>
                <a:endParaRPr lang="sr-Latn-CS"/>
              </a:p>
            </c:txPr>
            <c:showVal val="1"/>
          </c:dLbls>
          <c:cat>
            <c:multiLvlStrRef>
              <c:f>List1!$A$4:$B$18</c:f>
              <c:multiLvlStrCache>
                <c:ptCount val="15"/>
                <c:lvl>
                  <c:pt idx="2">
                    <c:v>RUSSIA (KAREL)</c:v>
                  </c:pt>
                  <c:pt idx="3">
                    <c:v>GRECCE</c:v>
                  </c:pt>
                  <c:pt idx="4">
                    <c:v>PORTUGAL</c:v>
                  </c:pt>
                  <c:pt idx="5">
                    <c:v>IRELAND</c:v>
                  </c:pt>
                  <c:pt idx="6">
                    <c:v>NORWAY</c:v>
                  </c:pt>
                  <c:pt idx="7">
                    <c:v>POLAND</c:v>
                  </c:pt>
                  <c:pt idx="8">
                    <c:v>SWEDEN</c:v>
                  </c:pt>
                  <c:pt idx="9">
                    <c:v>DENMARK</c:v>
                  </c:pt>
                  <c:pt idx="10">
                    <c:v>JAPAN</c:v>
                  </c:pt>
                  <c:pt idx="11">
                    <c:v>ENGLAND</c:v>
                  </c:pt>
                  <c:pt idx="12">
                    <c:v>FINLAND</c:v>
                  </c:pt>
                  <c:pt idx="13">
                    <c:v>NORTH IRELAND</c:v>
                  </c:pt>
                  <c:pt idx="14">
                    <c:v>CROATIA</c:v>
                  </c:pt>
                </c:lvl>
                <c:lvl>
                  <c:pt idx="2">
                    <c:v>1.</c:v>
                  </c:pt>
                  <c:pt idx="3">
                    <c:v>2. </c:v>
                  </c:pt>
                  <c:pt idx="4">
                    <c:v>3. </c:v>
                  </c:pt>
                  <c:pt idx="5">
                    <c:v>4.</c:v>
                  </c:pt>
                  <c:pt idx="6">
                    <c:v>5.</c:v>
                  </c:pt>
                  <c:pt idx="7">
                    <c:v>6.</c:v>
                  </c:pt>
                  <c:pt idx="8">
                    <c:v>7.</c:v>
                  </c:pt>
                  <c:pt idx="9">
                    <c:v>8.</c:v>
                  </c:pt>
                  <c:pt idx="10">
                    <c:v>9.</c:v>
                  </c:pt>
                  <c:pt idx="11">
                    <c:v>10.</c:v>
                  </c:pt>
                  <c:pt idx="12">
                    <c:v>11.</c:v>
                  </c:pt>
                  <c:pt idx="13">
                    <c:v>12.</c:v>
                  </c:pt>
                  <c:pt idx="14">
                    <c:v>13.</c:v>
                  </c:pt>
                </c:lvl>
              </c:multiLvlStrCache>
            </c:multiLvlStrRef>
          </c:cat>
          <c:val>
            <c:numRef>
              <c:f>List1!$C$4:$C$18</c:f>
              <c:numCache>
                <c:formatCode>General</c:formatCode>
                <c:ptCount val="15"/>
                <c:pt idx="2">
                  <c:v>3.4899999999999998</c:v>
                </c:pt>
                <c:pt idx="3">
                  <c:v>3.3</c:v>
                </c:pt>
                <c:pt idx="4">
                  <c:v>3.2800000000000002</c:v>
                </c:pt>
                <c:pt idx="5">
                  <c:v>3.25</c:v>
                </c:pt>
                <c:pt idx="6">
                  <c:v>3.23</c:v>
                </c:pt>
                <c:pt idx="7">
                  <c:v>3.23</c:v>
                </c:pt>
                <c:pt idx="8">
                  <c:v>3.1</c:v>
                </c:pt>
                <c:pt idx="9">
                  <c:v>3.09</c:v>
                </c:pt>
                <c:pt idx="10">
                  <c:v>3.08</c:v>
                </c:pt>
                <c:pt idx="11">
                  <c:v>3</c:v>
                </c:pt>
                <c:pt idx="12">
                  <c:v>3</c:v>
                </c:pt>
                <c:pt idx="13">
                  <c:v>2.86</c:v>
                </c:pt>
                <c:pt idx="14">
                  <c:v>2.77</c:v>
                </c:pt>
              </c:numCache>
            </c:numRef>
          </c:val>
        </c:ser>
        <c:ser>
          <c:idx val="1"/>
          <c:order val="1"/>
          <c:tx>
            <c:strRef>
              <c:f>List1!$D$3</c:f>
              <c:strCache>
                <c:ptCount val="1"/>
              </c:strCache>
            </c:strRef>
          </c:tx>
          <c:dLbls>
            <c:showVal val="1"/>
          </c:dLbls>
          <c:cat>
            <c:multiLvlStrRef>
              <c:f>List1!$A$4:$B$18</c:f>
              <c:multiLvlStrCache>
                <c:ptCount val="15"/>
                <c:lvl>
                  <c:pt idx="2">
                    <c:v>RUSSIA (KAREL)</c:v>
                  </c:pt>
                  <c:pt idx="3">
                    <c:v>GRECCE</c:v>
                  </c:pt>
                  <c:pt idx="4">
                    <c:v>PORTUGAL</c:v>
                  </c:pt>
                  <c:pt idx="5">
                    <c:v>IRELAND</c:v>
                  </c:pt>
                  <c:pt idx="6">
                    <c:v>NORWAY</c:v>
                  </c:pt>
                  <c:pt idx="7">
                    <c:v>POLAND</c:v>
                  </c:pt>
                  <c:pt idx="8">
                    <c:v>SWEDEN</c:v>
                  </c:pt>
                  <c:pt idx="9">
                    <c:v>DENMARK</c:v>
                  </c:pt>
                  <c:pt idx="10">
                    <c:v>JAPAN</c:v>
                  </c:pt>
                  <c:pt idx="11">
                    <c:v>ENGLAND</c:v>
                  </c:pt>
                  <c:pt idx="12">
                    <c:v>FINLAND</c:v>
                  </c:pt>
                  <c:pt idx="13">
                    <c:v>NORTH IRELAND</c:v>
                  </c:pt>
                  <c:pt idx="14">
                    <c:v>CROATIA</c:v>
                  </c:pt>
                </c:lvl>
                <c:lvl>
                  <c:pt idx="2">
                    <c:v>1.</c:v>
                  </c:pt>
                  <c:pt idx="3">
                    <c:v>2. </c:v>
                  </c:pt>
                  <c:pt idx="4">
                    <c:v>3. </c:v>
                  </c:pt>
                  <c:pt idx="5">
                    <c:v>4.</c:v>
                  </c:pt>
                  <c:pt idx="6">
                    <c:v>5.</c:v>
                  </c:pt>
                  <c:pt idx="7">
                    <c:v>6.</c:v>
                  </c:pt>
                  <c:pt idx="8">
                    <c:v>7.</c:v>
                  </c:pt>
                  <c:pt idx="9">
                    <c:v>8.</c:v>
                  </c:pt>
                  <c:pt idx="10">
                    <c:v>9.</c:v>
                  </c:pt>
                  <c:pt idx="11">
                    <c:v>10.</c:v>
                  </c:pt>
                  <c:pt idx="12">
                    <c:v>11.</c:v>
                  </c:pt>
                  <c:pt idx="13">
                    <c:v>12.</c:v>
                  </c:pt>
                  <c:pt idx="14">
                    <c:v>13.</c:v>
                  </c:pt>
                </c:lvl>
              </c:multiLvlStrCache>
            </c:multiLvlStrRef>
          </c:cat>
          <c:val>
            <c:numRef>
              <c:f>List1!$D$4:$D$18</c:f>
              <c:numCache>
                <c:formatCode>General</c:formatCode>
                <c:ptCount val="15"/>
              </c:numCache>
            </c:numRef>
          </c:val>
        </c:ser>
        <c:dLbls>
          <c:showVal val="1"/>
        </c:dLbls>
        <c:overlap val="-25"/>
        <c:axId val="54211328"/>
        <c:axId val="54212864"/>
      </c:barChart>
      <c:catAx>
        <c:axId val="54211328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>
                <a:latin typeface="Calibri" pitchFamily="34" charset="0"/>
              </a:defRPr>
            </a:pPr>
            <a:endParaRPr lang="sr-Latn-CS"/>
          </a:p>
        </c:txPr>
        <c:crossAx val="54212864"/>
        <c:crosses val="autoZero"/>
        <c:auto val="1"/>
        <c:lblAlgn val="ctr"/>
        <c:lblOffset val="100"/>
      </c:catAx>
      <c:valAx>
        <c:axId val="54212864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54211328"/>
        <c:crosses val="autoZero"/>
        <c:crossBetween val="between"/>
      </c:valAx>
      <c:spPr>
        <a:solidFill>
          <a:schemeClr val="bg2"/>
        </a:solidFill>
      </c:spPr>
    </c:plotArea>
    <c:legend>
      <c:legendPos val="t"/>
    </c:legend>
    <c:plotVisOnly val="1"/>
  </c:chart>
  <c:spPr>
    <a:solidFill>
      <a:schemeClr val="tx2">
        <a:lumMod val="40000"/>
        <a:lumOff val="60000"/>
      </a:schemeClr>
    </a:solidFill>
  </c:spPr>
  <c:txPr>
    <a:bodyPr/>
    <a:lstStyle/>
    <a:p>
      <a:pPr>
        <a:defRPr>
          <a:solidFill>
            <a:schemeClr val="tx1"/>
          </a:solidFill>
        </a:defRPr>
      </a:pPr>
      <a:endParaRPr lang="sr-Latn-C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56828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5564349" y="0"/>
            <a:ext cx="4256828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223AF-7234-41BE-A336-2FA403AF08D0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6467167"/>
            <a:ext cx="4256828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5564349" y="6467167"/>
            <a:ext cx="4256828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2295F-8CDC-42E9-BB33-906FC3663ECD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56828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5564349" y="0"/>
            <a:ext cx="4256828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B3337-744E-4FEF-994B-8849CD355413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3209925" y="511175"/>
            <a:ext cx="3403600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982345" y="3234174"/>
            <a:ext cx="7858760" cy="3063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6467167"/>
            <a:ext cx="4256828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5564349" y="6467167"/>
            <a:ext cx="4256828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22DF7-C5D8-4615-A6DB-299D0D4D88B8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209925" y="511175"/>
            <a:ext cx="3403600" cy="25527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DFB3337-744E-4FEF-994B-8849CD355413}" type="datetime1">
              <a:rPr lang="hr-HR" smtClean="0"/>
              <a:pPr/>
              <a:t>3.7.2014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22DF7-C5D8-4615-A6DB-299D0D4D88B8}" type="slidenum">
              <a:rPr lang="hr-HR" smtClean="0"/>
              <a:pPr/>
              <a:t>1</a:t>
            </a:fld>
            <a:endParaRPr lang="hr-H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209925" y="511175"/>
            <a:ext cx="3403600" cy="25527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2DF7-C5D8-4615-A6DB-299D0D4D88B8}" type="slidenum">
              <a:rPr lang="hr-HR" smtClean="0"/>
              <a:pPr/>
              <a:t>2</a:t>
            </a:fld>
            <a:endParaRPr lang="hr-HR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EE5D042-AA4B-4E2F-9896-39C6500725F4}" type="datetime1">
              <a:rPr lang="hr-HR" smtClean="0"/>
              <a:pPr/>
              <a:t>3.7.2014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DFB3337-744E-4FEF-994B-8849CD355413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22DF7-C5D8-4615-A6DB-299D0D4D88B8}" type="slidenum">
              <a:rPr lang="hr-HR" smtClean="0"/>
              <a:pPr/>
              <a:t>15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209925" y="511175"/>
            <a:ext cx="3403600" cy="25527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DFB3337-744E-4FEF-994B-8849CD355413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22DF7-C5D8-4615-A6DB-299D0D4D88B8}" type="slidenum">
              <a:rPr lang="hr-HR" smtClean="0"/>
              <a:pPr/>
              <a:t>18</a:t>
            </a:fld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209925" y="511175"/>
            <a:ext cx="3403600" cy="25527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DFB3337-744E-4FEF-994B-8849CD355413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22DF7-C5D8-4615-A6DB-299D0D4D88B8}" type="slidenum">
              <a:rPr lang="hr-HR" smtClean="0"/>
              <a:pPr/>
              <a:t>22</a:t>
            </a:fld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209925" y="511175"/>
            <a:ext cx="3403600" cy="25527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DFB3337-744E-4FEF-994B-8849CD355413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22DF7-C5D8-4615-A6DB-299D0D4D88B8}" type="slidenum">
              <a:rPr lang="hr-HR" smtClean="0"/>
              <a:pPr/>
              <a:t>23</a:t>
            </a:fld>
            <a:endParaRPr lang="hr-H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209925" y="511175"/>
            <a:ext cx="3403600" cy="25527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DFB3337-744E-4FEF-994B-8849CD355413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22DF7-C5D8-4615-A6DB-299D0D4D88B8}" type="slidenum">
              <a:rPr lang="hr-HR" smtClean="0"/>
              <a:pPr/>
              <a:t>24</a:t>
            </a:fld>
            <a:endParaRPr lang="hr-H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209925" y="511175"/>
            <a:ext cx="3403600" cy="25527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DFB3337-744E-4FEF-994B-8849CD355413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22DF7-C5D8-4615-A6DB-299D0D4D88B8}" type="slidenum">
              <a:rPr lang="hr-HR" smtClean="0"/>
              <a:pPr/>
              <a:t>25</a:t>
            </a:fld>
            <a:endParaRPr lang="hr-H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209925" y="511175"/>
            <a:ext cx="3403600" cy="25527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DFB3337-744E-4FEF-994B-8849CD355413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22DF7-C5D8-4615-A6DB-299D0D4D88B8}" type="slidenum">
              <a:rPr lang="hr-HR" smtClean="0"/>
              <a:pPr/>
              <a:t>27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slov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25" name="Podnaslov 24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31" name="Rezervirano mjesto datum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5D24FA7-67E0-490C-9D3D-F7378C4530EA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18" name="Rezervirano mjesto podnožja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4B4F12-1202-47C8-9C41-2C5AC8780635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AB1D9D3-16C4-4C61-BBD0-53DA5AE0176C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4A8B45-267F-4CCD-BAA3-2EECCAF4E493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083EF8-C937-4EED-A5F8-2F9B7BFCE732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FA9D9A-AC9C-4A82-94AF-4054CCCFED83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29CA3D-A773-4BB4-A310-E0F8B099019A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07E12F-2414-4D8D-9BC8-E16F672BE1AC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3A83213-B72A-4902-A062-80493E91DC80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B859C2-71DF-48F6-9417-62D9FD6ED666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89097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5389097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035F4B-A4D0-4A6F-AABF-98E492D199F6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slike 9"/>
          <p:cNvSpPr>
            <a:spLocks noGrp="1"/>
          </p:cNvSpPr>
          <p:nvPr>
            <p:ph type="pic" idx="1"/>
          </p:nvPr>
        </p:nvSpPr>
        <p:spPr>
          <a:xfrm>
            <a:off x="663681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ut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Rezervirano mjesto naslova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1" name="Rezervirano mjesto teksta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7" name="Rezervirano mjesto datum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B34D542-9DDC-4584-94DF-6CB618892AF1}" type="datetime1">
              <a:rPr lang="hr-HR" smtClean="0"/>
              <a:pPr/>
              <a:t>3.7.2014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6" name="Rezervirano mjesto broja slajda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ransition spd="med"/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00174"/>
            <a:ext cx="7239000" cy="1214446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hr-HR" b="0" cap="none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hr-HR" b="0" cap="none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hr-HR" b="0" cap="none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hr-HR" b="0" cap="none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hr-HR" b="0" cap="none" dirty="0" smtClean="0">
                <a:solidFill>
                  <a:schemeClr val="tx1"/>
                </a:solidFill>
                <a:latin typeface="Calibri" pitchFamily="34" charset="0"/>
              </a:rPr>
              <a:t> Strategije poučavanja i motivacija učenika</a:t>
            </a:r>
            <a:br>
              <a:rPr lang="hr-HR" b="0" cap="none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hr-HR" b="0" cap="none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hr-HR" b="0" cap="none" dirty="0" smtClean="0">
                <a:solidFill>
                  <a:schemeClr val="tx1"/>
                </a:solidFill>
                <a:latin typeface="Calibri" pitchFamily="34" charset="0"/>
              </a:rPr>
            </a:br>
            <a:endParaRPr lang="hr-HR" b="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457200" y="2857497"/>
            <a:ext cx="7239000" cy="359824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hr-HR" sz="2400" b="1" dirty="0" smtClean="0">
              <a:latin typeface="Calibri" pitchFamily="34" charset="0"/>
            </a:endParaRPr>
          </a:p>
          <a:p>
            <a:pPr algn="ctr">
              <a:buNone/>
            </a:pPr>
            <a:r>
              <a:rPr lang="hr-HR" sz="2400" b="1" dirty="0" smtClean="0">
                <a:latin typeface="Calibri" pitchFamily="34" charset="0"/>
              </a:rPr>
              <a:t>mr. sc. Anđelka Jalušić</a:t>
            </a:r>
          </a:p>
          <a:p>
            <a:pPr algn="ctr">
              <a:buNone/>
            </a:pPr>
            <a:endParaRPr lang="hr-HR" sz="2000" b="1" dirty="0" smtClean="0">
              <a:latin typeface="Calibri" pitchFamily="34" charset="0"/>
            </a:endParaRPr>
          </a:p>
          <a:p>
            <a:pPr algn="ctr">
              <a:buNone/>
            </a:pPr>
            <a:endParaRPr lang="hr-HR" sz="2000" b="1" dirty="0" smtClean="0">
              <a:latin typeface="Calibri" pitchFamily="34" charset="0"/>
            </a:endParaRPr>
          </a:p>
          <a:p>
            <a:pPr algn="ctr">
              <a:buNone/>
            </a:pPr>
            <a:endParaRPr lang="hr-HR" sz="2000" b="1" dirty="0" smtClean="0">
              <a:latin typeface="Calibri" pitchFamily="34" charset="0"/>
            </a:endParaRPr>
          </a:p>
          <a:p>
            <a:pPr algn="ctr">
              <a:buNone/>
            </a:pPr>
            <a:endParaRPr lang="hr-HR" sz="2000" b="1" dirty="0" smtClean="0">
              <a:latin typeface="Calibri" pitchFamily="34" charset="0"/>
            </a:endParaRPr>
          </a:p>
          <a:p>
            <a:pPr algn="ctr">
              <a:buNone/>
            </a:pPr>
            <a:endParaRPr lang="hr-HR" sz="2000" b="1" dirty="0" smtClean="0">
              <a:latin typeface="Calibri" pitchFamily="34" charset="0"/>
            </a:endParaRPr>
          </a:p>
          <a:p>
            <a:pPr algn="ctr">
              <a:buNone/>
            </a:pPr>
            <a:endParaRPr lang="hr-HR" sz="2000" b="1" dirty="0" smtClean="0">
              <a:latin typeface="Calibri" pitchFamily="34" charset="0"/>
            </a:endParaRPr>
          </a:p>
          <a:p>
            <a:pPr algn="ctr">
              <a:buNone/>
            </a:pPr>
            <a:endParaRPr lang="hr-HR" sz="2000" b="1" dirty="0" smtClean="0">
              <a:latin typeface="Calibri" pitchFamily="34" charset="0"/>
            </a:endParaRPr>
          </a:p>
          <a:p>
            <a:pPr>
              <a:buNone/>
            </a:pPr>
            <a:endParaRPr lang="hr-HR" sz="2000" b="1" dirty="0" smtClean="0">
              <a:latin typeface="Calibri" pitchFamily="34" charset="0"/>
            </a:endParaRPr>
          </a:p>
          <a:p>
            <a:pPr>
              <a:buNone/>
            </a:pPr>
            <a:r>
              <a:rPr lang="hr-HR" sz="2000" b="1" dirty="0" smtClean="0">
                <a:latin typeface="Calibri" pitchFamily="34" charset="0"/>
              </a:rPr>
              <a:t>6.  kongres matematike                        Zagreb, 1. – 3. srpnja 2014. </a:t>
            </a:r>
            <a:endParaRPr lang="hr-HR" sz="2000" b="1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1</a:t>
            </a:fld>
            <a:endParaRPr lang="hr-HR" dirty="0"/>
          </a:p>
        </p:txBody>
      </p:sp>
      <p:pic>
        <p:nvPicPr>
          <p:cNvPr id="5" name="Picture 4" descr="C:\Documents and Settings\Anđelka Jalušić\My Documents\My Pictures\100230_th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4143380"/>
            <a:ext cx="1095375" cy="109537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928670"/>
            <a:ext cx="7786742" cy="5500726"/>
          </a:xfrm>
        </p:spPr>
        <p:txBody>
          <a:bodyPr/>
          <a:lstStyle/>
          <a:p>
            <a:pPr>
              <a:buNone/>
            </a:pPr>
            <a:r>
              <a:rPr lang="hr-HR" b="1" dirty="0" smtClean="0">
                <a:latin typeface="Calibri" pitchFamily="34" charset="0"/>
              </a:rPr>
              <a:t>4. Vizualno - spacijalna inteligencija </a:t>
            </a:r>
          </a:p>
          <a:p>
            <a:pPr>
              <a:buNone/>
            </a:pPr>
            <a:r>
              <a:rPr lang="hr-HR" b="1" dirty="0" smtClean="0">
                <a:latin typeface="Calibri" pitchFamily="34" charset="0"/>
              </a:rPr>
              <a:t>           - </a:t>
            </a:r>
            <a:r>
              <a:rPr lang="hr-HR" dirty="0" smtClean="0">
                <a:latin typeface="Calibri" pitchFamily="34" charset="0"/>
              </a:rPr>
              <a:t>sposobnost</a:t>
            </a:r>
            <a:r>
              <a:rPr lang="hr-HR" b="1" dirty="0" smtClean="0">
                <a:latin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</a:rPr>
              <a:t>slikanja,</a:t>
            </a:r>
            <a:r>
              <a:rPr lang="hr-HR" b="1" dirty="0" smtClean="0">
                <a:latin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</a:rPr>
              <a:t>snimanja fotografija ili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stvaranja skulptura  </a:t>
            </a:r>
          </a:p>
          <a:p>
            <a:pPr>
              <a:buNone/>
            </a:pPr>
            <a:r>
              <a:rPr lang="hr-HR" b="1" dirty="0" smtClean="0">
                <a:solidFill>
                  <a:srgbClr val="00B050"/>
                </a:solidFill>
                <a:latin typeface="Calibri" pitchFamily="34" charset="0"/>
              </a:rPr>
              <a:t>Osobine: </a:t>
            </a:r>
            <a:r>
              <a:rPr lang="hr-HR" dirty="0" smtClean="0">
                <a:latin typeface="Calibri" pitchFamily="34" charset="0"/>
              </a:rPr>
              <a:t>- </a:t>
            </a:r>
            <a:r>
              <a:rPr lang="hr-HR" b="1" dirty="0" smtClean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</a:rPr>
              <a:t>misle i pamte u slikama, metaforama</a:t>
            </a:r>
          </a:p>
          <a:p>
            <a:pPr>
              <a:buNone/>
            </a:pPr>
            <a:r>
              <a:rPr lang="hr-HR" b="1" dirty="0" smtClean="0">
                <a:latin typeface="Calibri" pitchFamily="34" charset="0"/>
              </a:rPr>
              <a:t>              - </a:t>
            </a:r>
            <a:r>
              <a:rPr lang="hr-HR" dirty="0" smtClean="0">
                <a:latin typeface="Calibri" pitchFamily="34" charset="0"/>
              </a:rPr>
              <a:t>vole crtanje, karte, dijagrame, umne mape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- imaju smisao za cjelinu, služe se svim osjetilima</a:t>
            </a:r>
          </a:p>
          <a:p>
            <a:pPr>
              <a:buNone/>
            </a:pPr>
            <a:endParaRPr lang="hr-HR" b="1" dirty="0" smtClean="0">
              <a:solidFill>
                <a:srgbClr val="00B050"/>
              </a:solidFill>
              <a:latin typeface="Calibri" pitchFamily="34" charset="0"/>
            </a:endParaRPr>
          </a:p>
          <a:p>
            <a:pPr>
              <a:buNone/>
            </a:pP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Stilovi koji ih motiviraju: </a:t>
            </a:r>
            <a:r>
              <a:rPr lang="hr-HR" b="1" dirty="0" smtClean="0">
                <a:latin typeface="Calibri" pitchFamily="34" charset="0"/>
              </a:rPr>
              <a:t>- </a:t>
            </a:r>
            <a:r>
              <a:rPr lang="hr-HR" dirty="0" smtClean="0">
                <a:latin typeface="Calibri" pitchFamily="34" charset="0"/>
              </a:rPr>
              <a:t>crtanje, vizualizacija,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- računalna grafika, uporaba različitih karata,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dijagrama istaknutih  boja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- kreiranje matematičkih panoa,</a:t>
            </a:r>
            <a:endParaRPr lang="hr-HR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10</a:t>
            </a:fld>
            <a:endParaRPr lang="hr-HR"/>
          </a:p>
        </p:txBody>
      </p:sp>
      <p:sp>
        <p:nvSpPr>
          <p:cNvPr id="5" name="Naslov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6500826" cy="78579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45720" tIns="0" rIns="45720" bIns="0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Stilovi  učenja   i stilovi poučavanja</a:t>
            </a:r>
            <a:endParaRPr kumimoji="0" lang="hr-HR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C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1142984"/>
            <a:ext cx="7858180" cy="5312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dirty="0" smtClean="0">
                <a:latin typeface="Calibri" pitchFamily="34" charset="0"/>
              </a:rPr>
              <a:t>5. </a:t>
            </a:r>
            <a:r>
              <a:rPr lang="hr-HR" b="1" dirty="0" smtClean="0">
                <a:latin typeface="Calibri" pitchFamily="34" charset="0"/>
              </a:rPr>
              <a:t>Tjelesno – kinestetička inteligencija</a:t>
            </a:r>
          </a:p>
          <a:p>
            <a:pPr>
              <a:buNone/>
            </a:pPr>
            <a:r>
              <a:rPr lang="hr-HR" b="1" dirty="0" smtClean="0">
                <a:latin typeface="Calibri" pitchFamily="34" charset="0"/>
              </a:rPr>
              <a:t>               </a:t>
            </a:r>
            <a:r>
              <a:rPr lang="hr-HR" dirty="0" smtClean="0">
                <a:latin typeface="Calibri" pitchFamily="34" charset="0"/>
              </a:rPr>
              <a:t>- sposobnost korištenja ruku i tijela</a:t>
            </a: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r>
              <a:rPr lang="hr-HR" b="1" dirty="0" smtClean="0">
                <a:solidFill>
                  <a:srgbClr val="00B050"/>
                </a:solidFill>
                <a:latin typeface="Calibri" pitchFamily="34" charset="0"/>
              </a:rPr>
              <a:t>Osobine: </a:t>
            </a:r>
            <a:r>
              <a:rPr lang="hr-HR" b="1" dirty="0" smtClean="0">
                <a:latin typeface="Calibri" pitchFamily="34" charset="0"/>
              </a:rPr>
              <a:t>-</a:t>
            </a:r>
            <a:r>
              <a:rPr lang="hr-HR" b="1" dirty="0" smtClean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</a:rPr>
              <a:t>vješti su u praktičnim radovima, crtanju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  konstruiranju,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- imaju dobar osjećaj za vrijeme, smetaju ih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  pauze, izuzetna kontrola tijela i objekata </a:t>
            </a: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Stilovi koji ih motiviraju: </a:t>
            </a:r>
            <a:r>
              <a:rPr lang="hr-HR" dirty="0" smtClean="0">
                <a:latin typeface="Calibri" pitchFamily="34" charset="0"/>
              </a:rPr>
              <a:t>- terenska nastava,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praktični radovi, projektni dani matematike,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- pokreti na satovima, gluma, ples u tijeku učenja  </a:t>
            </a:r>
            <a:endParaRPr lang="hr-HR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11</a:t>
            </a:fld>
            <a:endParaRPr lang="hr-HR"/>
          </a:p>
        </p:txBody>
      </p:sp>
      <p:sp>
        <p:nvSpPr>
          <p:cNvPr id="5" name="Naslov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6500826" cy="8572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45720" tIns="0" rIns="45720" bIns="0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Stilovi  učenja   i stilovi poučavanja</a:t>
            </a:r>
            <a:endParaRPr kumimoji="0" lang="hr-HR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C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158" y="928670"/>
            <a:ext cx="7715304" cy="5527066"/>
          </a:xfrm>
        </p:spPr>
        <p:txBody>
          <a:bodyPr/>
          <a:lstStyle/>
          <a:p>
            <a:pPr>
              <a:buNone/>
            </a:pPr>
            <a:r>
              <a:rPr lang="hr-HR" b="1" dirty="0" smtClean="0">
                <a:latin typeface="Calibri" pitchFamily="34" charset="0"/>
              </a:rPr>
              <a:t>6. Glazbena inteligencija </a:t>
            </a:r>
          </a:p>
          <a:p>
            <a:pPr>
              <a:buNone/>
            </a:pPr>
            <a:r>
              <a:rPr lang="hr-HR" b="1" dirty="0" smtClean="0">
                <a:latin typeface="Calibri" pitchFamily="34" charset="0"/>
              </a:rPr>
              <a:t>                 </a:t>
            </a:r>
            <a:r>
              <a:rPr lang="hr-HR" dirty="0" smtClean="0">
                <a:latin typeface="Calibri" pitchFamily="34" charset="0"/>
              </a:rPr>
              <a:t>- sposobnost za sluh i ritam</a:t>
            </a:r>
          </a:p>
          <a:p>
            <a:pPr>
              <a:buNone/>
            </a:pPr>
            <a:endParaRPr lang="hr-HR" b="1" dirty="0" smtClean="0">
              <a:solidFill>
                <a:srgbClr val="00B050"/>
              </a:solidFill>
              <a:latin typeface="Calibri" pitchFamily="34" charset="0"/>
            </a:endParaRPr>
          </a:p>
          <a:p>
            <a:pPr>
              <a:buNone/>
            </a:pPr>
            <a:r>
              <a:rPr lang="hr-HR" b="1" dirty="0" smtClean="0">
                <a:solidFill>
                  <a:srgbClr val="00B050"/>
                </a:solidFill>
                <a:latin typeface="Calibri" pitchFamily="34" charset="0"/>
              </a:rPr>
              <a:t>Osobine: </a:t>
            </a:r>
            <a:r>
              <a:rPr lang="hr-HR" b="1" dirty="0" smtClean="0">
                <a:latin typeface="Calibri" pitchFamily="34" charset="0"/>
              </a:rPr>
              <a:t>- </a:t>
            </a:r>
            <a:r>
              <a:rPr lang="hr-HR" dirty="0" smtClean="0">
                <a:latin typeface="Calibri" pitchFamily="34" charset="0"/>
              </a:rPr>
              <a:t>osjetljivi su na visinu, ritam i boju tonova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- uče uz glazbu i sami je stvaraju</a:t>
            </a:r>
          </a:p>
          <a:p>
            <a:pPr>
              <a:buNone/>
            </a:pPr>
            <a:endParaRPr lang="hr-HR" b="1" dirty="0" smtClean="0">
              <a:solidFill>
                <a:srgbClr val="00B050"/>
              </a:solidFill>
              <a:latin typeface="Calibri" pitchFamily="34" charset="0"/>
            </a:endParaRPr>
          </a:p>
          <a:p>
            <a:pPr>
              <a:buNone/>
            </a:pP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Stilovi koji ih motiviraju: </a:t>
            </a:r>
            <a:r>
              <a:rPr lang="hr-HR" dirty="0" smtClean="0">
                <a:latin typeface="Calibri" pitchFamily="34" charset="0"/>
              </a:rPr>
              <a:t>- matematičko računanje uz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glazbenu podlogu </a:t>
            </a:r>
            <a:endParaRPr lang="hr-HR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12</a:t>
            </a:fld>
            <a:endParaRPr lang="hr-HR"/>
          </a:p>
        </p:txBody>
      </p:sp>
      <p:sp>
        <p:nvSpPr>
          <p:cNvPr id="5" name="Naslov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6357950" cy="57148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45720" tIns="0" rIns="45720" bIns="0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Stilovi  učenja   i stilovi poučavanja</a:t>
            </a:r>
            <a:endParaRPr kumimoji="0" lang="hr-HR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C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 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928670"/>
            <a:ext cx="7929618" cy="5643602"/>
          </a:xfrm>
        </p:spPr>
        <p:txBody>
          <a:bodyPr/>
          <a:lstStyle/>
          <a:p>
            <a:pPr>
              <a:buNone/>
            </a:pPr>
            <a:r>
              <a:rPr lang="hr-HR" b="1" dirty="0" smtClean="0">
                <a:latin typeface="Calibri" pitchFamily="34" charset="0"/>
              </a:rPr>
              <a:t>7</a:t>
            </a:r>
            <a:r>
              <a:rPr lang="hr-HR" dirty="0" smtClean="0">
                <a:latin typeface="Calibri" pitchFamily="34" charset="0"/>
              </a:rPr>
              <a:t>.</a:t>
            </a:r>
            <a:r>
              <a:rPr lang="hr-HR" dirty="0" smtClean="0"/>
              <a:t> </a:t>
            </a:r>
            <a:r>
              <a:rPr lang="hr-HR" b="1" dirty="0" smtClean="0">
                <a:latin typeface="Calibri" pitchFamily="34" charset="0"/>
              </a:rPr>
              <a:t>Interpersonalna (socijalna) inteligencija </a:t>
            </a:r>
          </a:p>
          <a:p>
            <a:pPr>
              <a:spcBef>
                <a:spcPts val="0"/>
              </a:spcBef>
              <a:buNone/>
            </a:pPr>
            <a:r>
              <a:rPr lang="hr-HR" b="1" dirty="0" smtClean="0">
                <a:latin typeface="Calibri" pitchFamily="34" charset="0"/>
              </a:rPr>
              <a:t>                 </a:t>
            </a:r>
            <a:r>
              <a:rPr lang="hr-HR" dirty="0" smtClean="0">
                <a:latin typeface="Calibri" pitchFamily="34" charset="0"/>
              </a:rPr>
              <a:t>- sposobnost odnosa s drugima</a:t>
            </a:r>
          </a:p>
          <a:p>
            <a:pPr>
              <a:spcBef>
                <a:spcPts val="0"/>
              </a:spcBef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hr-HR" b="1" dirty="0" smtClean="0">
                <a:solidFill>
                  <a:srgbClr val="00B050"/>
                </a:solidFill>
                <a:latin typeface="Calibri" pitchFamily="34" charset="0"/>
              </a:rPr>
              <a:t>Osobine: </a:t>
            </a:r>
            <a:r>
              <a:rPr lang="hr-HR" dirty="0" smtClean="0">
                <a:latin typeface="Calibri" pitchFamily="34" charset="0"/>
              </a:rPr>
              <a:t>- </a:t>
            </a:r>
            <a:r>
              <a:rPr lang="hr-HR" dirty="0" smtClean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</a:rPr>
              <a:t>imaju  dobre odnose s drugima, vole  raditi u 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     paru i skupinama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  - dobro komuniciraju, ali znaju i manipulirati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     s  drugima</a:t>
            </a:r>
          </a:p>
          <a:p>
            <a:pPr>
              <a:spcBef>
                <a:spcPts val="0"/>
              </a:spcBef>
              <a:buNone/>
            </a:pPr>
            <a:endParaRPr lang="hr-HR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Stilovi koji ih motiviraju: </a:t>
            </a:r>
            <a:r>
              <a:rPr lang="hr-HR" dirty="0" smtClean="0">
                <a:latin typeface="Calibri" pitchFamily="34" charset="0"/>
              </a:rPr>
              <a:t>- rješavanje zadataka u 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skupinama, parovima, timovima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- izrada plakata, prezentacija u skupinama 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(pa i na testovima???) 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13</a:t>
            </a:fld>
            <a:endParaRPr lang="hr-HR"/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0" y="0"/>
            <a:ext cx="6429388" cy="7143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45720" tIns="0" rIns="45720" bIns="0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Stilovi  učenja   i  stilovi poučavanja</a:t>
            </a:r>
            <a:endParaRPr kumimoji="0" lang="hr-HR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C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142984"/>
            <a:ext cx="7715304" cy="5312752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hr-HR" b="1" dirty="0" smtClean="0">
                <a:latin typeface="Calibri" pitchFamily="34" charset="0"/>
              </a:rPr>
              <a:t>8. Intrapersonalna ( intuitivna, emocionalna) inteligencija – </a:t>
            </a:r>
            <a:r>
              <a:rPr lang="hr-HR" dirty="0" smtClean="0">
                <a:latin typeface="Calibri" pitchFamily="34" charset="0"/>
              </a:rPr>
              <a:t>sposobnost dostupnosti vlastitim osjećajima</a:t>
            </a:r>
          </a:p>
          <a:p>
            <a:pPr>
              <a:spcBef>
                <a:spcPts val="0"/>
              </a:spcBef>
              <a:buNone/>
            </a:pPr>
            <a:r>
              <a:rPr lang="hr-HR" b="1" dirty="0" smtClean="0">
                <a:solidFill>
                  <a:srgbClr val="00B050"/>
                </a:solidFill>
                <a:latin typeface="Calibri" pitchFamily="34" charset="0"/>
              </a:rPr>
              <a:t>Osobine: </a:t>
            </a:r>
            <a:r>
              <a:rPr lang="hr-HR" dirty="0" smtClean="0">
                <a:latin typeface="Calibri" pitchFamily="34" charset="0"/>
              </a:rPr>
              <a:t>- svjesni su svojih osjećaja, prednosti i slabosti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  - intuitivni su, cijene privatnost, vole biti 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   posebni, drugačiji od drugih 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  </a:t>
            </a:r>
          </a:p>
          <a:p>
            <a:pPr>
              <a:spcBef>
                <a:spcPts val="0"/>
              </a:spcBef>
              <a:buNone/>
            </a:pP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Stilovi koji ih motiviraju: </a:t>
            </a:r>
            <a:r>
              <a:rPr lang="hr-HR" dirty="0" smtClean="0">
                <a:latin typeface="Calibri" pitchFamily="34" charset="0"/>
              </a:rPr>
              <a:t>- samostalni rad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 -  slobodna interpretacije rješenja, 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 -  vrijeme da izraze i svoje 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    doživljaje pri rješavanju zadataka </a:t>
            </a:r>
            <a:endParaRPr lang="hr-HR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14</a:t>
            </a:fld>
            <a:endParaRPr lang="hr-HR"/>
          </a:p>
        </p:txBody>
      </p:sp>
      <p:sp>
        <p:nvSpPr>
          <p:cNvPr id="5" name="Naslov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7000892" cy="78579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45720" tIns="0" rIns="45720" bIns="0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Stilovi  učenja   i stilovi poučavanja</a:t>
            </a:r>
            <a:endParaRPr kumimoji="0" lang="hr-HR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C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1000108"/>
            <a:ext cx="7786742" cy="5500726"/>
          </a:xfrm>
        </p:spPr>
        <p:txBody>
          <a:bodyPr/>
          <a:lstStyle/>
          <a:p>
            <a:pPr>
              <a:buNone/>
            </a:pP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ZABLUDE: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hr-HR" dirty="0" smtClean="0">
                <a:latin typeface="Calibri" pitchFamily="34" charset="0"/>
              </a:rPr>
              <a:t>da možemo cijelo vrijeme i svakoga učenika motivirati </a:t>
            </a:r>
          </a:p>
          <a:p>
            <a:pPr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ovim stilovima poučavanja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>
                <a:latin typeface="Calibri" pitchFamily="34" charset="0"/>
              </a:rPr>
              <a:t>da možemo napustiti sve tradicionalne nastavne stilove poučavanja poput čitanja na glas i s razumijevanjem,  pisanja, računanja bez kalkulatora</a:t>
            </a:r>
          </a:p>
          <a:p>
            <a:pPr>
              <a:buNone/>
            </a:pP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MOGUĆNOSTI: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>
                <a:latin typeface="Calibri" pitchFamily="34" charset="0"/>
              </a:rPr>
              <a:t>povremeno osvježavati nastavu različitim stilovima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poučavanja prema; - učenicima koje imamo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                     - sadržaju koji obrađujemo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                     - koliko nam vrijeme dopušta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</a:t>
            </a: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endParaRPr lang="hr-HR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15</a:t>
            </a:fld>
            <a:endParaRPr lang="hr-HR"/>
          </a:p>
        </p:txBody>
      </p:sp>
      <p:sp>
        <p:nvSpPr>
          <p:cNvPr id="5" name="Naslov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6286512" cy="9286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45720" tIns="0" rIns="45720" bIns="0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Stilovi  učenja   i  stilovi   poučavanja</a:t>
            </a:r>
            <a:endParaRPr kumimoji="0" lang="hr-HR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C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85720" y="320040"/>
            <a:ext cx="7572428" cy="1143000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hr-HR" sz="4000" b="0" cap="none" dirty="0" smtClean="0">
                <a:solidFill>
                  <a:srgbClr val="FF0000"/>
                </a:solidFill>
                <a:latin typeface="Calibri" pitchFamily="34" charset="0"/>
              </a:rPr>
              <a:t>Projekt</a:t>
            </a:r>
            <a:r>
              <a:rPr lang="hr-HR" sz="4000" b="0" dirty="0" smtClean="0">
                <a:solidFill>
                  <a:srgbClr val="FF0000"/>
                </a:solidFill>
                <a:latin typeface="Calibri" pitchFamily="34" charset="0"/>
              </a:rPr>
              <a:t>   Rose   </a:t>
            </a:r>
            <a:br>
              <a:rPr lang="hr-HR" sz="4000" b="0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hr-HR" sz="4000" b="0" cap="none" dirty="0" smtClean="0">
                <a:solidFill>
                  <a:schemeClr val="tx1"/>
                </a:solidFill>
                <a:latin typeface="Calibri" pitchFamily="34" charset="0"/>
              </a:rPr>
              <a:t>The </a:t>
            </a:r>
            <a:r>
              <a:rPr lang="hr-HR" sz="4000" b="0" cap="none" dirty="0" smtClean="0">
                <a:solidFill>
                  <a:srgbClr val="FF0000"/>
                </a:solidFill>
                <a:latin typeface="Calibri" pitchFamily="34" charset="0"/>
              </a:rPr>
              <a:t>R</a:t>
            </a:r>
            <a:r>
              <a:rPr lang="hr-HR" sz="4000" b="0" cap="none" dirty="0" smtClean="0">
                <a:solidFill>
                  <a:schemeClr val="tx1"/>
                </a:solidFill>
                <a:latin typeface="Calibri" pitchFamily="34" charset="0"/>
              </a:rPr>
              <a:t>elevance </a:t>
            </a:r>
            <a:r>
              <a:rPr lang="hr-HR" sz="4000" b="0" cap="none" dirty="0" smtClean="0">
                <a:solidFill>
                  <a:srgbClr val="FF0000"/>
                </a:solidFill>
                <a:latin typeface="Calibri" pitchFamily="34" charset="0"/>
              </a:rPr>
              <a:t>o</a:t>
            </a:r>
            <a:r>
              <a:rPr lang="hr-HR" sz="4000" b="0" cap="none" dirty="0" smtClean="0">
                <a:solidFill>
                  <a:schemeClr val="tx1"/>
                </a:solidFill>
                <a:latin typeface="Calibri" pitchFamily="34" charset="0"/>
              </a:rPr>
              <a:t>f </a:t>
            </a:r>
            <a:r>
              <a:rPr lang="hr-HR" sz="4000" b="0" cap="none" dirty="0" smtClean="0">
                <a:solidFill>
                  <a:srgbClr val="FF0000"/>
                </a:solidFill>
                <a:latin typeface="Calibri" pitchFamily="34" charset="0"/>
              </a:rPr>
              <a:t>S</a:t>
            </a:r>
            <a:r>
              <a:rPr lang="hr-HR" sz="4000" b="0" cap="none" dirty="0" smtClean="0">
                <a:solidFill>
                  <a:schemeClr val="tx1"/>
                </a:solidFill>
                <a:latin typeface="Calibri" pitchFamily="34" charset="0"/>
              </a:rPr>
              <a:t>cience </a:t>
            </a:r>
            <a:r>
              <a:rPr lang="hr-HR" sz="4000" b="0" cap="none" dirty="0" smtClean="0">
                <a:solidFill>
                  <a:srgbClr val="FF0000"/>
                </a:solidFill>
                <a:latin typeface="Calibri" pitchFamily="34" charset="0"/>
              </a:rPr>
              <a:t>E</a:t>
            </a:r>
            <a:r>
              <a:rPr lang="hr-HR" sz="4000" b="0" cap="none" dirty="0" smtClean="0">
                <a:solidFill>
                  <a:schemeClr val="tx1"/>
                </a:solidFill>
                <a:latin typeface="Calibri" pitchFamily="34" charset="0"/>
              </a:rPr>
              <a:t>ducation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sz="3600" b="1" dirty="0" smtClean="0">
                <a:latin typeface="Calibri" pitchFamily="34" charset="0"/>
              </a:rPr>
              <a:t> </a:t>
            </a:r>
            <a:r>
              <a:rPr lang="hr-HR" sz="2800" b="1" dirty="0" smtClean="0">
                <a:latin typeface="Calibri" pitchFamily="34" charset="0"/>
              </a:rPr>
              <a:t>važnost prirodnih predmeta u obrazovanju </a:t>
            </a:r>
          </a:p>
          <a:p>
            <a:pPr>
              <a:buNone/>
            </a:pPr>
            <a:r>
              <a:rPr lang="hr-HR" sz="3600" dirty="0" smtClean="0">
                <a:latin typeface="Calibri" pitchFamily="34" charset="0"/>
              </a:rPr>
              <a:t>    (</a:t>
            </a:r>
            <a:r>
              <a:rPr lang="hr-HR" sz="2800" dirty="0" smtClean="0">
                <a:latin typeface="Calibri" pitchFamily="34" charset="0"/>
              </a:rPr>
              <a:t>fizika, kemija, biologija, priroda i geografija)</a:t>
            </a:r>
          </a:p>
          <a:p>
            <a:pPr>
              <a:buNone/>
            </a:pPr>
            <a:r>
              <a:rPr lang="hr-HR" sz="2800" dirty="0" smtClean="0">
                <a:latin typeface="Calibri" pitchFamily="34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hr-HR" sz="2800" b="1" dirty="0" smtClean="0">
                <a:latin typeface="Calibri" pitchFamily="34" charset="0"/>
              </a:rPr>
              <a:t>  Svein</a:t>
            </a:r>
            <a:r>
              <a:rPr lang="hr-HR" sz="2800" b="1" dirty="0" smtClean="0"/>
              <a:t> </a:t>
            </a:r>
            <a:r>
              <a:rPr lang="hr-HR" sz="2800" b="1" dirty="0" smtClean="0">
                <a:latin typeface="Calibri" pitchFamily="34" charset="0"/>
              </a:rPr>
              <a:t>SJØBERG  i  Camilla SCHREINER  </a:t>
            </a:r>
            <a:r>
              <a:rPr lang="hr-HR" sz="2800" dirty="0" smtClean="0">
                <a:latin typeface="Calibri" pitchFamily="34" charset="0"/>
              </a:rPr>
              <a:t>- </a:t>
            </a:r>
          </a:p>
          <a:p>
            <a:pPr>
              <a:buNone/>
            </a:pPr>
            <a:r>
              <a:rPr lang="hr-HR" sz="2800" dirty="0" smtClean="0">
                <a:latin typeface="Calibri" pitchFamily="34" charset="0"/>
              </a:rPr>
              <a:t>     profesori na  Science  Education University </a:t>
            </a:r>
          </a:p>
          <a:p>
            <a:pPr>
              <a:buNone/>
            </a:pPr>
            <a:r>
              <a:rPr lang="hr-HR" sz="2800" dirty="0" smtClean="0">
                <a:latin typeface="Calibri" pitchFamily="34" charset="0"/>
              </a:rPr>
              <a:t>     of Oslo</a:t>
            </a:r>
            <a:endParaRPr lang="hr-HR" sz="2800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16</a:t>
            </a:fld>
            <a:endParaRPr lang="hr-H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285720" y="285729"/>
            <a:ext cx="7643867" cy="714380"/>
          </a:xfrm>
          <a:solidFill>
            <a:schemeClr val="bg2">
              <a:lumMod val="90000"/>
            </a:schemeClr>
          </a:solidFill>
        </p:spPr>
        <p:txBody>
          <a:bodyPr anchor="ctr">
            <a:normAutofit/>
          </a:bodyPr>
          <a:lstStyle/>
          <a:p>
            <a:pPr algn="ctr"/>
            <a:r>
              <a:rPr lang="hr-HR" sz="2400" b="0" cap="none" dirty="0" smtClean="0">
                <a:solidFill>
                  <a:schemeClr val="tx1"/>
                </a:solidFill>
                <a:latin typeface="Calibri" pitchFamily="34" charset="0"/>
              </a:rPr>
              <a:t>I. Projekt</a:t>
            </a:r>
            <a:r>
              <a:rPr lang="hr-HR" sz="2400" b="0" dirty="0" smtClean="0">
                <a:solidFill>
                  <a:schemeClr val="tx1"/>
                </a:solidFill>
                <a:latin typeface="Calibri" pitchFamily="34" charset="0"/>
              </a:rPr>
              <a:t> Rose </a:t>
            </a:r>
            <a:r>
              <a:rPr lang="hr-HR" sz="2400" dirty="0" smtClean="0">
                <a:solidFill>
                  <a:schemeClr val="tx1"/>
                </a:solidFill>
                <a:latin typeface="Calibri" pitchFamily="34" charset="0"/>
              </a:rPr>
              <a:t>– </a:t>
            </a:r>
            <a:r>
              <a:rPr lang="hr-HR" sz="2400" b="0" cap="none" dirty="0" smtClean="0">
                <a:solidFill>
                  <a:schemeClr val="tx1"/>
                </a:solidFill>
                <a:latin typeface="Calibri" pitchFamily="34" charset="0"/>
              </a:rPr>
              <a:t>The Relevance of Science Education</a:t>
            </a:r>
            <a:r>
              <a:rPr lang="hr-HR" sz="24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endParaRPr lang="hr-HR" sz="2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Rezervirano mjesto broja slajd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17</a:t>
            </a:fld>
            <a:endParaRPr lang="hr-H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1500175"/>
            <a:ext cx="7715304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7143768" cy="642918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hr-HR" sz="2400" b="0" cap="none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Projekt  </a:t>
            </a:r>
            <a:r>
              <a:rPr lang="hr-HR" sz="2400" b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ROSE  (</a:t>
            </a:r>
            <a:r>
              <a:rPr lang="hr-HR" sz="2400" b="0" cap="none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The Relevance of Science Education</a:t>
            </a:r>
            <a:r>
              <a:rPr lang="hr-HR" sz="2400" cap="none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)</a:t>
            </a:r>
            <a:endParaRPr lang="hr-HR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357298"/>
            <a:ext cx="7715304" cy="5000660"/>
          </a:xfrm>
        </p:spPr>
        <p:txBody>
          <a:bodyPr>
            <a:normAutofit/>
          </a:bodyPr>
          <a:lstStyle/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800" dirty="0" smtClean="0">
                <a:latin typeface="Calibri" pitchFamily="34" charset="0"/>
              </a:rPr>
              <a:t> Projekt je osmišljen kako bi se istražili </a:t>
            </a:r>
          </a:p>
          <a:p>
            <a:pPr>
              <a:buNone/>
            </a:pPr>
            <a:r>
              <a:rPr lang="hr-HR" sz="2800" b="1" dirty="0" smtClean="0">
                <a:latin typeface="Calibri" pitchFamily="34" charset="0"/>
              </a:rPr>
              <a:t>    interesi </a:t>
            </a:r>
            <a:r>
              <a:rPr lang="hr-HR" sz="2800" dirty="0" smtClean="0">
                <a:latin typeface="Calibri" pitchFamily="34" charset="0"/>
              </a:rPr>
              <a:t>učenika u dobi  od 14  do  16 godina </a:t>
            </a:r>
          </a:p>
          <a:p>
            <a:pPr>
              <a:buNone/>
            </a:pPr>
            <a:r>
              <a:rPr lang="hr-HR" sz="2800" dirty="0" smtClean="0">
                <a:latin typeface="Calibri" pitchFamily="34" charset="0"/>
              </a:rPr>
              <a:t>    na  području prirodnih znanosti</a:t>
            </a:r>
          </a:p>
          <a:p>
            <a:pPr>
              <a:buNone/>
            </a:pPr>
            <a:r>
              <a:rPr lang="hr-HR" sz="2800" dirty="0" smtClean="0">
                <a:latin typeface="Calibri" pitchFamily="34" charset="0"/>
              </a:rPr>
              <a:t>    i tehnologije</a:t>
            </a:r>
          </a:p>
          <a:p>
            <a:pPr>
              <a:buNone/>
            </a:pPr>
            <a:r>
              <a:rPr lang="hr-HR" sz="2800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endParaRPr lang="hr-HR" sz="2800" dirty="0" smtClean="0">
              <a:latin typeface="Calibri" pitchFamily="34" charset="0"/>
            </a:endParaRP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18</a:t>
            </a:fld>
            <a:endParaRPr lang="hr-H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3"/>
          <p:cNvSpPr>
            <a:spLocks noGrp="1"/>
          </p:cNvSpPr>
          <p:nvPr>
            <p:ph type="title"/>
          </p:nvPr>
        </p:nvSpPr>
        <p:spPr>
          <a:xfrm>
            <a:off x="0" y="0"/>
            <a:ext cx="6215075" cy="642917"/>
          </a:xfrm>
          <a:solidFill>
            <a:schemeClr val="bg2">
              <a:lumMod val="90000"/>
            </a:schemeClr>
          </a:solidFill>
        </p:spPr>
        <p:txBody>
          <a:bodyPr anchor="ctr">
            <a:normAutofit/>
          </a:bodyPr>
          <a:lstStyle/>
          <a:p>
            <a:r>
              <a:rPr lang="hr-HR" sz="2400" b="0" cap="none" dirty="0" smtClean="0">
                <a:solidFill>
                  <a:schemeClr val="tx1"/>
                </a:solidFill>
                <a:latin typeface="Calibri" pitchFamily="34" charset="0"/>
              </a:rPr>
              <a:t>   </a:t>
            </a:r>
            <a:r>
              <a:rPr lang="hr-HR" sz="2400" b="0" cap="none" dirty="0" smtClean="0">
                <a:solidFill>
                  <a:schemeClr val="tx2"/>
                </a:solidFill>
                <a:latin typeface="Calibri" pitchFamily="34" charset="0"/>
              </a:rPr>
              <a:t>Projekt</a:t>
            </a:r>
            <a:r>
              <a:rPr lang="hr-HR" sz="2400" b="0" dirty="0" smtClean="0">
                <a:solidFill>
                  <a:schemeClr val="tx2"/>
                </a:solidFill>
                <a:latin typeface="Calibri" pitchFamily="34" charset="0"/>
              </a:rPr>
              <a:t>  Rose</a:t>
            </a:r>
            <a:endParaRPr lang="hr-HR" sz="2400" b="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785794"/>
            <a:ext cx="7715304" cy="557216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sz="2800" b="1" dirty="0" smtClean="0">
                <a:latin typeface="Calibri" pitchFamily="34" charset="0"/>
              </a:rPr>
              <a:t> Instrument  istraživanja: </a:t>
            </a:r>
          </a:p>
          <a:p>
            <a:pPr>
              <a:buNone/>
            </a:pPr>
            <a:r>
              <a:rPr lang="hr-HR" sz="2800" b="1" dirty="0" smtClean="0">
                <a:latin typeface="Calibri" pitchFamily="34" charset="0"/>
              </a:rPr>
              <a:t>       - </a:t>
            </a:r>
            <a:r>
              <a:rPr lang="hr-HR" sz="2800" dirty="0" smtClean="0">
                <a:latin typeface="Calibri" pitchFamily="34" charset="0"/>
              </a:rPr>
              <a:t>Upitnik  (skupine pitanja A – I)</a:t>
            </a:r>
          </a:p>
          <a:p>
            <a:pPr>
              <a:buNone/>
            </a:pPr>
            <a:r>
              <a:rPr lang="hr-HR" sz="2800" dirty="0" smtClean="0">
                <a:latin typeface="Calibri" pitchFamily="34" charset="0"/>
              </a:rPr>
              <a:t>       - Pitanja su zatvorenog tipa prema Likertovoj</a:t>
            </a:r>
          </a:p>
          <a:p>
            <a:pPr>
              <a:buNone/>
            </a:pPr>
            <a:r>
              <a:rPr lang="hr-HR" sz="2800" dirty="0" smtClean="0">
                <a:latin typeface="Calibri" pitchFamily="34" charset="0"/>
              </a:rPr>
              <a:t>         skali od 1 – 4 </a:t>
            </a:r>
          </a:p>
          <a:p>
            <a:pPr>
              <a:buNone/>
            </a:pPr>
            <a:r>
              <a:rPr lang="hr-HR" sz="2800" dirty="0" smtClean="0">
                <a:latin typeface="Calibri" pitchFamily="34" charset="0"/>
              </a:rPr>
              <a:t>                                          </a:t>
            </a:r>
            <a:r>
              <a:rPr lang="hr-HR" sz="2800" dirty="0" smtClean="0">
                <a:latin typeface="Calibri" pitchFamily="34" charset="0"/>
                <a:ea typeface="Times New Roman"/>
              </a:rPr>
              <a:t>1 – ne zanima me, </a:t>
            </a:r>
          </a:p>
          <a:p>
            <a:pPr>
              <a:buNone/>
            </a:pPr>
            <a:r>
              <a:rPr lang="hr-HR" sz="2800" dirty="0" smtClean="0">
                <a:latin typeface="Calibri" pitchFamily="34" charset="0"/>
                <a:ea typeface="Times New Roman"/>
              </a:rPr>
              <a:t>                                          2 – malo me zanima, </a:t>
            </a:r>
          </a:p>
          <a:p>
            <a:pPr>
              <a:buNone/>
            </a:pPr>
            <a:r>
              <a:rPr lang="hr-HR" sz="2800" dirty="0" smtClean="0">
                <a:latin typeface="Calibri" pitchFamily="34" charset="0"/>
                <a:ea typeface="Times New Roman"/>
              </a:rPr>
              <a:t>                                          3 – zanima me, </a:t>
            </a:r>
          </a:p>
          <a:p>
            <a:pPr>
              <a:buNone/>
            </a:pPr>
            <a:r>
              <a:rPr lang="hr-HR" sz="2800" dirty="0" smtClean="0">
                <a:latin typeface="Calibri" pitchFamily="34" charset="0"/>
                <a:ea typeface="Times New Roman"/>
              </a:rPr>
              <a:t>                                          4 – veoma me zanima </a:t>
            </a:r>
          </a:p>
          <a:p>
            <a:pPr>
              <a:buFont typeface="Wingdings" pitchFamily="2" charset="2"/>
              <a:buChar char="Ø"/>
            </a:pPr>
            <a:r>
              <a:rPr lang="hr-HR" sz="2800" dirty="0" smtClean="0">
                <a:latin typeface="Calibri" pitchFamily="34" charset="0"/>
              </a:rPr>
              <a:t>  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19</a:t>
            </a:fld>
            <a:endParaRPr lang="hr-H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2</a:t>
            </a:fld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4294967295"/>
          </p:nvPr>
        </p:nvSpPr>
        <p:spPr>
          <a:xfrm>
            <a:off x="428597" y="714376"/>
            <a:ext cx="7572428" cy="5500707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endParaRPr lang="hr-HR" sz="112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14400" b="1" dirty="0" smtClean="0">
                <a:latin typeface="Calibri" pitchFamily="34" charset="0"/>
              </a:rPr>
              <a:t>    Uvod</a:t>
            </a:r>
          </a:p>
          <a:p>
            <a:pPr>
              <a:buNone/>
            </a:pPr>
            <a:endParaRPr lang="hr-HR" sz="144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14400" b="1" dirty="0" smtClean="0">
                <a:latin typeface="Calibri" pitchFamily="34" charset="0"/>
              </a:rPr>
              <a:t>   Stilovi učenja i strategije </a:t>
            </a:r>
          </a:p>
          <a:p>
            <a:pPr>
              <a:buNone/>
            </a:pPr>
            <a:r>
              <a:rPr lang="hr-HR" sz="14400" b="1" dirty="0" smtClean="0">
                <a:latin typeface="Calibri" pitchFamily="34" charset="0"/>
              </a:rPr>
              <a:t>      poučavanja</a:t>
            </a:r>
          </a:p>
          <a:p>
            <a:pPr>
              <a:buNone/>
            </a:pPr>
            <a:endParaRPr lang="hr-HR" sz="144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14400" b="1" dirty="0" smtClean="0">
                <a:latin typeface="Calibri" pitchFamily="34" charset="0"/>
              </a:rPr>
              <a:t>   Motivacija učenika –Projekt ROSE</a:t>
            </a:r>
          </a:p>
          <a:p>
            <a:pPr>
              <a:buNone/>
            </a:pPr>
            <a:endParaRPr lang="hr-HR" sz="144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endParaRPr lang="hr-HR" sz="144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endParaRPr lang="hr-HR" sz="32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endParaRPr lang="hr-HR" sz="32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endParaRPr lang="hr-HR" sz="32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endParaRPr lang="hr-HR" sz="3200" b="1" dirty="0" smtClean="0">
              <a:latin typeface="Calibri" pitchFamily="34" charset="0"/>
            </a:endParaRPr>
          </a:p>
          <a:p>
            <a:pPr>
              <a:buNone/>
            </a:pPr>
            <a:endParaRPr lang="hr-HR" sz="3200" b="1" dirty="0" smtClean="0">
              <a:latin typeface="Calibri" pitchFamily="34" charset="0"/>
            </a:endParaRPr>
          </a:p>
          <a:p>
            <a:pPr>
              <a:buNone/>
            </a:pPr>
            <a:endParaRPr lang="hr-HR" sz="3200" b="1" dirty="0" smtClean="0">
              <a:latin typeface="Calibri" pitchFamily="34" charset="0"/>
            </a:endParaRP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r>
              <a:rPr lang="hr-HR" dirty="0" smtClean="0"/>
              <a:t>   </a:t>
            </a:r>
            <a:endParaRPr lang="hr-H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3"/>
          <p:cNvSpPr>
            <a:spLocks noGrp="1"/>
          </p:cNvSpPr>
          <p:nvPr>
            <p:ph type="title"/>
          </p:nvPr>
        </p:nvSpPr>
        <p:spPr>
          <a:xfrm>
            <a:off x="1" y="0"/>
            <a:ext cx="6715140" cy="571480"/>
          </a:xfrm>
          <a:solidFill>
            <a:schemeClr val="bg2">
              <a:lumMod val="90000"/>
            </a:schemeClr>
          </a:solidFill>
        </p:spPr>
        <p:txBody>
          <a:bodyPr anchor="ctr">
            <a:normAutofit/>
          </a:bodyPr>
          <a:lstStyle/>
          <a:p>
            <a:r>
              <a:rPr lang="hr-HR" sz="2800" dirty="0" smtClean="0">
                <a:solidFill>
                  <a:schemeClr val="tx2"/>
                </a:solidFill>
                <a:latin typeface="Calibri" pitchFamily="34" charset="0"/>
              </a:rPr>
              <a:t> Projekt rose u hrvatskim školama</a:t>
            </a:r>
            <a:endParaRPr lang="hr-HR" sz="28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57233"/>
            <a:ext cx="7239000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3200" b="1" dirty="0" smtClean="0">
                <a:latin typeface="Calibri" pitchFamily="34" charset="0"/>
              </a:rPr>
              <a:t>Metodologija istraživanja:</a:t>
            </a:r>
          </a:p>
          <a:p>
            <a:pPr>
              <a:buNone/>
            </a:pPr>
            <a:endParaRPr lang="hr-HR" sz="32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800" dirty="0" smtClean="0">
                <a:latin typeface="Calibri" pitchFamily="34" charset="0"/>
              </a:rPr>
              <a:t>istraživanje se provodilo ispunjavanjem </a:t>
            </a:r>
            <a:r>
              <a:rPr lang="hr-HR" sz="2800" i="1" dirty="0" smtClean="0">
                <a:latin typeface="Calibri" pitchFamily="34" charset="0"/>
              </a:rPr>
              <a:t>Upitnika</a:t>
            </a:r>
          </a:p>
          <a:p>
            <a:pPr>
              <a:buNone/>
            </a:pPr>
            <a:endParaRPr lang="hr-HR" sz="28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800" dirty="0" smtClean="0">
                <a:latin typeface="Calibri" pitchFamily="34" charset="0"/>
              </a:rPr>
              <a:t>sudjelovalo ukupno 686 učenika osmih razreda iz osam osnovnih škola  u Republici Hrvatskoj</a:t>
            </a:r>
          </a:p>
          <a:p>
            <a:pPr>
              <a:buNone/>
            </a:pPr>
            <a:endParaRPr lang="hr-HR" sz="28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endParaRPr lang="hr-HR" sz="2800" b="1" dirty="0" smtClean="0">
              <a:solidFill>
                <a:srgbClr val="000000"/>
              </a:solidFill>
              <a:latin typeface="Calibri" pitchFamily="34" charset="0"/>
              <a:ea typeface="Times New Roman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20</a:t>
            </a:fld>
            <a:endParaRPr lang="hr-H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6072199" cy="642918"/>
          </a:xfrm>
          <a:solidFill>
            <a:schemeClr val="bg2">
              <a:lumMod val="90000"/>
            </a:schemeClr>
          </a:solidFill>
        </p:spPr>
        <p:txBody>
          <a:bodyPr anchor="ctr">
            <a:normAutofit/>
          </a:bodyPr>
          <a:lstStyle/>
          <a:p>
            <a:r>
              <a:rPr lang="hr-HR" sz="2400" dirty="0" smtClean="0">
                <a:solidFill>
                  <a:schemeClr val="tx2"/>
                </a:solidFill>
                <a:latin typeface="Calibri" pitchFamily="34" charset="0"/>
              </a:rPr>
              <a:t>Projekt rose u hrvatskim školama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sz="2400" b="1" dirty="0" smtClean="0">
                <a:latin typeface="Calibri" pitchFamily="34" charset="0"/>
              </a:rPr>
              <a:t>Obrada rezultata : </a:t>
            </a:r>
          </a:p>
          <a:p>
            <a:pPr>
              <a:buNone/>
            </a:pPr>
            <a:r>
              <a:rPr lang="hr-HR" sz="2400" b="1" dirty="0" smtClean="0">
                <a:latin typeface="Calibri" pitchFamily="34" charset="0"/>
              </a:rPr>
              <a:t>           </a:t>
            </a:r>
            <a:r>
              <a:rPr lang="hr-HR" sz="2400" dirty="0" smtClean="0">
                <a:latin typeface="Calibri" pitchFamily="34" charset="0"/>
              </a:rPr>
              <a:t> </a:t>
            </a:r>
            <a:r>
              <a:rPr lang="hr-HR" sz="2400" b="1" dirty="0" smtClean="0">
                <a:latin typeface="Calibri" pitchFamily="34" charset="0"/>
              </a:rPr>
              <a:t>M</a:t>
            </a:r>
            <a:r>
              <a:rPr lang="hr-HR" sz="2400" dirty="0" smtClean="0">
                <a:latin typeface="Calibri" pitchFamily="34" charset="0"/>
              </a:rPr>
              <a:t>      - srednja vrijednost   Likertovih indeksa </a:t>
            </a:r>
          </a:p>
          <a:p>
            <a:pPr>
              <a:buNone/>
            </a:pPr>
            <a:r>
              <a:rPr lang="hr-HR" sz="2400" dirty="0" smtClean="0">
                <a:latin typeface="Calibri" pitchFamily="34" charset="0"/>
              </a:rPr>
              <a:t>           </a:t>
            </a:r>
            <a:r>
              <a:rPr lang="hr-HR" sz="2400" b="1" dirty="0" smtClean="0">
                <a:latin typeface="Calibri" pitchFamily="34" charset="0"/>
              </a:rPr>
              <a:t>Mdn</a:t>
            </a:r>
            <a:r>
              <a:rPr lang="hr-HR" sz="2400" dirty="0" smtClean="0">
                <a:latin typeface="Calibri" pitchFamily="34" charset="0"/>
              </a:rPr>
              <a:t>  - medijan</a:t>
            </a:r>
          </a:p>
          <a:p>
            <a:pPr>
              <a:buNone/>
            </a:pPr>
            <a:r>
              <a:rPr lang="hr-HR" sz="2400" dirty="0" smtClean="0">
                <a:latin typeface="Calibri" pitchFamily="34" charset="0"/>
              </a:rPr>
              <a:t>           </a:t>
            </a:r>
            <a:r>
              <a:rPr lang="hr-HR" sz="2400" b="1" dirty="0" smtClean="0">
                <a:latin typeface="Calibri" pitchFamily="34" charset="0"/>
              </a:rPr>
              <a:t>SD</a:t>
            </a:r>
            <a:r>
              <a:rPr lang="hr-HR" sz="2400" dirty="0" smtClean="0">
                <a:latin typeface="Calibri" pitchFamily="34" charset="0"/>
              </a:rPr>
              <a:t>      - standardna devijacija</a:t>
            </a:r>
          </a:p>
          <a:p>
            <a:pPr>
              <a:buNone/>
            </a:pPr>
            <a:endParaRPr lang="hr-HR" sz="24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alibri" pitchFamily="34" charset="0"/>
              </a:rPr>
              <a:t>  učinjeno u programu SPSS 12.0.</a:t>
            </a:r>
          </a:p>
          <a:p>
            <a:pPr>
              <a:buNone/>
            </a:pP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21</a:t>
            </a:fld>
            <a:endParaRPr lang="hr-H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22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1" y="0"/>
            <a:ext cx="7929563" cy="785794"/>
          </a:xfrm>
          <a:solidFill>
            <a:schemeClr val="bg2"/>
          </a:solidFill>
        </p:spPr>
        <p:txBody>
          <a:bodyPr anchor="t">
            <a:normAutofit fontScale="90000"/>
          </a:bodyPr>
          <a:lstStyle/>
          <a:p>
            <a:pPr algn="ctr"/>
            <a:r>
              <a:rPr lang="hr-HR" sz="2800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hr-HR" sz="2400" dirty="0" smtClean="0">
                <a:solidFill>
                  <a:schemeClr val="tx2"/>
                </a:solidFill>
                <a:latin typeface="Calibri" pitchFamily="34" charset="0"/>
              </a:rPr>
              <a:t>usporedba  hrvatskih učenika  s učenicima nekih europskih zemalja </a:t>
            </a:r>
            <a: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</a:br>
            <a: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</a:br>
            <a:endParaRPr lang="hr-HR" sz="1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" y="1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aphicFrame>
        <p:nvGraphicFramePr>
          <p:cNvPr id="8" name="Grafikon 7"/>
          <p:cNvGraphicFramePr/>
          <p:nvPr/>
        </p:nvGraphicFramePr>
        <p:xfrm>
          <a:off x="500037" y="1214152"/>
          <a:ext cx="7358113" cy="5358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23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1" y="0"/>
            <a:ext cx="7929563" cy="714356"/>
          </a:xfrm>
          <a:solidFill>
            <a:schemeClr val="bg2"/>
          </a:solidFill>
        </p:spPr>
        <p:txBody>
          <a:bodyPr anchor="t">
            <a:normAutofit fontScale="90000"/>
          </a:bodyPr>
          <a:lstStyle/>
          <a:p>
            <a:pPr algn="ctr"/>
            <a:r>
              <a:rPr lang="hr-HR" sz="2800" dirty="0" smtClean="0">
                <a:solidFill>
                  <a:schemeClr val="tx2"/>
                </a:solidFill>
                <a:latin typeface="Calibri" pitchFamily="34" charset="0"/>
              </a:rPr>
              <a:t> usporedba  hrvatskih učenika  s učenicima nekih europskih zemalja </a:t>
            </a:r>
            <a: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</a:br>
            <a: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</a:br>
            <a:endParaRPr lang="hr-HR" sz="1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" y="1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aphicFrame>
        <p:nvGraphicFramePr>
          <p:cNvPr id="8" name="Grafikon 7"/>
          <p:cNvGraphicFramePr/>
          <p:nvPr/>
        </p:nvGraphicFramePr>
        <p:xfrm>
          <a:off x="214283" y="1071546"/>
          <a:ext cx="7725895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24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1" y="1"/>
            <a:ext cx="7929563" cy="928670"/>
          </a:xfrm>
          <a:solidFill>
            <a:schemeClr val="bg2"/>
          </a:solidFill>
        </p:spPr>
        <p:txBody>
          <a:bodyPr anchor="t">
            <a:normAutofit/>
          </a:bodyPr>
          <a:lstStyle/>
          <a:p>
            <a:pPr algn="ctr"/>
            <a:r>
              <a:rPr lang="hr-HR" sz="2800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hr-HR" sz="2400" dirty="0" smtClean="0">
                <a:solidFill>
                  <a:schemeClr val="tx2"/>
                </a:solidFill>
                <a:latin typeface="Calibri" pitchFamily="34" charset="0"/>
              </a:rPr>
              <a:t>usporedba  hrvatskih učenika  s učenicima nekih europskih zemalja</a:t>
            </a:r>
            <a:endParaRPr lang="hr-HR" sz="1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" y="1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hr-HR" dirty="0"/>
          </a:p>
        </p:txBody>
      </p:sp>
      <p:graphicFrame>
        <p:nvGraphicFramePr>
          <p:cNvPr id="8" name="Grafikon 7"/>
          <p:cNvGraphicFramePr/>
          <p:nvPr/>
        </p:nvGraphicFramePr>
        <p:xfrm>
          <a:off x="188207" y="1285860"/>
          <a:ext cx="7884256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25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1" y="0"/>
            <a:ext cx="7929563" cy="785794"/>
          </a:xfrm>
          <a:solidFill>
            <a:schemeClr val="bg2"/>
          </a:solidFill>
        </p:spPr>
        <p:txBody>
          <a:bodyPr anchor="t">
            <a:normAutofit fontScale="90000"/>
          </a:bodyPr>
          <a:lstStyle/>
          <a:p>
            <a:pPr algn="ctr"/>
            <a:r>
              <a:rPr lang="hr-HR" sz="2800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hr-HR" sz="2400" dirty="0" smtClean="0">
                <a:solidFill>
                  <a:schemeClr val="tx2"/>
                </a:solidFill>
                <a:latin typeface="Calibri" pitchFamily="34" charset="0"/>
              </a:rPr>
              <a:t>usporedba  hrvatskih učenika  s učenicima nekih europskih zemalja </a:t>
            </a:r>
            <a: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</a:br>
            <a:endParaRPr lang="hr-HR" sz="1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" y="1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aphicFrame>
        <p:nvGraphicFramePr>
          <p:cNvPr id="9" name="Grafikon 8"/>
          <p:cNvGraphicFramePr/>
          <p:nvPr/>
        </p:nvGraphicFramePr>
        <p:xfrm>
          <a:off x="428597" y="1214422"/>
          <a:ext cx="7572428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1357298"/>
            <a:ext cx="7858180" cy="50984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hr-HR" sz="3200" dirty="0" smtClean="0">
                <a:latin typeface="Calibri" pitchFamily="34" charset="0"/>
              </a:rPr>
              <a:t>PISA istraživanje - 65. zemalja 2012. godina</a:t>
            </a:r>
          </a:p>
          <a:p>
            <a:pPr>
              <a:buNone/>
            </a:pPr>
            <a:endParaRPr lang="hr-HR" sz="3200" dirty="0" smtClean="0">
              <a:latin typeface="Calibri" pitchFamily="34" charset="0"/>
            </a:endParaRPr>
          </a:p>
          <a:p>
            <a:pPr>
              <a:buNone/>
            </a:pPr>
            <a:r>
              <a:rPr lang="hr-HR" sz="3200" dirty="0" smtClean="0">
                <a:solidFill>
                  <a:srgbClr val="FF0000"/>
                </a:solidFill>
                <a:latin typeface="Calibri" pitchFamily="34" charset="0"/>
              </a:rPr>
              <a:t>HRVATSKA:</a:t>
            </a:r>
          </a:p>
          <a:p>
            <a:pPr>
              <a:buFont typeface="Wingdings" pitchFamily="2" charset="2"/>
              <a:buChar char="v"/>
            </a:pPr>
            <a:r>
              <a:rPr lang="hr-HR" sz="3200" dirty="0" smtClean="0">
                <a:latin typeface="Calibri" pitchFamily="34" charset="0"/>
              </a:rPr>
              <a:t>      40. mjesto - matematička pismenost</a:t>
            </a:r>
          </a:p>
          <a:p>
            <a:pPr>
              <a:buFont typeface="Wingdings" pitchFamily="2" charset="2"/>
              <a:buChar char="v"/>
            </a:pPr>
            <a:r>
              <a:rPr lang="hr-HR" sz="3200" dirty="0" smtClean="0">
                <a:latin typeface="Calibri" pitchFamily="34" charset="0"/>
              </a:rPr>
              <a:t>      34. mjesto – prirodoslovna pismenost </a:t>
            </a:r>
          </a:p>
          <a:p>
            <a:pPr>
              <a:buFont typeface="Wingdings" pitchFamily="2" charset="2"/>
              <a:buChar char="v"/>
            </a:pPr>
            <a:r>
              <a:rPr lang="hr-HR" sz="3200" dirty="0" smtClean="0">
                <a:latin typeface="Calibri" pitchFamily="34" charset="0"/>
              </a:rPr>
              <a:t>      bolji rezultati  u PISA istraživanju 2006.</a:t>
            </a:r>
          </a:p>
          <a:p>
            <a:pPr>
              <a:buNone/>
            </a:pPr>
            <a:r>
              <a:rPr lang="hr-HR" sz="3200" dirty="0" smtClean="0">
                <a:latin typeface="Calibri" pitchFamily="34" charset="0"/>
              </a:rPr>
              <a:t>                           </a:t>
            </a:r>
          </a:p>
          <a:p>
            <a:pPr>
              <a:buNone/>
            </a:pPr>
            <a:r>
              <a:rPr lang="hr-HR" sz="3200" dirty="0" smtClean="0">
                <a:solidFill>
                  <a:srgbClr val="FF0000"/>
                </a:solidFill>
                <a:latin typeface="Calibri" pitchFamily="34" charset="0"/>
              </a:rPr>
              <a:t>                                      ???</a:t>
            </a:r>
          </a:p>
          <a:p>
            <a:pPr>
              <a:buNone/>
            </a:pPr>
            <a:endParaRPr lang="hr-HR" sz="3200" dirty="0" smtClean="0">
              <a:latin typeface="Calibri" pitchFamily="34" charset="0"/>
            </a:endParaRPr>
          </a:p>
          <a:p>
            <a:pPr>
              <a:buNone/>
            </a:pPr>
            <a:endParaRPr lang="hr-HR" sz="3200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26</a:t>
            </a:fld>
            <a:endParaRPr lang="hr-HR"/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7696200" cy="1071546"/>
          </a:xfrm>
          <a:solidFill>
            <a:schemeClr val="bg2"/>
          </a:solidFill>
        </p:spPr>
        <p:txBody>
          <a:bodyPr anchor="t">
            <a:normAutofit/>
          </a:bodyPr>
          <a:lstStyle/>
          <a:p>
            <a:pPr algn="ctr"/>
            <a:r>
              <a:rPr lang="hr-HR" sz="2800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hr-HR" sz="2400" dirty="0" smtClean="0">
                <a:solidFill>
                  <a:schemeClr val="tx2"/>
                </a:solidFill>
                <a:latin typeface="Calibri" pitchFamily="34" charset="0"/>
              </a:rPr>
              <a:t>usporedba  hrvatskih učenika  s učenicima nekih  zemalja   - PISA projekt</a:t>
            </a:r>
            <a: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</a:br>
            <a:endParaRPr lang="hr-HR" sz="1800" dirty="0"/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7715272" cy="642918"/>
          </a:xfrm>
          <a:solidFill>
            <a:schemeClr val="bg2"/>
          </a:solidFill>
        </p:spPr>
        <p:txBody>
          <a:bodyPr anchor="t">
            <a:normAutofit fontScale="90000"/>
          </a:bodyPr>
          <a:lstStyle/>
          <a:p>
            <a:pPr algn="ctr"/>
            <a:r>
              <a:rPr lang="hr-HR" sz="2800" dirty="0" smtClean="0">
                <a:solidFill>
                  <a:schemeClr val="tx2"/>
                </a:solidFill>
                <a:latin typeface="Calibri" pitchFamily="34" charset="0"/>
              </a:rPr>
              <a:t> zaključak:</a:t>
            </a:r>
            <a: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hr-HR" sz="2200" dirty="0" smtClean="0">
                <a:solidFill>
                  <a:schemeClr val="tx2"/>
                </a:solidFill>
                <a:latin typeface="Calibri" pitchFamily="34" charset="0"/>
              </a:rPr>
            </a:br>
            <a:endParaRPr lang="hr-HR" sz="3200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>
          <a:xfrm>
            <a:off x="285720" y="1142984"/>
            <a:ext cx="7410480" cy="531275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sz="2800" b="1" dirty="0" smtClean="0">
                <a:latin typeface="Calibri" pitchFamily="34" charset="0"/>
              </a:rPr>
              <a:t> Svako ulaganje da se poveća motivacija  učitelja zasigurno će povećati </a:t>
            </a:r>
          </a:p>
          <a:p>
            <a:pPr>
              <a:buNone/>
            </a:pPr>
            <a:r>
              <a:rPr lang="hr-HR" sz="2800" b="1" dirty="0" smtClean="0">
                <a:latin typeface="Calibri" pitchFamily="34" charset="0"/>
              </a:rPr>
              <a:t>    i motivaciju naših učenika u razredu</a:t>
            </a:r>
          </a:p>
          <a:p>
            <a:pPr>
              <a:buNone/>
            </a:pPr>
            <a:endParaRPr lang="hr-HR" sz="2800" b="1" dirty="0" smtClean="0">
              <a:latin typeface="Calibri" pitchFamily="34" charset="0"/>
            </a:endParaRPr>
          </a:p>
          <a:p>
            <a:pPr>
              <a:buNone/>
            </a:pPr>
            <a:r>
              <a:rPr lang="hr-HR" sz="2800" b="1" dirty="0" smtClean="0">
                <a:latin typeface="Calibri" pitchFamily="34" charset="0"/>
              </a:rPr>
              <a:t>       </a:t>
            </a:r>
          </a:p>
          <a:p>
            <a:pPr>
              <a:buNone/>
            </a:pPr>
            <a:r>
              <a:rPr lang="hr-HR" sz="2800" b="1" dirty="0" smtClean="0">
                <a:latin typeface="Calibri" pitchFamily="34" charset="0"/>
              </a:rPr>
              <a:t>         ????</a:t>
            </a:r>
            <a:endParaRPr lang="hr-HR" sz="2400" dirty="0">
              <a:latin typeface="Calibri" pitchFamily="34" charset="0"/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27</a:t>
            </a:fld>
            <a:endParaRPr lang="hr-HR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" y="1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1" name="Nasmiješeno lice 10"/>
          <p:cNvSpPr/>
          <p:nvPr/>
        </p:nvSpPr>
        <p:spPr>
          <a:xfrm>
            <a:off x="2857488" y="3500438"/>
            <a:ext cx="1285884" cy="1143008"/>
          </a:xfrm>
          <a:prstGeom prst="smileyFac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428869"/>
            <a:ext cx="7242048" cy="1143008"/>
          </a:xfrm>
        </p:spPr>
        <p:txBody>
          <a:bodyPr anchor="ctr"/>
          <a:lstStyle/>
          <a:p>
            <a:pPr algn="ctr"/>
            <a:r>
              <a:rPr lang="hr-HR" dirty="0" smtClean="0">
                <a:solidFill>
                  <a:schemeClr val="tx2"/>
                </a:solidFill>
                <a:latin typeface="Calibri" pitchFamily="34" charset="0"/>
              </a:rPr>
              <a:t>Hvala na pažnji!</a:t>
            </a:r>
            <a:endParaRPr lang="hr-HR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28</a:t>
            </a:fld>
            <a:endParaRPr lang="hr-H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5000628" cy="785794"/>
          </a:xfrm>
          <a:solidFill>
            <a:schemeClr val="bg2">
              <a:lumMod val="90000"/>
            </a:schemeClr>
          </a:solidFill>
        </p:spPr>
        <p:txBody>
          <a:bodyPr anchor="ctr">
            <a:normAutofit/>
          </a:bodyPr>
          <a:lstStyle/>
          <a:p>
            <a:pPr algn="ctr"/>
            <a:r>
              <a:rPr lang="hr-HR" sz="2400" dirty="0" smtClean="0">
                <a:solidFill>
                  <a:srgbClr val="C00000"/>
                </a:solidFill>
              </a:rPr>
              <a:t>Uvod</a:t>
            </a:r>
            <a:endParaRPr lang="hr-HR" sz="2400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285860"/>
            <a:ext cx="7239000" cy="516987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</a:rPr>
              <a:t>moderno društvo 21.stoljeća obilježeno je naglim informatičko – komunikacijskim promjenama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</a:rPr>
              <a:t>brzi napredak znanosti i tehnologije</a:t>
            </a: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</a:rPr>
              <a:t>učeniku su </a:t>
            </a:r>
            <a:r>
              <a:rPr lang="hr-HR" b="1" dirty="0" smtClean="0">
                <a:latin typeface="Calibri" pitchFamily="34" charset="0"/>
              </a:rPr>
              <a:t>informacije</a:t>
            </a:r>
            <a:r>
              <a:rPr lang="hr-HR" dirty="0" smtClean="0">
                <a:latin typeface="Calibri" pitchFamily="34" charset="0"/>
              </a:rPr>
              <a:t> su na dohvat ruke gotovo u svako vrijeme i na svakom mjestu</a:t>
            </a:r>
          </a:p>
          <a:p>
            <a:endParaRPr lang="hr-HR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</a:rPr>
              <a:t>kako učenika u takvom okruženju </a:t>
            </a:r>
            <a:r>
              <a:rPr lang="hr-HR" b="1" dirty="0" smtClean="0">
                <a:latin typeface="Calibri" pitchFamily="34" charset="0"/>
              </a:rPr>
              <a:t>motivirati</a:t>
            </a:r>
            <a:r>
              <a:rPr lang="hr-HR" dirty="0" smtClean="0">
                <a:latin typeface="Calibri" pitchFamily="34" charset="0"/>
              </a:rPr>
              <a:t> na aktivnost i rad na satu matematike, ali i doma 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3</a:t>
            </a:fld>
            <a:endParaRPr lang="hr-H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928670"/>
            <a:ext cx="7858180" cy="550072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</a:rPr>
              <a:t> Neka istraživanja pokazuju da ih se ne mora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motivirati. Tako već Aristotel kaže:</a:t>
            </a:r>
          </a:p>
          <a:p>
            <a:pPr>
              <a:buFont typeface="Wingdings" pitchFamily="2" charset="2"/>
              <a:buChar char="v"/>
            </a:pPr>
            <a:endParaRPr lang="hr-HR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</a:rPr>
              <a:t>“Ljudski mozak voli učiti i svi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ljudi po prirodi teže za znanjem.”( Aristotel, Jensen,…)</a:t>
            </a: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</a:rPr>
              <a:t>  “Nema nemotiviranog učenika, ali postoje  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nemotivirana stanja koje mogu izazvati škole,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učitelji, roditelji ili sami učenici.” ( Jensen, 2003.)</a:t>
            </a: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endParaRPr lang="hr-HR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4</a:t>
            </a:fld>
            <a:endParaRPr lang="hr-HR"/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5072066" cy="714356"/>
          </a:xfrm>
          <a:solidFill>
            <a:schemeClr val="bg2">
              <a:lumMod val="90000"/>
            </a:schemeClr>
          </a:solidFill>
        </p:spPr>
        <p:txBody>
          <a:bodyPr anchor="ctr">
            <a:normAutofit/>
          </a:bodyPr>
          <a:lstStyle/>
          <a:p>
            <a:pPr algn="ctr"/>
            <a:r>
              <a:rPr lang="hr-HR" sz="2400" dirty="0" smtClean="0">
                <a:solidFill>
                  <a:srgbClr val="C00000"/>
                </a:solidFill>
              </a:rPr>
              <a:t>Uvod</a:t>
            </a:r>
            <a:endParaRPr lang="hr-HR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1000108"/>
            <a:ext cx="7929618" cy="5455628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</a:rPr>
              <a:t>Svaki čovjek ima svoj stil učenja, koji je njemu svojstven. (Dryden, Vos; 2001.)</a:t>
            </a: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</a:rPr>
              <a:t>Različiti stilovi učenja – uključuju različite stilove poučavanja (strategije).</a:t>
            </a: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</a:rPr>
              <a:t>Važno je upoznati stilove učenja svojih učenika u razredu kako bi se većinu njih moglo motivirati različitim stilovima poučavanja. </a:t>
            </a:r>
            <a:endParaRPr lang="hr-HR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5</a:t>
            </a:fld>
            <a:endParaRPr lang="hr-HR"/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5143504" cy="714356"/>
          </a:xfrm>
          <a:solidFill>
            <a:schemeClr val="bg2">
              <a:lumMod val="90000"/>
            </a:schemeClr>
          </a:solidFill>
        </p:spPr>
        <p:txBody>
          <a:bodyPr anchor="ctr">
            <a:normAutofit/>
          </a:bodyPr>
          <a:lstStyle/>
          <a:p>
            <a:pPr algn="ctr"/>
            <a:r>
              <a:rPr lang="hr-HR" sz="2400" dirty="0" smtClean="0">
                <a:solidFill>
                  <a:srgbClr val="C00000"/>
                </a:solidFill>
              </a:rPr>
              <a:t>Uvod</a:t>
            </a:r>
            <a:endParaRPr lang="hr-HR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928670"/>
            <a:ext cx="7858180" cy="564360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</a:rPr>
              <a:t>Gardner: 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- </a:t>
            </a:r>
            <a:r>
              <a:rPr lang="hr-HR" sz="2400" dirty="0" smtClean="0">
                <a:latin typeface="Calibri" pitchFamily="34" charset="0"/>
              </a:rPr>
              <a:t>istraživanjima dokazao da ima najmanje osam središta </a:t>
            </a:r>
          </a:p>
          <a:p>
            <a:pPr>
              <a:buNone/>
            </a:pPr>
            <a:r>
              <a:rPr lang="hr-HR" sz="2400" dirty="0" smtClean="0">
                <a:latin typeface="Calibri" pitchFamily="34" charset="0"/>
              </a:rPr>
              <a:t>           inteligencije, </a:t>
            </a:r>
          </a:p>
          <a:p>
            <a:pPr>
              <a:buNone/>
            </a:pPr>
            <a:r>
              <a:rPr lang="hr-HR" sz="2400" dirty="0" smtClean="0">
                <a:latin typeface="Calibri" pitchFamily="34" charset="0"/>
              </a:rPr>
              <a:t>        </a:t>
            </a:r>
          </a:p>
          <a:p>
            <a:pPr>
              <a:buNone/>
            </a:pPr>
            <a:r>
              <a:rPr lang="hr-HR" sz="2400" dirty="0" smtClean="0">
                <a:latin typeface="Calibri" pitchFamily="34" charset="0"/>
              </a:rPr>
              <a:t>        - srušio  mit da je inteligencija nepromjenjiva od rođenja,</a:t>
            </a:r>
          </a:p>
          <a:p>
            <a:pPr>
              <a:buNone/>
            </a:pPr>
            <a:endParaRPr lang="hr-HR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hr-HR" sz="2400" dirty="0" smtClean="0">
                <a:latin typeface="Calibri" pitchFamily="34" charset="0"/>
              </a:rPr>
              <a:t>        - smatra da je svako dijete potencijalno darovito,</a:t>
            </a:r>
          </a:p>
          <a:p>
            <a:pPr>
              <a:buNone/>
            </a:pPr>
            <a:endParaRPr lang="hr-HR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hr-HR" sz="2400" dirty="0" smtClean="0">
                <a:latin typeface="Calibri" pitchFamily="34" charset="0"/>
              </a:rPr>
              <a:t>        - potrebni su različiti stilovi poučavanja u skladu sa  </a:t>
            </a:r>
          </a:p>
          <a:p>
            <a:pPr>
              <a:buNone/>
            </a:pPr>
            <a:r>
              <a:rPr lang="hr-HR" sz="2400" dirty="0" smtClean="0">
                <a:latin typeface="Calibri" pitchFamily="34" charset="0"/>
              </a:rPr>
              <a:t>          stilovima učenja učenika u razredu</a:t>
            </a:r>
            <a:endParaRPr lang="hr-HR" sz="2400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6</a:t>
            </a:fld>
            <a:endParaRPr lang="hr-HR"/>
          </a:p>
        </p:txBody>
      </p:sp>
      <p:sp>
        <p:nvSpPr>
          <p:cNvPr id="6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6786578" cy="714356"/>
          </a:xfrm>
          <a:solidFill>
            <a:schemeClr val="bg2">
              <a:lumMod val="90000"/>
            </a:schemeClr>
          </a:solidFill>
        </p:spPr>
        <p:txBody>
          <a:bodyPr anchor="ctr">
            <a:normAutofit/>
          </a:bodyPr>
          <a:lstStyle/>
          <a:p>
            <a:pPr algn="ctr"/>
            <a:r>
              <a:rPr lang="hr-HR" sz="2400" dirty="0" smtClean="0">
                <a:solidFill>
                  <a:srgbClr val="C00000"/>
                </a:solidFill>
              </a:rPr>
              <a:t>Stilovi  učenja   i stilovi poučavanja</a:t>
            </a:r>
            <a:endParaRPr lang="hr-HR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785794"/>
            <a:ext cx="7929618" cy="5786478"/>
          </a:xfrm>
        </p:spPr>
        <p:txBody>
          <a:bodyPr/>
          <a:lstStyle/>
          <a:p>
            <a:pPr marL="514350" indent="-514350">
              <a:buNone/>
            </a:pPr>
            <a:r>
              <a:rPr lang="hr-HR" sz="2800" b="1" dirty="0" smtClean="0">
                <a:latin typeface="Calibri" pitchFamily="34" charset="0"/>
              </a:rPr>
              <a:t>1. Logičko - matematička inteligencija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– sposobnost rasuđivanja, računanja i logičkog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   razmišljanja</a:t>
            </a:r>
          </a:p>
          <a:p>
            <a:pPr marL="514350" indent="-514350">
              <a:spcBef>
                <a:spcPts val="0"/>
              </a:spcBef>
              <a:buNone/>
            </a:pPr>
            <a:endParaRPr lang="hr-HR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514350" indent="-514350">
              <a:spcBef>
                <a:spcPts val="0"/>
              </a:spcBef>
              <a:buNone/>
            </a:pPr>
            <a:r>
              <a:rPr lang="hr-HR" b="1" dirty="0" smtClean="0">
                <a:solidFill>
                  <a:srgbClr val="00B050"/>
                </a:solidFill>
                <a:latin typeface="Calibri" pitchFamily="34" charset="0"/>
              </a:rPr>
              <a:t>Osobine: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- </a:t>
            </a:r>
            <a:r>
              <a:rPr lang="hr-HR" dirty="0" smtClean="0">
                <a:latin typeface="Calibri" pitchFamily="34" charset="0"/>
              </a:rPr>
              <a:t>organizirani su, uredni i precizni u računanju,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 -  vole rješavati probleme, koriste logičke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              strukture i apstrakcije</a:t>
            </a:r>
          </a:p>
          <a:p>
            <a:pPr marL="514350" indent="-514350">
              <a:spcBef>
                <a:spcPts val="0"/>
              </a:spcBef>
              <a:buNone/>
            </a:pPr>
            <a:endParaRPr lang="hr-HR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514350" indent="-514350">
              <a:spcBef>
                <a:spcPts val="0"/>
              </a:spcBef>
              <a:buNone/>
            </a:pP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Stilovi koji ih motiviraju: </a:t>
            </a:r>
            <a:r>
              <a:rPr lang="hr-HR" dirty="0" smtClean="0">
                <a:latin typeface="Calibri" pitchFamily="34" charset="0"/>
              </a:rPr>
              <a:t>- rješavanje problemskih zadataka korak po korak, analize podataka i rješenja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- primjene matematike u drugim predmetima,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hr-HR" dirty="0" smtClean="0">
                <a:latin typeface="Calibri" pitchFamily="34" charset="0"/>
              </a:rPr>
              <a:t>       - vole matematičke igre </a:t>
            </a:r>
          </a:p>
          <a:p>
            <a:pPr marL="514350" indent="-514350">
              <a:spcBef>
                <a:spcPts val="0"/>
              </a:spcBef>
              <a:buNone/>
            </a:pPr>
            <a:endParaRPr lang="hr-HR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7</a:t>
            </a:fld>
            <a:endParaRPr lang="hr-HR"/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0" y="0"/>
            <a:ext cx="6786578" cy="7143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45720" tIns="0" rIns="45720" bIns="0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Stilovi  učenja   i stilovi poučavanja</a:t>
            </a:r>
            <a:endParaRPr kumimoji="0" lang="hr-HR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C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785794"/>
            <a:ext cx="7929618" cy="5669942"/>
          </a:xfrm>
        </p:spPr>
        <p:txBody>
          <a:bodyPr/>
          <a:lstStyle/>
          <a:p>
            <a:pPr>
              <a:buNone/>
            </a:pPr>
            <a:r>
              <a:rPr lang="hr-HR" b="1" dirty="0" smtClean="0">
                <a:latin typeface="Calibri" pitchFamily="34" charset="0"/>
              </a:rPr>
              <a:t>2. Prirodoslovna inteligencija</a:t>
            </a:r>
          </a:p>
          <a:p>
            <a:pPr>
              <a:buNone/>
            </a:pPr>
            <a:r>
              <a:rPr lang="hr-HR" b="1" dirty="0" smtClean="0">
                <a:latin typeface="Calibri" pitchFamily="34" charset="0"/>
              </a:rPr>
              <a:t>           - </a:t>
            </a:r>
            <a:r>
              <a:rPr lang="hr-HR" dirty="0" smtClean="0">
                <a:latin typeface="Calibri" pitchFamily="34" charset="0"/>
              </a:rPr>
              <a:t>sposobnost zamjećivanja i razumijevanja prirodnih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fenomena</a:t>
            </a:r>
          </a:p>
          <a:p>
            <a:pPr>
              <a:buNone/>
            </a:pPr>
            <a:r>
              <a:rPr lang="hr-HR" b="1" dirty="0" smtClean="0">
                <a:solidFill>
                  <a:srgbClr val="00B050"/>
                </a:solidFill>
                <a:latin typeface="Calibri" pitchFamily="34" charset="0"/>
              </a:rPr>
              <a:t>Osobine:</a:t>
            </a:r>
            <a:r>
              <a:rPr lang="hr-HR" dirty="0" smtClean="0">
                <a:latin typeface="Calibri" pitchFamily="34" charset="0"/>
              </a:rPr>
              <a:t> - vole prirodu i lako uočavaju prirodne pojave,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- brzo uspostavljaju uzročno posljedične veze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 među prirodnim zakonima,</a:t>
            </a:r>
          </a:p>
          <a:p>
            <a:pPr>
              <a:buNone/>
            </a:pPr>
            <a:endParaRPr lang="hr-HR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Stilovi koji ih motiviraju: </a:t>
            </a:r>
            <a:r>
              <a:rPr lang="hr-HR" b="1" dirty="0" smtClean="0">
                <a:latin typeface="Calibri" pitchFamily="34" charset="0"/>
              </a:rPr>
              <a:t>-</a:t>
            </a: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  </a:t>
            </a:r>
            <a:r>
              <a:rPr lang="hr-HR" dirty="0" smtClean="0">
                <a:latin typeface="Calibri" pitchFamily="34" charset="0"/>
              </a:rPr>
              <a:t>prikupljanje, obrada, analiza 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podataka i  eksperimentiranje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- crtanje grafikona, interpretacija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- grafičko rješavanje zadataka riječima  </a:t>
            </a:r>
            <a:endParaRPr lang="hr-HR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8</a:t>
            </a:fld>
            <a:endParaRPr lang="hr-HR"/>
          </a:p>
        </p:txBody>
      </p:sp>
      <p:sp>
        <p:nvSpPr>
          <p:cNvPr id="5" name="Naslov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6858016" cy="7143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45720" tIns="0" rIns="45720" bIns="0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Stilovi  učenja   i stilovi poučavanja</a:t>
            </a:r>
            <a:endParaRPr kumimoji="0" lang="hr-HR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C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857232"/>
            <a:ext cx="7858180" cy="57150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b="1" dirty="0" smtClean="0">
                <a:latin typeface="Calibri" pitchFamily="34" charset="0"/>
              </a:rPr>
              <a:t>3. Lingvistička inteligencija</a:t>
            </a:r>
          </a:p>
          <a:p>
            <a:pPr>
              <a:buNone/>
            </a:pPr>
            <a:r>
              <a:rPr lang="hr-HR" b="1" dirty="0" smtClean="0">
                <a:latin typeface="Calibri" pitchFamily="34" charset="0"/>
              </a:rPr>
              <a:t>                     - </a:t>
            </a:r>
            <a:r>
              <a:rPr lang="hr-HR" dirty="0" smtClean="0">
                <a:latin typeface="Calibri" pitchFamily="34" charset="0"/>
              </a:rPr>
              <a:t>sposobnog dobrog  govorenja i pisanja</a:t>
            </a:r>
          </a:p>
          <a:p>
            <a:pPr>
              <a:buNone/>
            </a:pPr>
            <a:endParaRPr lang="hr-HR" b="1" dirty="0" smtClean="0">
              <a:solidFill>
                <a:srgbClr val="00B050"/>
              </a:solidFill>
              <a:latin typeface="Calibri" pitchFamily="34" charset="0"/>
            </a:endParaRPr>
          </a:p>
          <a:p>
            <a:pPr>
              <a:buNone/>
            </a:pPr>
            <a:r>
              <a:rPr lang="hr-HR" b="1" dirty="0" smtClean="0">
                <a:solidFill>
                  <a:srgbClr val="00B050"/>
                </a:solidFill>
                <a:latin typeface="Calibri" pitchFamily="34" charset="0"/>
              </a:rPr>
              <a:t>Osobine:</a:t>
            </a:r>
            <a:r>
              <a:rPr lang="hr-HR" dirty="0" smtClean="0">
                <a:solidFill>
                  <a:srgbClr val="00B050"/>
                </a:solidFill>
                <a:latin typeface="Calibri" pitchFamily="34" charset="0"/>
              </a:rPr>
              <a:t>  </a:t>
            </a:r>
            <a:r>
              <a:rPr lang="hr-HR" dirty="0" smtClean="0">
                <a:latin typeface="Calibri" pitchFamily="34" charset="0"/>
              </a:rPr>
              <a:t>- osjetljivi su na obrasce, pravopis, čitanje, red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   riječi u rečenici,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 - dobro rasuđuju i pamte trivijalne stvari </a:t>
            </a: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Stilovi koji ih motiviraju: </a:t>
            </a:r>
            <a:r>
              <a:rPr lang="hr-HR" dirty="0" smtClean="0">
                <a:latin typeface="Calibri" pitchFamily="34" charset="0"/>
              </a:rPr>
              <a:t>- sudjelovanje u raspravama,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 - intervjuiranje i pisanje matematičkih članaka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 - prikupljanje crtica iz povijesti matematike i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   matematičara i uređivanje umnih mapa i plakata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</a:rPr>
              <a:t>                   </a:t>
            </a: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  </a:t>
            </a: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r>
              <a:rPr lang="hr-HR" b="1" dirty="0" smtClean="0">
                <a:latin typeface="Calibri" pitchFamily="34" charset="0"/>
              </a:rPr>
              <a:t>    </a:t>
            </a:r>
            <a:endParaRPr lang="hr-HR" b="1" dirty="0">
              <a:latin typeface="Calibri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9</a:t>
            </a:fld>
            <a:endParaRPr lang="hr-HR"/>
          </a:p>
        </p:txBody>
      </p:sp>
      <p:sp>
        <p:nvSpPr>
          <p:cNvPr id="5" name="Naslov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6643702" cy="78579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45720" tIns="0" rIns="45720" bIns="0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Stilovi  učenja   i stilovi poučavanja</a:t>
            </a:r>
            <a:endParaRPr kumimoji="0" lang="hr-HR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C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stvo">
  <a:themeElements>
    <a:clrScheme name="Bogatstv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stv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5547</TotalTime>
  <Words>1313</Words>
  <Application>Microsoft Office PowerPoint</Application>
  <PresentationFormat>Prikaz na zaslonu (4:3)</PresentationFormat>
  <Paragraphs>285</Paragraphs>
  <Slides>28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28</vt:i4>
      </vt:variant>
    </vt:vector>
  </HeadingPairs>
  <TitlesOfParts>
    <vt:vector size="29" baseType="lpstr">
      <vt:lpstr>Bogatstvo</vt:lpstr>
      <vt:lpstr>   Strategije poučavanja i motivacija učenika  </vt:lpstr>
      <vt:lpstr>Slajd 2</vt:lpstr>
      <vt:lpstr>Uvod</vt:lpstr>
      <vt:lpstr>Uvod</vt:lpstr>
      <vt:lpstr>Uvod</vt:lpstr>
      <vt:lpstr>Stilovi  učenja   i stilovi poučavanja</vt:lpstr>
      <vt:lpstr>Slajd 7</vt:lpstr>
      <vt:lpstr>Stilovi  učenja   i stilovi poučavanja</vt:lpstr>
      <vt:lpstr>Stilovi  učenja   i stilovi poučavanja</vt:lpstr>
      <vt:lpstr>Stilovi  učenja   i stilovi poučavanja</vt:lpstr>
      <vt:lpstr>Stilovi  učenja   i stilovi poučavanja</vt:lpstr>
      <vt:lpstr>Stilovi  učenja   i stilovi poučavanja</vt:lpstr>
      <vt:lpstr>   </vt:lpstr>
      <vt:lpstr>Stilovi  učenja   i stilovi poučavanja</vt:lpstr>
      <vt:lpstr>Stilovi  učenja   i  stilovi   poučavanja</vt:lpstr>
      <vt:lpstr>Projekt   Rose    The Relevance of Science Education</vt:lpstr>
      <vt:lpstr>I. Projekt Rose – The Relevance of Science Education </vt:lpstr>
      <vt:lpstr> Projekt  ROSE  (The Relevance of Science Education)</vt:lpstr>
      <vt:lpstr>   Projekt  Rose</vt:lpstr>
      <vt:lpstr> Projekt rose u hrvatskim školama</vt:lpstr>
      <vt:lpstr>Projekt rose u hrvatskim školama</vt:lpstr>
      <vt:lpstr> usporedba  hrvatskih učenika  s učenicima nekih europskih zemalja   </vt:lpstr>
      <vt:lpstr> usporedba  hrvatskih učenika  s učenicima nekih europskih zemalja   </vt:lpstr>
      <vt:lpstr> usporedba  hrvatskih učenika  s učenicima nekih europskih zemalja</vt:lpstr>
      <vt:lpstr> usporedba  hrvatskih učenika  s učenicima nekih europskih zemalja  </vt:lpstr>
      <vt:lpstr> usporedba  hrvatskih učenika  s učenicima nekih  zemalja   - PISA projekt </vt:lpstr>
      <vt:lpstr> zaključak: </vt:lpstr>
      <vt:lpstr>Hvala na pažnji!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Motivacija učenika na kraju osnovne škole</dc:title>
  <dc:creator>UC11</dc:creator>
  <cp:lastModifiedBy>Andelka Jalusic</cp:lastModifiedBy>
  <cp:revision>553</cp:revision>
  <dcterms:modified xsi:type="dcterms:W3CDTF">2014-07-03T20:30:09Z</dcterms:modified>
</cp:coreProperties>
</file>