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2067F0-838F-47CA-B07D-505D279FDE51}" type="datetimeFigureOut">
              <a:rPr lang="hr-HR" smtClean="0"/>
              <a:t>30.6.2014.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E9C94-3208-498E-B790-743A4E5F36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4727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941E-4ED6-473B-B564-9774AC4660D9}" type="datetimeFigureOut">
              <a:rPr lang="hr-HR" smtClean="0"/>
              <a:t>30.6.2014.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538F-9177-4BE7-AF63-589E35D512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5025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941E-4ED6-473B-B564-9774AC4660D9}" type="datetimeFigureOut">
              <a:rPr lang="hr-HR" smtClean="0"/>
              <a:t>30.6.2014.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538F-9177-4BE7-AF63-589E35D512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439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941E-4ED6-473B-B564-9774AC4660D9}" type="datetimeFigureOut">
              <a:rPr lang="hr-HR" smtClean="0"/>
              <a:t>30.6.2014.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538F-9177-4BE7-AF63-589E35D512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0183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941E-4ED6-473B-B564-9774AC4660D9}" type="datetimeFigureOut">
              <a:rPr lang="hr-HR" smtClean="0"/>
              <a:t>30.6.2014.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538F-9177-4BE7-AF63-589E35D512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9975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941E-4ED6-473B-B564-9774AC4660D9}" type="datetimeFigureOut">
              <a:rPr lang="hr-HR" smtClean="0"/>
              <a:t>30.6.2014.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538F-9177-4BE7-AF63-589E35D512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6471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941E-4ED6-473B-B564-9774AC4660D9}" type="datetimeFigureOut">
              <a:rPr lang="hr-HR" smtClean="0"/>
              <a:t>30.6.2014.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538F-9177-4BE7-AF63-589E35D512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2362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941E-4ED6-473B-B564-9774AC4660D9}" type="datetimeFigureOut">
              <a:rPr lang="hr-HR" smtClean="0"/>
              <a:t>30.6.2014.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538F-9177-4BE7-AF63-589E35D512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2120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941E-4ED6-473B-B564-9774AC4660D9}" type="datetimeFigureOut">
              <a:rPr lang="hr-HR" smtClean="0"/>
              <a:t>30.6.2014.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538F-9177-4BE7-AF63-589E35D512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5849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941E-4ED6-473B-B564-9774AC4660D9}" type="datetimeFigureOut">
              <a:rPr lang="hr-HR" smtClean="0"/>
              <a:t>30.6.2014.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538F-9177-4BE7-AF63-589E35D512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5765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941E-4ED6-473B-B564-9774AC4660D9}" type="datetimeFigureOut">
              <a:rPr lang="hr-HR" smtClean="0"/>
              <a:t>30.6.2014.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538F-9177-4BE7-AF63-589E35D512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090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941E-4ED6-473B-B564-9774AC4660D9}" type="datetimeFigureOut">
              <a:rPr lang="hr-HR" smtClean="0"/>
              <a:t>30.6.2014.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538F-9177-4BE7-AF63-589E35D512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028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A941E-4ED6-473B-B564-9774AC4660D9}" type="datetimeFigureOut">
              <a:rPr lang="hr-HR" smtClean="0"/>
              <a:t>30.6.2014.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0538F-9177-4BE7-AF63-589E35D512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5807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newclipartdesign.com/wp-content/uploads/2014/03/House-Clip-Art-87.jp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http://www.newclipartdesign.com/wp-content/uploads/2014/03/House-Clip-Art-87.jpg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72400" cy="1728191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>Metoda </a:t>
            </a:r>
            <a:r>
              <a:rPr lang="hr-HR" b="1" dirty="0"/>
              <a:t>otkrivanja algoritma u nastavi matematike viših razreda osnovne škole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/>
              <a:t>Maja Cindrić</a:t>
            </a:r>
          </a:p>
          <a:p>
            <a:r>
              <a:rPr lang="hr-HR" dirty="0"/>
              <a:t>Odjel za izobrazbu učitelja i odgojitelja Sveučilišta u Zadru</a:t>
            </a:r>
          </a:p>
          <a:p>
            <a:r>
              <a:rPr lang="hr-HR" dirty="0"/>
              <a:t>Natalija Zvelf</a:t>
            </a:r>
          </a:p>
          <a:p>
            <a:r>
              <a:rPr lang="hr-HR" dirty="0"/>
              <a:t>Osnovna škola Bartula Kašića, Zadar</a:t>
            </a:r>
          </a:p>
        </p:txBody>
      </p:sp>
    </p:spTree>
    <p:extLst>
      <p:ext uri="{BB962C8B-B14F-4D97-AF65-F5344CB8AC3E}">
        <p14:creationId xmlns:p14="http://schemas.microsoft.com/office/powerpoint/2010/main" val="3170698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000" b="1" dirty="0"/>
              <a:t>Primjer 3. Linearna funkcija </a:t>
            </a:r>
            <a:r>
              <a:rPr lang="hr-HR" sz="2000" dirty="0"/>
              <a:t/>
            </a:r>
            <a:br>
              <a:rPr lang="hr-HR" sz="2000" dirty="0"/>
            </a:br>
            <a:r>
              <a:rPr lang="hr-HR" sz="2000" b="1" dirty="0"/>
              <a:t>                    Razred : 7.	</a:t>
            </a:r>
            <a:r>
              <a:rPr lang="hr-HR" sz="2000" dirty="0"/>
              <a:t/>
            </a:r>
            <a:br>
              <a:rPr lang="hr-HR" sz="2000" dirty="0"/>
            </a:br>
            <a:r>
              <a:rPr lang="hr-HR" sz="2000" b="1" dirty="0"/>
              <a:t>                    Cilj: Uopćavanje različitih situacija matematičkim </a:t>
            </a:r>
            <a:r>
              <a:rPr lang="hr-HR" sz="2000" b="1" dirty="0" smtClean="0"/>
              <a:t>zapisom</a:t>
            </a:r>
            <a:endParaRPr lang="hr-HR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i="1" dirty="0"/>
              <a:t>Početna cijena taksi vožnje taksijem u Splitu  je 10 kuna i još 7 kuna za svaki prijeđeni kilometar.</a:t>
            </a:r>
            <a:endParaRPr lang="hr-HR" dirty="0"/>
          </a:p>
          <a:p>
            <a:r>
              <a:rPr lang="hr-HR" i="1" dirty="0"/>
              <a:t>U Zadru  taksist naplaćuje 10 kuna za svaki prijeđeni kilometar , ali nema početne cijene. </a:t>
            </a:r>
            <a:endParaRPr lang="hr-HR" dirty="0"/>
          </a:p>
          <a:p>
            <a:pPr marL="0" indent="0">
              <a:buNone/>
            </a:pPr>
            <a:r>
              <a:rPr lang="hr-HR" i="1" dirty="0" smtClean="0"/>
              <a:t>    1)Koliko </a:t>
            </a:r>
            <a:r>
              <a:rPr lang="hr-HR" i="1" dirty="0"/>
              <a:t>treba platit vožnju taksijem u Splitu ako se vozimo : a) 1km ,  b) 2km, c) 5km , d) 10km</a:t>
            </a:r>
            <a:endParaRPr lang="hr-HR" dirty="0"/>
          </a:p>
          <a:p>
            <a:pPr marL="0" indent="0">
              <a:buNone/>
            </a:pPr>
            <a:r>
              <a:rPr lang="hr-HR" i="1" dirty="0" smtClean="0"/>
              <a:t>    2) </a:t>
            </a:r>
            <a:r>
              <a:rPr lang="hr-HR" i="1" dirty="0"/>
              <a:t>Koliko treba platit vožnju taksijem u Zadru ako se vozimo  : a) 1km  , b) 2km, c) 5km, d) 10km</a:t>
            </a:r>
            <a:endParaRPr lang="hr-HR" dirty="0"/>
          </a:p>
          <a:p>
            <a:pPr marL="0" indent="0">
              <a:buNone/>
            </a:pPr>
            <a:r>
              <a:rPr lang="hr-HR" i="1" dirty="0" smtClean="0"/>
              <a:t>   3) </a:t>
            </a:r>
            <a:r>
              <a:rPr lang="hr-HR" i="1" dirty="0"/>
              <a:t>Koja je taksi usluga povoljnija? Objasni.</a:t>
            </a:r>
            <a:endParaRPr lang="hr-HR" dirty="0"/>
          </a:p>
          <a:p>
            <a:pPr marL="0" indent="0">
              <a:buNone/>
            </a:pPr>
            <a:r>
              <a:rPr lang="hr-HR" i="1" dirty="0" smtClean="0"/>
              <a:t>  4) </a:t>
            </a:r>
            <a:r>
              <a:rPr lang="hr-HR" i="1" dirty="0"/>
              <a:t>Prikaži u istom koordinatnom sustavu u ravnini taksi usluga u Splitu i Zadru .</a:t>
            </a:r>
            <a:endParaRPr lang="hr-HR" dirty="0"/>
          </a:p>
          <a:p>
            <a:pPr marL="0" indent="0">
              <a:buNone/>
            </a:pPr>
            <a:r>
              <a:rPr lang="hr-HR" i="1" dirty="0" smtClean="0"/>
              <a:t>  5) </a:t>
            </a:r>
            <a:r>
              <a:rPr lang="hr-HR" i="1" dirty="0"/>
              <a:t>Zapiši formulom kako se obračunava cijena taksi usluga u Splitu a kako u Zadru .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73702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Hvala na pažnji!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63339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Ciljevi suvremene nastave matematike: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aktivno sudjelovanje učenika </a:t>
            </a:r>
            <a:r>
              <a:rPr lang="sr-Latn-CS" dirty="0"/>
              <a:t>u nastavnom procesu u kojem otkrivanjem </a:t>
            </a:r>
            <a:r>
              <a:rPr lang="hr-HR" dirty="0"/>
              <a:t>i logičkim zaključivanjem dolazi do izgradnje učenikovog </a:t>
            </a:r>
            <a:r>
              <a:rPr lang="hr-HR" dirty="0" smtClean="0"/>
              <a:t>znanja</a:t>
            </a:r>
            <a:endParaRPr lang="hr-HR" dirty="0"/>
          </a:p>
          <a:p>
            <a:r>
              <a:rPr lang="hr-HR" dirty="0" smtClean="0"/>
              <a:t>Razvoj strategija</a:t>
            </a:r>
          </a:p>
          <a:p>
            <a:r>
              <a:rPr lang="hr-HR" dirty="0"/>
              <a:t>Optimalan balans u razvoju proceduralnog i konceptulnog </a:t>
            </a:r>
            <a:r>
              <a:rPr lang="hr-HR" dirty="0" smtClean="0"/>
              <a:t>znanja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56406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44016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3200" dirty="0" smtClean="0"/>
              <a:t>Nacionalni okvirni kurikulum – Što je sve potrebno „naučiti” učenike kroz nastavu matematike?</a:t>
            </a:r>
            <a:endParaRPr lang="hr-HR" sz="3200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536" y="1844824"/>
            <a:ext cx="4038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altLang="sr-Latn-RS" sz="2600" dirty="0" smtClean="0"/>
              <a:t>I. MATEMATIČKI PROCESI</a:t>
            </a:r>
          </a:p>
          <a:p>
            <a:pPr lvl="1">
              <a:lnSpc>
                <a:spcPct val="90000"/>
              </a:lnSpc>
            </a:pPr>
            <a:r>
              <a:rPr lang="hr-HR" altLang="sr-Latn-RS" sz="2200" dirty="0" smtClean="0"/>
              <a:t>Prikazivanje i komunikacija</a:t>
            </a:r>
          </a:p>
          <a:p>
            <a:pPr lvl="1">
              <a:lnSpc>
                <a:spcPct val="90000"/>
              </a:lnSpc>
            </a:pPr>
            <a:r>
              <a:rPr lang="hr-HR" altLang="sr-Latn-RS" sz="2200" dirty="0" smtClean="0"/>
              <a:t>Povezivanje</a:t>
            </a:r>
          </a:p>
          <a:p>
            <a:pPr lvl="1">
              <a:lnSpc>
                <a:spcPct val="90000"/>
              </a:lnSpc>
            </a:pPr>
            <a:r>
              <a:rPr lang="hr-HR" altLang="sr-Latn-RS" sz="2200" dirty="0" smtClean="0"/>
              <a:t>Logičko mišljenje, argumentiranje i zaključivanje</a:t>
            </a:r>
          </a:p>
          <a:p>
            <a:pPr lvl="1">
              <a:lnSpc>
                <a:spcPct val="90000"/>
              </a:lnSpc>
            </a:pPr>
            <a:r>
              <a:rPr lang="hr-HR" altLang="sr-Latn-RS" sz="2200" dirty="0" smtClean="0"/>
              <a:t>Rješavanje problema i matematičko modeliranje</a:t>
            </a:r>
          </a:p>
          <a:p>
            <a:pPr lvl="1">
              <a:lnSpc>
                <a:spcPct val="90000"/>
              </a:lnSpc>
            </a:pPr>
            <a:r>
              <a:rPr lang="hr-HR" altLang="sr-Latn-RS" sz="2200" dirty="0" smtClean="0"/>
              <a:t>Primjena tehnologije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4008" y="1844824"/>
            <a:ext cx="4038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altLang="sr-Latn-RS" sz="2600" dirty="0" smtClean="0"/>
              <a:t>II. MATEMATIČKI KONCEPTI</a:t>
            </a:r>
          </a:p>
          <a:p>
            <a:pPr lvl="1">
              <a:lnSpc>
                <a:spcPct val="90000"/>
              </a:lnSpc>
            </a:pPr>
            <a:r>
              <a:rPr lang="hr-HR" altLang="sr-Latn-RS" sz="2200" dirty="0" smtClean="0"/>
              <a:t>Brojevi</a:t>
            </a:r>
          </a:p>
          <a:p>
            <a:pPr lvl="1">
              <a:lnSpc>
                <a:spcPct val="90000"/>
              </a:lnSpc>
            </a:pPr>
            <a:r>
              <a:rPr lang="hr-HR" altLang="sr-Latn-RS" sz="2200" dirty="0" smtClean="0"/>
              <a:t>Algebra i funkcije</a:t>
            </a:r>
          </a:p>
          <a:p>
            <a:pPr lvl="1">
              <a:lnSpc>
                <a:spcPct val="90000"/>
              </a:lnSpc>
            </a:pPr>
            <a:r>
              <a:rPr lang="hr-HR" altLang="sr-Latn-RS" sz="2200" dirty="0" smtClean="0"/>
              <a:t>Oblik i prostor</a:t>
            </a:r>
          </a:p>
          <a:p>
            <a:pPr lvl="1">
              <a:lnSpc>
                <a:spcPct val="90000"/>
              </a:lnSpc>
            </a:pPr>
            <a:r>
              <a:rPr lang="hr-HR" altLang="sr-Latn-RS" sz="2200" dirty="0" smtClean="0"/>
              <a:t>Mjerenje</a:t>
            </a:r>
          </a:p>
          <a:p>
            <a:pPr lvl="1">
              <a:lnSpc>
                <a:spcPct val="90000"/>
              </a:lnSpc>
            </a:pPr>
            <a:r>
              <a:rPr lang="hr-HR" altLang="sr-Latn-RS" sz="2200" dirty="0" smtClean="0"/>
              <a:t>Podatci</a:t>
            </a:r>
          </a:p>
          <a:p>
            <a:pPr lvl="1">
              <a:lnSpc>
                <a:spcPct val="90000"/>
              </a:lnSpc>
            </a:pPr>
            <a:r>
              <a:rPr lang="hr-HR" altLang="sr-Latn-RS" sz="2200" dirty="0" smtClean="0"/>
              <a:t>Infitezimalni račun</a:t>
            </a:r>
          </a:p>
        </p:txBody>
      </p:sp>
    </p:spTree>
    <p:extLst>
      <p:ext uri="{BB962C8B-B14F-4D97-AF65-F5344CB8AC3E}">
        <p14:creationId xmlns:p14="http://schemas.microsoft.com/office/powerpoint/2010/main" val="416818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000" dirty="0" smtClean="0"/>
              <a:t>Tradicionalna nastava vs. </a:t>
            </a:r>
            <a:r>
              <a:rPr lang="hr-HR" sz="4000" dirty="0"/>
              <a:t>s</a:t>
            </a:r>
            <a:r>
              <a:rPr lang="hr-HR" sz="4000" dirty="0" smtClean="0"/>
              <a:t>uvremena nastava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hr-HR" smtClean="0"/>
              <a:t>Uče računanje</a:t>
            </a:r>
          </a:p>
          <a:p>
            <a:pPr eaLnBrk="1" hangingPunct="1"/>
            <a:r>
              <a:rPr lang="hr-HR" smtClean="0"/>
              <a:t>Uče pravila</a:t>
            </a:r>
          </a:p>
          <a:p>
            <a:pPr eaLnBrk="1" hangingPunct="1"/>
            <a:r>
              <a:rPr lang="hr-HR" smtClean="0"/>
              <a:t>Uvježbavaju računanje i pravila</a:t>
            </a:r>
          </a:p>
          <a:p>
            <a:pPr eaLnBrk="1" hangingPunct="1"/>
            <a:r>
              <a:rPr lang="hr-HR" smtClean="0"/>
              <a:t>Primjenjuju računanje i pravila u problemskim zadacima</a:t>
            </a:r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hr-HR" smtClean="0"/>
              <a:t>Rješavaju problemske zadatke</a:t>
            </a:r>
          </a:p>
          <a:p>
            <a:pPr eaLnBrk="1" hangingPunct="1"/>
            <a:r>
              <a:rPr lang="hr-HR" smtClean="0"/>
              <a:t>Primjenjuju strategije</a:t>
            </a:r>
          </a:p>
          <a:p>
            <a:pPr eaLnBrk="1" hangingPunct="1"/>
            <a:r>
              <a:rPr lang="hr-HR" smtClean="0"/>
              <a:t>Uočavaju pravila</a:t>
            </a:r>
          </a:p>
          <a:p>
            <a:pPr eaLnBrk="1" hangingPunct="1"/>
            <a:r>
              <a:rPr lang="hr-HR" smtClean="0"/>
              <a:t>Konstruiraju znanja</a:t>
            </a:r>
          </a:p>
          <a:p>
            <a:pPr eaLnBrk="1" hangingPunct="1"/>
            <a:r>
              <a:rPr lang="hr-HR" smtClean="0"/>
              <a:t>Sistematiziraju znanja</a:t>
            </a:r>
          </a:p>
        </p:txBody>
      </p:sp>
    </p:spTree>
    <p:extLst>
      <p:ext uri="{BB962C8B-B14F-4D97-AF65-F5344CB8AC3E}">
        <p14:creationId xmlns:p14="http://schemas.microsoft.com/office/powerpoint/2010/main" val="415156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28775"/>
            <a:ext cx="4038600" cy="3744441"/>
          </a:xfrm>
        </p:spPr>
        <p:txBody>
          <a:bodyPr/>
          <a:lstStyle/>
          <a:p>
            <a:pPr eaLnBrk="1" hangingPunct="1"/>
            <a:r>
              <a:rPr lang="hr-HR" dirty="0" smtClean="0"/>
              <a:t>Demonstracija postupka rješavanja</a:t>
            </a:r>
            <a:endParaRPr lang="hr-HR" dirty="0" smtClean="0"/>
          </a:p>
          <a:p>
            <a:pPr eaLnBrk="1" hangingPunct="1"/>
            <a:endParaRPr lang="hr-HR" dirty="0" smtClean="0"/>
          </a:p>
          <a:p>
            <a:pPr eaLnBrk="1" hangingPunct="1"/>
            <a:r>
              <a:rPr lang="hr-HR" dirty="0" smtClean="0"/>
              <a:t>Uvježbavanje postupka</a:t>
            </a:r>
            <a:endParaRPr lang="hr-HR" dirty="0" smtClean="0"/>
          </a:p>
          <a:p>
            <a:pPr marL="0" indent="0" eaLnBrk="1" hangingPunct="1">
              <a:buNone/>
            </a:pPr>
            <a:endParaRPr lang="hr-HR" dirty="0" smtClean="0"/>
          </a:p>
          <a:p>
            <a:pPr eaLnBrk="1" hangingPunct="1"/>
            <a:r>
              <a:rPr lang="hr-HR" dirty="0" smtClean="0"/>
              <a:t>Rješavanje </a:t>
            </a:r>
            <a:r>
              <a:rPr lang="hr-HR" dirty="0" smtClean="0"/>
              <a:t>problemskih zadataka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dirty="0" smtClean="0"/>
              <a:t>Rješavanje problemskih zadataka</a:t>
            </a:r>
          </a:p>
          <a:p>
            <a:pPr eaLnBrk="1" hangingPunct="1"/>
            <a:endParaRPr lang="hr-HR" dirty="0" smtClean="0"/>
          </a:p>
          <a:p>
            <a:pPr eaLnBrk="1" hangingPunct="1"/>
            <a:r>
              <a:rPr lang="hr-HR" dirty="0" smtClean="0"/>
              <a:t>Pronalaženje adekvatnih postupaka</a:t>
            </a:r>
            <a:endParaRPr lang="hr-HR" dirty="0" smtClean="0"/>
          </a:p>
          <a:p>
            <a:pPr marL="0" indent="0" eaLnBrk="1" hangingPunct="1">
              <a:buNone/>
            </a:pPr>
            <a:endParaRPr lang="hr-HR" dirty="0" smtClean="0"/>
          </a:p>
          <a:p>
            <a:pPr eaLnBrk="1" hangingPunct="1"/>
            <a:r>
              <a:rPr lang="hr-HR" dirty="0" smtClean="0"/>
              <a:t>Usustavljivanje postupaka – kreiranje algortima</a:t>
            </a:r>
            <a:endParaRPr lang="hr-HR" dirty="0" smtClean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000" dirty="0" smtClean="0"/>
              <a:t>Tradicionalna nastava vs. </a:t>
            </a:r>
            <a:r>
              <a:rPr lang="hr-HR" sz="4000" dirty="0"/>
              <a:t>s</a:t>
            </a:r>
            <a:r>
              <a:rPr lang="hr-HR" sz="4000" dirty="0" smtClean="0"/>
              <a:t>uvremena nastava</a:t>
            </a:r>
          </a:p>
        </p:txBody>
      </p:sp>
      <p:sp>
        <p:nvSpPr>
          <p:cNvPr id="30724" name="Line 5"/>
          <p:cNvSpPr>
            <a:spLocks noChangeShapeType="1"/>
          </p:cNvSpPr>
          <p:nvPr/>
        </p:nvSpPr>
        <p:spPr bwMode="auto">
          <a:xfrm>
            <a:off x="2339752" y="2781299"/>
            <a:ext cx="0" cy="3596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r-Latn-CS"/>
          </a:p>
        </p:txBody>
      </p:sp>
      <p:sp>
        <p:nvSpPr>
          <p:cNvPr id="30725" name="Line 6"/>
          <p:cNvSpPr>
            <a:spLocks noChangeShapeType="1"/>
          </p:cNvSpPr>
          <p:nvPr/>
        </p:nvSpPr>
        <p:spPr bwMode="auto">
          <a:xfrm>
            <a:off x="6516688" y="2636838"/>
            <a:ext cx="0" cy="3242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r-Latn-C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339752" y="3645024"/>
            <a:ext cx="0" cy="3596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r-Latn-C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6521481" y="4125879"/>
            <a:ext cx="0" cy="3242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39303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400" b="1" dirty="0"/>
              <a:t>Primjer 1.  </a:t>
            </a:r>
            <a:r>
              <a:rPr lang="hr-HR" sz="2400" b="1" dirty="0" smtClean="0"/>
              <a:t>Simetrala dužine</a:t>
            </a:r>
            <a:br>
              <a:rPr lang="hr-HR" sz="2400" b="1" dirty="0" smtClean="0"/>
            </a:br>
            <a:r>
              <a:rPr lang="hr-HR" sz="2400" b="1" dirty="0" smtClean="0"/>
              <a:t>Razred</a:t>
            </a:r>
            <a:r>
              <a:rPr lang="hr-HR" sz="2400" b="1" dirty="0"/>
              <a:t>: </a:t>
            </a:r>
            <a:r>
              <a:rPr lang="hr-HR" sz="2400" b="1" dirty="0" smtClean="0"/>
              <a:t>5.</a:t>
            </a:r>
            <a:r>
              <a:rPr lang="hr-HR" sz="2400" dirty="0"/>
              <a:t/>
            </a:r>
            <a:br>
              <a:rPr lang="hr-HR" sz="2400" dirty="0"/>
            </a:br>
            <a:r>
              <a:rPr lang="hr-HR" sz="2400" b="1" dirty="0"/>
              <a:t>                   Cilj:  Otkrivanje postupka crtanja simetrale dužine </a:t>
            </a:r>
            <a:endParaRPr lang="hr-HR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i="1" dirty="0"/>
              <a:t>Fran i Ive su susjedi i žele  duž svojih zemljišta posaditi drvored jabuka tako da je svako stablo jabuka jednako udaljeno od obje kuće. Stabla jabuka označimo x.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6" name="irc_mi" descr="http://www.newclipartdesign.com/wp-content/uploads/2014/03/House-Clip-Art-87.jpg"/>
          <p:cNvPicPr/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051720" y="5373216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rc_mi" descr="http://www.newclipartdesign.com/wp-content/uploads/2014/03/House-Clip-Art-87.jpg"/>
          <p:cNvPicPr/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580112" y="4221088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97657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6792"/>
                <a:ext cx="8229600" cy="4525963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hr-HR" i="1" dirty="0" smtClean="0"/>
                  <a:t>Pomoćni zadatak: </a:t>
                </a:r>
                <a:endParaRPr lang="hr-HR" dirty="0"/>
              </a:p>
              <a:p>
                <a:endParaRPr lang="hr-HR" dirty="0" smtClean="0"/>
              </a:p>
              <a:p>
                <a:endParaRPr lang="hr-HR" dirty="0"/>
              </a:p>
              <a:p>
                <a:pPr lvl="0"/>
                <a:r>
                  <a:rPr lang="hr-HR" i="1" dirty="0"/>
                  <a:t>Odredite nekoliko  točaka ravnine jednako udaljenih od točaka A i </a:t>
                </a:r>
                <a:r>
                  <a:rPr lang="hr-HR" i="1" dirty="0" smtClean="0"/>
                  <a:t>B.</a:t>
                </a:r>
                <a:endParaRPr lang="hr-HR" dirty="0" smtClean="0"/>
              </a:p>
              <a:p>
                <a:pPr lvl="0"/>
                <a:r>
                  <a:rPr lang="hr-HR" dirty="0" smtClean="0"/>
                  <a:t>Jesu li sve </a:t>
                </a:r>
                <a:r>
                  <a:rPr lang="hr-HR" dirty="0"/>
                  <a:t>točke jednako udaljene od točaka A </a:t>
                </a:r>
                <a:r>
                  <a:rPr lang="hr-HR" dirty="0" smtClean="0"/>
                  <a:t>i B?</a:t>
                </a:r>
              </a:p>
              <a:p>
                <a:pPr lvl="0"/>
                <a:r>
                  <a:rPr lang="hr-HR" dirty="0" smtClean="0"/>
                  <a:t>Gdje se nalaze sve takve točke?</a:t>
                </a:r>
              </a:p>
              <a:p>
                <a:r>
                  <a:rPr lang="hr-HR" i="1" dirty="0"/>
                  <a:t>Odredite sve  točke ravnine jednako udaljene od točaka A i B</a:t>
                </a:r>
                <a:r>
                  <a:rPr lang="hr-HR" i="1" dirty="0" smtClean="0"/>
                  <a:t>.</a:t>
                </a:r>
              </a:p>
              <a:p>
                <a:r>
                  <a:rPr lang="hr-HR" dirty="0"/>
                  <a:t>Nacrtaj simetralu dužine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hr-HR" i="1" smtClean="0">
                            <a:latin typeface="Cambria Math"/>
                          </a:rPr>
                        </m:ctrlPr>
                      </m:barPr>
                      <m:e>
                        <m:r>
                          <a:rPr lang="hr-HR" b="0" i="1" smtClean="0">
                            <a:latin typeface="Cambria Math"/>
                          </a:rPr>
                          <m:t>𝐴𝐵</m:t>
                        </m:r>
                      </m:e>
                    </m:bar>
                  </m:oMath>
                </a14:m>
                <a:r>
                  <a:rPr lang="hr-HR" dirty="0" smtClean="0"/>
                  <a:t>.</a:t>
                </a:r>
                <a:endParaRPr lang="hr-HR" dirty="0"/>
              </a:p>
              <a:p>
                <a:pPr lvl="0"/>
                <a:endParaRPr lang="hr-HR" dirty="0" smtClean="0"/>
              </a:p>
              <a:p>
                <a:pPr marL="0" indent="0">
                  <a:buNone/>
                </a:pPr>
                <a:endParaRPr lang="hr-HR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6792"/>
                <a:ext cx="8229600" cy="4525963"/>
              </a:xfrm>
              <a:blipFill rotWithShape="1">
                <a:blip r:embed="rId2"/>
                <a:stretch>
                  <a:fillRect l="-1481" t="-3499" r="-1630" b="-2423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400" b="1" dirty="0"/>
              <a:t>Primjer 1.  </a:t>
            </a:r>
            <a:r>
              <a:rPr lang="hr-HR" sz="2400" b="1" dirty="0" smtClean="0"/>
              <a:t>Simetrala dužine</a:t>
            </a:r>
            <a:br>
              <a:rPr lang="hr-HR" sz="2400" b="1" dirty="0" smtClean="0"/>
            </a:br>
            <a:r>
              <a:rPr lang="hr-HR" sz="2400" b="1" dirty="0" smtClean="0"/>
              <a:t>Razred</a:t>
            </a:r>
            <a:r>
              <a:rPr lang="hr-HR" sz="2400" b="1" dirty="0"/>
              <a:t>: </a:t>
            </a:r>
            <a:r>
              <a:rPr lang="hr-HR" sz="2400" b="1" dirty="0" smtClean="0"/>
              <a:t>5.</a:t>
            </a:r>
            <a:r>
              <a:rPr lang="hr-HR" sz="2400" dirty="0"/>
              <a:t/>
            </a:r>
            <a:br>
              <a:rPr lang="hr-HR" sz="2400" dirty="0"/>
            </a:br>
            <a:r>
              <a:rPr lang="hr-HR" sz="2400" b="1" dirty="0"/>
              <a:t>                   Cilj:  Otkrivanje postupka crtanja simetrale dužine </a:t>
            </a:r>
            <a:endParaRPr lang="hr-HR" sz="2400" dirty="0"/>
          </a:p>
        </p:txBody>
      </p:sp>
      <p:pic>
        <p:nvPicPr>
          <p:cNvPr id="5" name="irc_mi" descr="http://www.newclipartdesign.com/wp-content/uploads/2014/03/House-Clip-Art-87.jpg"/>
          <p:cNvPicPr/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195736" y="2564904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rc_mi" descr="http://www.newclipartdesign.com/wp-content/uploads/2014/03/House-Clip-Art-87.jpg"/>
          <p:cNvPicPr/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572000" y="2564904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8016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000" b="1" dirty="0"/>
              <a:t>Primjer 2.  Dijeljenje razlomaka</a:t>
            </a:r>
            <a:r>
              <a:rPr lang="hr-HR" sz="2000" dirty="0"/>
              <a:t/>
            </a:r>
            <a:br>
              <a:rPr lang="hr-HR" sz="2000" dirty="0"/>
            </a:br>
            <a:r>
              <a:rPr lang="hr-HR" sz="2000" dirty="0"/>
              <a:t>                   </a:t>
            </a:r>
            <a:r>
              <a:rPr lang="hr-HR" sz="2000" b="1" dirty="0"/>
              <a:t>Razred: 6.</a:t>
            </a:r>
            <a:r>
              <a:rPr lang="hr-HR" sz="2000" dirty="0"/>
              <a:t/>
            </a:r>
            <a:br>
              <a:rPr lang="hr-HR" sz="2000" dirty="0"/>
            </a:br>
            <a:r>
              <a:rPr lang="hr-HR" sz="2000" b="1" dirty="0"/>
              <a:t>                   Cilj:  Otkrivanje postupka dijeljenja </a:t>
            </a:r>
            <a:r>
              <a:rPr lang="hr-HR" sz="2000" b="1" dirty="0" smtClean="0"/>
              <a:t>razlomaka</a:t>
            </a:r>
            <a:endParaRPr lang="hr-HR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lvl="0"/>
                <a:r>
                  <a:rPr lang="hr-HR" i="1" dirty="0"/>
                  <a:t>Baka ima 6 litara maslinova ulja i želi ga pretočiti u bočice od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i="1"/>
                        </m:ctrlPr>
                      </m:fPr>
                      <m:num>
                        <m:r>
                          <a:rPr lang="hr-HR" i="1"/>
                          <m:t>1</m:t>
                        </m:r>
                      </m:num>
                      <m:den>
                        <m:r>
                          <a:rPr lang="hr-HR" i="1"/>
                          <m:t>2</m:t>
                        </m:r>
                      </m:den>
                    </m:f>
                  </m:oMath>
                </a14:m>
                <a:r>
                  <a:rPr lang="hr-HR" i="1" dirty="0"/>
                  <a:t> litre. Koliko takvih bočica baka treba?</a:t>
                </a:r>
                <a:endParaRPr lang="hr-HR" dirty="0"/>
              </a:p>
              <a:p>
                <a:pPr lvl="0"/>
                <a:r>
                  <a:rPr lang="hr-HR" i="1" dirty="0"/>
                  <a:t>Baka ima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i="1"/>
                        </m:ctrlPr>
                      </m:fPr>
                      <m:num>
                        <m:r>
                          <a:rPr lang="hr-HR" i="1"/>
                          <m:t>1</m:t>
                        </m:r>
                      </m:num>
                      <m:den>
                        <m:r>
                          <a:rPr lang="hr-HR" i="1"/>
                          <m:t>4</m:t>
                        </m:r>
                      </m:den>
                    </m:f>
                  </m:oMath>
                </a14:m>
                <a:r>
                  <a:rPr lang="hr-HR" i="1" dirty="0"/>
                  <a:t> litre maslinova ulja i želi ga ponovo pretočiti u bočice od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i="1"/>
                        </m:ctrlPr>
                      </m:fPr>
                      <m:num>
                        <m:r>
                          <a:rPr lang="hr-HR" i="1"/>
                          <m:t>1</m:t>
                        </m:r>
                      </m:num>
                      <m:den>
                        <m:r>
                          <a:rPr lang="hr-HR" i="1"/>
                          <m:t>2</m:t>
                        </m:r>
                      </m:den>
                    </m:f>
                  </m:oMath>
                </a14:m>
                <a:r>
                  <a:rPr lang="hr-HR" i="1" dirty="0"/>
                  <a:t> litre. Koliko takvih bočica baka treba?</a:t>
                </a:r>
                <a:endParaRPr lang="hr-HR" dirty="0"/>
              </a:p>
              <a:p>
                <a:pPr lvl="0"/>
                <a:r>
                  <a:rPr lang="hr-HR" i="1" dirty="0"/>
                  <a:t>Baka ima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i="1"/>
                        </m:ctrlPr>
                      </m:fPr>
                      <m:num>
                        <m:r>
                          <a:rPr lang="hr-HR" i="1"/>
                          <m:t>5</m:t>
                        </m:r>
                      </m:num>
                      <m:den>
                        <m:r>
                          <a:rPr lang="hr-HR" i="1"/>
                          <m:t>4</m:t>
                        </m:r>
                      </m:den>
                    </m:f>
                  </m:oMath>
                </a14:m>
                <a:r>
                  <a:rPr lang="hr-HR" i="1" dirty="0"/>
                  <a:t> litre maslinova ulja i želi ga pretočiti u boce od 2 litre. Koliko takvih boca baka treba?</a:t>
                </a:r>
                <a:endParaRPr lang="hr-HR" dirty="0"/>
              </a:p>
              <a:p>
                <a:endParaRPr lang="hr-HR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2695" r="-1111" b="-943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0657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3568" y="1556792"/>
            <a:ext cx="76005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000" b="1" dirty="0"/>
              <a:t>Primjer 2.  Dijeljenje razlomaka</a:t>
            </a:r>
            <a:r>
              <a:rPr lang="hr-HR" sz="2000" dirty="0"/>
              <a:t/>
            </a:r>
            <a:br>
              <a:rPr lang="hr-HR" sz="2000" dirty="0"/>
            </a:br>
            <a:r>
              <a:rPr lang="hr-HR" sz="2000" dirty="0"/>
              <a:t>                   </a:t>
            </a:r>
            <a:r>
              <a:rPr lang="hr-HR" sz="2000" b="1" dirty="0"/>
              <a:t>Razred: 6.</a:t>
            </a:r>
            <a:r>
              <a:rPr lang="hr-HR" sz="2000" dirty="0"/>
              <a:t/>
            </a:r>
            <a:br>
              <a:rPr lang="hr-HR" sz="2000" dirty="0"/>
            </a:br>
            <a:r>
              <a:rPr lang="hr-HR" sz="2000" b="1" dirty="0"/>
              <a:t>                   Cilj:  Otkrivanje postupka dijeljenja </a:t>
            </a:r>
            <a:r>
              <a:rPr lang="hr-HR" sz="2000" b="1" dirty="0" smtClean="0"/>
              <a:t>razlomaka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2878276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492</Words>
  <Application>Microsoft Office PowerPoint</Application>
  <PresentationFormat>On-screen Show (4:3)</PresentationFormat>
  <Paragraphs>69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Metoda otkrivanja algoritma u nastavi matematike viših razreda osnovne škole </vt:lpstr>
      <vt:lpstr>Ciljevi suvremene nastave matematike:</vt:lpstr>
      <vt:lpstr>Nacionalni okvirni kurikulum – Što je sve potrebno „naučiti” učenike kroz nastavu matematike?</vt:lpstr>
      <vt:lpstr>Tradicionalna nastava vs. suvremena nastava</vt:lpstr>
      <vt:lpstr>Tradicionalna nastava vs. suvremena nastava</vt:lpstr>
      <vt:lpstr>Primjer 1.  Simetrala dužine Razred: 5.                    Cilj:  Otkrivanje postupka crtanja simetrale dužine </vt:lpstr>
      <vt:lpstr>Primjer 1.  Simetrala dužine Razred: 5.                    Cilj:  Otkrivanje postupka crtanja simetrale dužine </vt:lpstr>
      <vt:lpstr>Primjer 2.  Dijeljenje razlomaka                    Razred: 6.                    Cilj:  Otkrivanje postupka dijeljenja razlomaka</vt:lpstr>
      <vt:lpstr>Primjer 2.  Dijeljenje razlomaka                    Razred: 6.                    Cilj:  Otkrivanje postupka dijeljenja razlomaka</vt:lpstr>
      <vt:lpstr>Primjer 3. Linearna funkcija                      Razred : 7.                      Cilj: Uopćavanje različitih situacija matematičkim zapisom</vt:lpstr>
      <vt:lpstr>Hvala na pažnji!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Metoda otkrivanja algoritma u nastavi matematike viših razreda osnovne škole</dc:title>
  <dc:creator>Maja Cindric</dc:creator>
  <cp:lastModifiedBy>Maja Cindric</cp:lastModifiedBy>
  <cp:revision>4</cp:revision>
  <dcterms:created xsi:type="dcterms:W3CDTF">2014-06-30T07:24:52Z</dcterms:created>
  <dcterms:modified xsi:type="dcterms:W3CDTF">2014-06-30T08:03:52Z</dcterms:modified>
</cp:coreProperties>
</file>