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5" r:id="rId9"/>
    <p:sldId id="266" r:id="rId10"/>
    <p:sldId id="264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41075-8DCD-420F-890B-9F45FCA89394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1C1C5-8CDD-45BB-B035-4E9A69395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1C1C5-8CDD-45BB-B035-4E9A693954D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1C1C5-8CDD-45BB-B035-4E9A693954D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1C1C5-8CDD-45BB-B035-4E9A693954D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1C1C5-8CDD-45BB-B035-4E9A693954D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1C1C5-8CDD-45BB-B035-4E9A693954D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1C1C5-8CDD-45BB-B035-4E9A693954D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F82E6-AC12-41CA-8F7C-B759ED54696D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35B6D-856F-4D54-9B0C-0414AAF76A3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mathsonearth.webege.com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t.co/KI0NPG9yV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-template-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>
                <a:latin typeface="Californian FB" pitchFamily="18" charset="0"/>
              </a:rPr>
              <a:t>Realnost i imaginacija </a:t>
            </a:r>
            <a:r>
              <a:rPr lang="hr-HR" b="1" dirty="0" smtClean="0">
                <a:latin typeface="Californian FB" pitchFamily="18" charset="0"/>
              </a:rPr>
              <a:t/>
            </a:r>
            <a:br>
              <a:rPr lang="hr-HR" b="1" dirty="0" smtClean="0">
                <a:latin typeface="Californian FB" pitchFamily="18" charset="0"/>
              </a:rPr>
            </a:br>
            <a:r>
              <a:rPr lang="hr-HR" b="1" dirty="0" smtClean="0">
                <a:latin typeface="Californian FB" pitchFamily="18" charset="0"/>
              </a:rPr>
              <a:t>suvremenih </a:t>
            </a:r>
            <a:r>
              <a:rPr lang="hr-HR" b="1" dirty="0">
                <a:latin typeface="Californian FB" pitchFamily="18" charset="0"/>
              </a:rPr>
              <a:t>pristupa u </a:t>
            </a:r>
            <a:r>
              <a:rPr lang="hr-HR" b="1" dirty="0" smtClean="0">
                <a:latin typeface="Californian FB" pitchFamily="18" charset="0"/>
              </a:rPr>
              <a:t/>
            </a:r>
            <a:br>
              <a:rPr lang="hr-HR" b="1" dirty="0" smtClean="0">
                <a:latin typeface="Californian FB" pitchFamily="18" charset="0"/>
              </a:rPr>
            </a:br>
            <a:r>
              <a:rPr lang="hr-HR" b="1" dirty="0" smtClean="0">
                <a:latin typeface="Californian FB" pitchFamily="18" charset="0"/>
              </a:rPr>
              <a:t>u</a:t>
            </a:r>
            <a:r>
              <a:rPr lang="hr-HR" dirty="0" smtClean="0">
                <a:latin typeface="Californian FB" pitchFamily="18" charset="0"/>
              </a:rPr>
              <a:t>č</a:t>
            </a:r>
            <a:r>
              <a:rPr lang="hr-HR" b="1" dirty="0" smtClean="0">
                <a:latin typeface="Californian FB" pitchFamily="18" charset="0"/>
              </a:rPr>
              <a:t>enju </a:t>
            </a:r>
            <a:r>
              <a:rPr lang="hr-HR" b="1" dirty="0">
                <a:latin typeface="Californian FB" pitchFamily="18" charset="0"/>
              </a:rPr>
              <a:t>i pou</a:t>
            </a:r>
            <a:r>
              <a:rPr lang="hr-HR" dirty="0">
                <a:latin typeface="Californian FB" pitchFamily="18" charset="0"/>
              </a:rPr>
              <a:t>č</a:t>
            </a:r>
            <a:r>
              <a:rPr lang="hr-HR" b="1" dirty="0">
                <a:latin typeface="Californian FB" pitchFamily="18" charset="0"/>
              </a:rPr>
              <a:t>avanju matematike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0298" y="4786322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hr-HR" sz="1800" b="1" dirty="0" smtClean="0">
              <a:solidFill>
                <a:schemeClr val="tx1"/>
              </a:solidFill>
            </a:endParaRPr>
          </a:p>
          <a:p>
            <a:pPr algn="r"/>
            <a:r>
              <a:rPr lang="hr-HR" sz="1800" b="1" dirty="0" smtClean="0">
                <a:solidFill>
                  <a:schemeClr val="tx1"/>
                </a:solidFill>
              </a:rPr>
              <a:t>Višnja Šuperba, prof. mat. i fiz. </a:t>
            </a:r>
          </a:p>
          <a:p>
            <a:pPr algn="r"/>
            <a:r>
              <a:rPr lang="hr-HR" sz="1800" b="1" dirty="0" smtClean="0">
                <a:solidFill>
                  <a:schemeClr val="tx1"/>
                </a:solidFill>
              </a:rPr>
              <a:t>i</a:t>
            </a:r>
          </a:p>
          <a:p>
            <a:pPr algn="r"/>
            <a:r>
              <a:rPr lang="hr-HR" sz="1800" b="1" dirty="0" smtClean="0">
                <a:solidFill>
                  <a:schemeClr val="tx1"/>
                </a:solidFill>
              </a:rPr>
              <a:t>mr. Ivana Križanac, dipl.uč.r.n. 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Poteškoće i kako ih riješiti?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/>
            <a:r>
              <a:rPr lang="hr-HR" dirty="0"/>
              <a:t>jedan dio učenika nije ni pogledao materijal, </a:t>
            </a:r>
            <a:endParaRPr lang="en-US" dirty="0"/>
          </a:p>
          <a:p>
            <a:pPr lvl="0"/>
            <a:r>
              <a:rPr lang="hr-HR" dirty="0"/>
              <a:t>pojedini učenici nisu razumjeli i više vole živu riječ </a:t>
            </a:r>
            <a:r>
              <a:rPr lang="hr-HR" dirty="0" smtClean="0"/>
              <a:t>učitelja,</a:t>
            </a:r>
            <a:endParaRPr lang="en-US" dirty="0"/>
          </a:p>
          <a:p>
            <a:pPr lvl="0"/>
            <a:r>
              <a:rPr lang="hr-HR" dirty="0"/>
              <a:t>dio učenika je </a:t>
            </a:r>
            <a:r>
              <a:rPr lang="hr-HR" dirty="0" smtClean="0"/>
              <a:t>vrlo </a:t>
            </a:r>
            <a:r>
              <a:rPr lang="hr-HR" dirty="0"/>
              <a:t>površno pristupilo zadatku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Predvidjeti i isključiti sve tehničke poteškoće</a:t>
            </a:r>
          </a:p>
          <a:p>
            <a:r>
              <a:rPr lang="hr-HR" dirty="0" smtClean="0"/>
              <a:t>Upoznati ih s različitim načinima pregledavanja video sadržaja</a:t>
            </a:r>
          </a:p>
          <a:p>
            <a:r>
              <a:rPr lang="hr-HR" dirty="0" smtClean="0"/>
              <a:t>Pripremiti dodatna pitanja ...</a:t>
            </a:r>
            <a:endParaRPr lang="en-US" dirty="0"/>
          </a:p>
        </p:txBody>
      </p:sp>
      <p:pic>
        <p:nvPicPr>
          <p:cNvPr id="23554" name="Picture 2" descr="http://ec.l.thumbs.canstockphoto.com/canstock432660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8"/>
              </a:clrFrom>
              <a:clrTo>
                <a:srgbClr val="FAFA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Problemsko učenje i učenje kroz igru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/>
          <a:lstStyle/>
          <a:p>
            <a:r>
              <a:rPr lang="hr-HR" dirty="0" smtClean="0"/>
              <a:t>Problemske priče</a:t>
            </a:r>
          </a:p>
          <a:p>
            <a:r>
              <a:rPr lang="hr-HR" dirty="0" smtClean="0"/>
              <a:t>Problemske situacije</a:t>
            </a:r>
          </a:p>
          <a:p>
            <a:r>
              <a:rPr lang="hr-HR" dirty="0" smtClean="0"/>
              <a:t>Rad u paru, grupi</a:t>
            </a:r>
          </a:p>
          <a:p>
            <a:r>
              <a:rPr lang="hr-HR" dirty="0" smtClean="0"/>
              <a:t>Dramatizacije </a:t>
            </a:r>
          </a:p>
          <a:p>
            <a:r>
              <a:rPr lang="hr-HR" dirty="0" smtClean="0"/>
              <a:t>Računalne igre ...</a:t>
            </a:r>
            <a:endParaRPr lang="en-US" dirty="0"/>
          </a:p>
        </p:txBody>
      </p:sp>
      <p:pic>
        <p:nvPicPr>
          <p:cNvPr id="28674" name="Picture 2" descr="http://www.myeducationstuff.com/problem-solving/ah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071810"/>
            <a:ext cx="1905000" cy="2057401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0" y="4391085"/>
            <a:ext cx="4143372" cy="2466915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hr-HR" dirty="0" smtClean="0"/>
              <a:t>“U </a:t>
            </a:r>
            <a:r>
              <a:rPr lang="hr-HR" dirty="0"/>
              <a:t>problemskoj nastavi želimo staviti u funkciju usvojene sadržaje koji bi trebali postati alat za rješavanje zadanog problema</a:t>
            </a:r>
            <a:r>
              <a:rPr lang="hr-HR" dirty="0" smtClean="0"/>
              <a:t>...”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715008" y="1285860"/>
            <a:ext cx="2928958" cy="1687890"/>
          </a:xfrm>
          <a:prstGeom prst="ellipse">
            <a:avLst/>
          </a:prstGeom>
          <a:solidFill>
            <a:srgbClr val="00B05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hr-H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... mora </a:t>
            </a:r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biti razumljivo i iskustveno </a:t>
            </a:r>
            <a:r>
              <a:rPr lang="hr-H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blisko</a:t>
            </a:r>
          </a:p>
          <a:p>
            <a:pPr algn="ctr"/>
            <a:r>
              <a:rPr lang="hr-H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40603_12543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429124" y="214290"/>
            <a:ext cx="4248699" cy="4168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 descr="20140408_08132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2844" y="214290"/>
            <a:ext cx="42672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 descr="20140603_13505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3161083"/>
            <a:ext cx="4929222" cy="36969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 descr="20140603_13443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929190" y="4071918"/>
            <a:ext cx="400052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Rectangle 8"/>
          <p:cNvSpPr/>
          <p:nvPr/>
        </p:nvSpPr>
        <p:spPr>
          <a:xfrm rot="21247563">
            <a:off x="4906545" y="3022278"/>
            <a:ext cx="3905900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hr-HR" dirty="0">
                <a:latin typeface="Bradley Hand ITC" pitchFamily="66" charset="0"/>
              </a:rPr>
              <a:t>U predmetnoj nastavi geometrijski sadržaji su nam se pokazali kao dobro polazište za problemsko učenje</a:t>
            </a:r>
            <a:r>
              <a:rPr lang="hr-HR" dirty="0" smtClean="0">
                <a:latin typeface="Bradley Hand ITC" pitchFamily="66" charset="0"/>
              </a:rPr>
              <a:t>...</a:t>
            </a:r>
            <a:endParaRPr lang="en-US" dirty="0"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40603_13093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142976" y="214290"/>
            <a:ext cx="2571768" cy="27748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 descr="20140604_112803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643438" y="1"/>
            <a:ext cx="4500562" cy="4060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20140604_11281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0" y="3143248"/>
            <a:ext cx="4619689" cy="3464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ounded Rectangle 6"/>
          <p:cNvSpPr/>
          <p:nvPr/>
        </p:nvSpPr>
        <p:spPr>
          <a:xfrm>
            <a:off x="4929190" y="3643314"/>
            <a:ext cx="3929090" cy="286035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hr-HR" dirty="0"/>
              <a:t>Poteškoće u realizaciji problemske nastave u predmetnoj nastavi se javljaju ako nedovoljno uključimo učenike kojima je potrebno više vremena za razumijevanje i usvajanje određenih sadržaja, oni se teško snalaze, vrlo brzo odustaju te do kraja sata imaju ulogu pasivnog promatrača.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40613_17003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4071934" cy="3585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20140613_17063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000496" y="214290"/>
            <a:ext cx="4929222" cy="3189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20140610_18380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14810" y="3429000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ounded Rectangle 4"/>
          <p:cNvSpPr/>
          <p:nvPr/>
        </p:nvSpPr>
        <p:spPr>
          <a:xfrm>
            <a:off x="285720" y="4071942"/>
            <a:ext cx="3857620" cy="132802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hr-HR" dirty="0"/>
              <a:t>Uporabom IK tehnologija lako se dolazi do dodatnih materijala i samim tim se dolazi do uštede vremena, a nastava </a:t>
            </a:r>
            <a:r>
              <a:rPr lang="hr-HR" dirty="0" smtClean="0"/>
              <a:t>postaje </a:t>
            </a:r>
            <a:r>
              <a:rPr lang="hr-HR" dirty="0"/>
              <a:t>zanimljivija učeniku.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Istraživačka nastava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/>
          <a:lstStyle/>
          <a:p>
            <a:r>
              <a:rPr lang="hr-HR" dirty="0" smtClean="0"/>
              <a:t>Međunarodni projekti </a:t>
            </a:r>
            <a:r>
              <a:rPr lang="hr-HR" dirty="0"/>
              <a:t>Comenius </a:t>
            </a:r>
            <a:endParaRPr lang="hr-HR" dirty="0" smtClean="0"/>
          </a:p>
          <a:p>
            <a:pPr>
              <a:buNone/>
            </a:pPr>
            <a:r>
              <a:rPr lang="hr-HR" dirty="0"/>
              <a:t> </a:t>
            </a:r>
            <a:r>
              <a:rPr lang="hr-HR" dirty="0" smtClean="0"/>
              <a:t>(</a:t>
            </a:r>
            <a:r>
              <a:rPr lang="hr-HR" dirty="0"/>
              <a:t>Maths on Earth!) i eTwinning (GAME i GOAL</a:t>
            </a:r>
            <a:r>
              <a:rPr lang="hr-HR" dirty="0" smtClean="0"/>
              <a:t>!)</a:t>
            </a:r>
            <a:endParaRPr lang="hr-HR" dirty="0"/>
          </a:p>
          <a:p>
            <a:pPr algn="ctr">
              <a:buNone/>
            </a:pPr>
            <a:r>
              <a:rPr lang="en-US" dirty="0" smtClean="0">
                <a:hlinkClick r:id="rId2"/>
              </a:rPr>
              <a:t>http://mathsonearth.webege.com/</a:t>
            </a:r>
            <a:endParaRPr lang="en-US" dirty="0"/>
          </a:p>
        </p:txBody>
      </p:sp>
      <p:pic>
        <p:nvPicPr>
          <p:cNvPr id="4" name="Picture 3" descr="Screenshot 2014-06-14 20.45.31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85786" y="3143248"/>
            <a:ext cx="7215238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8896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r-H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Teme: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5918" y="642918"/>
            <a:ext cx="712624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hr-HR" b="1" dirty="0" smtClean="0"/>
              <a:t>Poznate žene u znanosti: priprema za debatu putem video konferencije</a:t>
            </a:r>
          </a:p>
          <a:p>
            <a:pPr>
              <a:buFont typeface="Wingdings" pitchFamily="2" charset="2"/>
              <a:buChar char="ü"/>
            </a:pPr>
            <a:r>
              <a:rPr lang="hr-HR" b="1" dirty="0" smtClean="0"/>
              <a:t>Usporedba svakodnevice naših studenata (statistička analiza)</a:t>
            </a:r>
          </a:p>
          <a:p>
            <a:pPr>
              <a:buFont typeface="Wingdings" pitchFamily="2" charset="2"/>
              <a:buChar char="ü"/>
            </a:pPr>
            <a:r>
              <a:rPr lang="hr-HR" b="1" dirty="0" smtClean="0"/>
              <a:t>Tajanstveni video</a:t>
            </a:r>
          </a:p>
          <a:p>
            <a:pPr>
              <a:buFont typeface="Wingdings" pitchFamily="2" charset="2"/>
              <a:buChar char="ü"/>
            </a:pPr>
            <a:r>
              <a:rPr lang="hr-HR" b="1" dirty="0" smtClean="0"/>
              <a:t>Različite matematičke radionice</a:t>
            </a:r>
          </a:p>
          <a:p>
            <a:pPr>
              <a:buFont typeface="Wingdings" pitchFamily="2" charset="2"/>
              <a:buChar char="ü"/>
            </a:pPr>
            <a:r>
              <a:rPr lang="hr-HR" b="1" dirty="0" smtClean="0"/>
              <a:t>Istraživanje o poslovima za koje je nužno znanje matematike</a:t>
            </a:r>
          </a:p>
          <a:p>
            <a:pPr>
              <a:buFont typeface="Wingdings" pitchFamily="2" charset="2"/>
              <a:buChar char="ü"/>
            </a:pPr>
            <a:r>
              <a:rPr lang="hr-HR" b="1" dirty="0" smtClean="0"/>
              <a:t>Matematika i arhitektura</a:t>
            </a:r>
          </a:p>
          <a:p>
            <a:pPr>
              <a:buFont typeface="Wingdings" pitchFamily="2" charset="2"/>
              <a:buChar char="ü"/>
            </a:pPr>
            <a:r>
              <a:rPr lang="hr-HR" b="1" dirty="0" smtClean="0"/>
              <a:t>Izumi i matematika</a:t>
            </a:r>
            <a:endParaRPr lang="en-US" b="1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41388" y="2714620"/>
            <a:ext cx="5459768" cy="3826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ounded Rectangle 4"/>
          <p:cNvSpPr/>
          <p:nvPr/>
        </p:nvSpPr>
        <p:spPr>
          <a:xfrm>
            <a:off x="142844" y="3143248"/>
            <a:ext cx="3357554" cy="286035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hr-HR" dirty="0"/>
              <a:t>Istraživačkom nastavom obično proširujemo sadržaje propisane NPP, razvijamo suradništvo, razvijamo IKT kompetencije kako učenika tako i učitelja i iako vremenski i realizacijom najzahtjevnija metoda rezultati su i više nego izvrsni.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571480"/>
            <a:ext cx="68250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r-H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Suvremeni pristupi i IKT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2976" y="17144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r-HR" dirty="0"/>
              <a:t>Matematički sadržaji postaju dostupniji i učitelj ima novu ulogu u nastavnom </a:t>
            </a:r>
            <a:r>
              <a:rPr lang="hr-HR" dirty="0" smtClean="0"/>
              <a:t>procesu ...</a:t>
            </a:r>
            <a:endParaRPr lang="en-US" dirty="0"/>
          </a:p>
        </p:txBody>
      </p:sp>
      <p:pic>
        <p:nvPicPr>
          <p:cNvPr id="32770" name="Picture 2" descr="http://www.wes-esl.yolasite.com/resources/Pics/Teacher_Pointing-R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214554"/>
            <a:ext cx="2143125" cy="178117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071670" y="35718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hr-HR" dirty="0" smtClean="0"/>
              <a:t>ukazivati na vrijednost dodatnih sadržaja i uporabe IK tehnologije za učenje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42976" y="4429132"/>
            <a:ext cx="3495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hr-HR" dirty="0" smtClean="0"/>
              <a:t>razvijati kritičko mišljenje učenika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00298" y="2714620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hr-HR" dirty="0" smtClean="0"/>
              <a:t>poticati na samostalan </a:t>
            </a:r>
            <a:r>
              <a:rPr lang="hr-HR" dirty="0" smtClean="0"/>
              <a:t>odabir </a:t>
            </a:r>
            <a:r>
              <a:rPr lang="hr-HR" dirty="0" smtClean="0"/>
              <a:t>i vrednovanje kvalitetnih sadržaja te njihovo svrhovito korištenje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29256" y="5857892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solidFill>
                  <a:schemeClr val="bg1"/>
                </a:solidFill>
                <a:latin typeface="Curlz MT" pitchFamily="82" charset="0"/>
              </a:rPr>
              <a:t>Za to </a:t>
            </a:r>
            <a:r>
              <a:rPr lang="hr-HR" sz="2400" b="1" i="1" dirty="0" smtClean="0">
                <a:solidFill>
                  <a:schemeClr val="bg1"/>
                </a:solidFill>
                <a:latin typeface="Curlz MT" pitchFamily="82" charset="0"/>
              </a:rPr>
              <a:t>vrijeme</a:t>
            </a:r>
            <a:r>
              <a:rPr lang="hr-HR" b="1" i="1" dirty="0" smtClean="0">
                <a:solidFill>
                  <a:schemeClr val="bg1"/>
                </a:solidFill>
                <a:latin typeface="Curlz MT" pitchFamily="82" charset="0"/>
              </a:rPr>
              <a:t> u našoj školi ...</a:t>
            </a:r>
            <a:endParaRPr lang="en-US" b="1" i="1" dirty="0">
              <a:solidFill>
                <a:schemeClr val="bg1"/>
              </a:solidFill>
              <a:latin typeface="Curlz MT" pitchFamily="82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5429256" y="4071942"/>
            <a:ext cx="2714644" cy="1714512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Uporaba IKT nije dovoljan, a ni nužan uvjet za suvremenost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  <a:latin typeface="Curlz MT" pitchFamily="82" charset="0"/>
              </a:rPr>
              <a:t>OŠ Brodarica</a:t>
            </a:r>
            <a:endParaRPr lang="en-US" dirty="0">
              <a:solidFill>
                <a:schemeClr val="bg1"/>
              </a:solidFill>
              <a:latin typeface="Curlz MT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hr-HR" dirty="0" smtClean="0"/>
              <a:t>Pametnice</a:t>
            </a:r>
          </a:p>
          <a:p>
            <a:r>
              <a:rPr lang="hr-HR" dirty="0" smtClean="0"/>
              <a:t>Wi-fi</a:t>
            </a:r>
          </a:p>
          <a:p>
            <a:r>
              <a:rPr lang="hr-HR" dirty="0" smtClean="0"/>
              <a:t>Računala i projektori</a:t>
            </a:r>
          </a:p>
          <a:p>
            <a:r>
              <a:rPr lang="hr-HR" dirty="0" smtClean="0"/>
              <a:t>Tableti</a:t>
            </a:r>
          </a:p>
          <a:p>
            <a:r>
              <a:rPr lang="hr-HR" dirty="0" smtClean="0"/>
              <a:t>E-dnevnik</a:t>
            </a:r>
          </a:p>
          <a:p>
            <a:r>
              <a:rPr lang="hr-HR" dirty="0" smtClean="0"/>
              <a:t>Videokonferencijska oprema</a:t>
            </a:r>
          </a:p>
          <a:p>
            <a:r>
              <a:rPr lang="hr-HR" dirty="0" smtClean="0"/>
              <a:t>Mobilna učionica</a:t>
            </a:r>
          </a:p>
          <a:p>
            <a:pPr>
              <a:buNone/>
            </a:pPr>
            <a:r>
              <a:rPr lang="hr-HR" dirty="0" smtClean="0"/>
              <a:t>     (tableti za učenike)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hr-HR" dirty="0" smtClean="0">
                <a:solidFill>
                  <a:srgbClr val="C00000"/>
                </a:solidFill>
                <a:latin typeface="Curlz MT" pitchFamily="82" charset="0"/>
              </a:rPr>
              <a:t>IZAZOVI</a:t>
            </a:r>
          </a:p>
          <a:p>
            <a:pPr algn="ctr">
              <a:buFont typeface="Wingdings" pitchFamily="2" charset="2"/>
              <a:buChar char="ü"/>
            </a:pPr>
            <a:r>
              <a:rPr lang="hr-HR" dirty="0"/>
              <a:t> </a:t>
            </a:r>
            <a:r>
              <a:rPr lang="hr-HR" dirty="0" smtClean="0"/>
              <a:t>na koji način učinkovito i smisleno koristiti IKT u nastavi matematike</a:t>
            </a:r>
          </a:p>
          <a:p>
            <a:pPr algn="ctr">
              <a:buFont typeface="Wingdings" pitchFamily="2" charset="2"/>
              <a:buChar char="ü"/>
            </a:pPr>
            <a:endParaRPr lang="hr-HR" dirty="0" smtClean="0"/>
          </a:p>
          <a:p>
            <a:pPr algn="ctr">
              <a:buFont typeface="Wingdings" pitchFamily="2" charset="2"/>
              <a:buChar char="ü"/>
            </a:pPr>
            <a:r>
              <a:rPr lang="hr-HR" dirty="0" smtClean="0"/>
              <a:t>veliki raskorak u tehnologiji i sadržajima</a:t>
            </a:r>
          </a:p>
          <a:p>
            <a:pPr algn="ctr">
              <a:buFont typeface="Wingdings" pitchFamily="2" charset="2"/>
              <a:buChar char="ü"/>
            </a:pPr>
            <a:endParaRPr lang="hr-HR" dirty="0" smtClean="0"/>
          </a:p>
          <a:p>
            <a:pPr algn="ctr">
              <a:buFont typeface="Wingdings" pitchFamily="2" charset="2"/>
              <a:buChar char="ü"/>
            </a:pPr>
            <a:r>
              <a:rPr lang="hr-HR" dirty="0"/>
              <a:t> </a:t>
            </a:r>
            <a:r>
              <a:rPr lang="hr-HR" dirty="0" smtClean="0"/>
              <a:t>na koji način održati interes i aktivnost učenika</a:t>
            </a:r>
          </a:p>
          <a:p>
            <a:pPr algn="ctr">
              <a:buFont typeface="Wingdings" pitchFamily="2" charset="2"/>
              <a:buChar char="ü"/>
            </a:pPr>
            <a:endParaRPr lang="hr-HR" dirty="0" smtClean="0"/>
          </a:p>
          <a:p>
            <a:endParaRPr lang="en-US" dirty="0"/>
          </a:p>
        </p:txBody>
      </p:sp>
      <p:pic>
        <p:nvPicPr>
          <p:cNvPr id="35842" name="Picture 2" descr="http://os-brodarica.skole.hr/upload/os-brodarica/images/headers/Image/slike%20design/index_0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214290"/>
            <a:ext cx="6929486" cy="12032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40609_120803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20801765">
            <a:off x="4225514" y="-184363"/>
            <a:ext cx="5048285" cy="3786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20140609_12073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214290"/>
            <a:ext cx="5143504" cy="38576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 descr="20140612_1522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1902" y="2714620"/>
            <a:ext cx="5072098" cy="38040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Cloud 5"/>
          <p:cNvSpPr/>
          <p:nvPr/>
        </p:nvSpPr>
        <p:spPr>
          <a:xfrm>
            <a:off x="714348" y="4500570"/>
            <a:ext cx="2857520" cy="2071702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2800" dirty="0" smtClean="0">
                <a:latin typeface="Curlz MT" pitchFamily="82" charset="0"/>
              </a:rPr>
              <a:t>Digitalni urođenici</a:t>
            </a:r>
            <a:r>
              <a:rPr lang="hr-HR" sz="2800" b="1" dirty="0" smtClean="0">
                <a:latin typeface="Curlz MT" pitchFamily="82" charset="0"/>
              </a:rPr>
              <a:t>?</a:t>
            </a:r>
            <a:endParaRPr lang="en-US" sz="2800" b="1" dirty="0">
              <a:latin typeface="Curlz M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-template-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ttps://encrypted-tbn2.gstatic.com/images?q=tbn:ANd9GcTiakP_EgStwtz84dx99s4bpFBE4qGE5wkuLWJOYbeN3eHi9Hw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500174"/>
            <a:ext cx="2990425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8" name="Picture 4" descr="http://api.ning.com/files/a7E5RrLHpGoXAVEjExt3-iAr5I5YP6qVAiQKVJx667-1Jle6jReuPJGl*qLbv*qjfrlPChF*FOdAGY4WlCR7e7Xj0vtQDc8d/happyclassroom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286256"/>
            <a:ext cx="4060837" cy="2286016"/>
          </a:xfrm>
          <a:prstGeom prst="rect">
            <a:avLst/>
          </a:prstGeom>
          <a:noFill/>
        </p:spPr>
      </p:pic>
      <p:pic>
        <p:nvPicPr>
          <p:cNvPr id="1032" name="Picture 8" descr="http://www.ies.edu/cpvkg/images/kids_corner_500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E4F3"/>
              </a:clrFrom>
              <a:clrTo>
                <a:srgbClr val="FFE4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14290"/>
            <a:ext cx="4762500" cy="1733551"/>
          </a:xfrm>
          <a:prstGeom prst="rect">
            <a:avLst/>
          </a:prstGeom>
          <a:noFill/>
        </p:spPr>
      </p:pic>
      <p:pic>
        <p:nvPicPr>
          <p:cNvPr id="1034" name="Picture 10" descr="http://cdn.newsday.com/polopoly_fs/1.3756327.1338597276%21/httpImage/image.JPG_gen/derivatives/display_600/image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572000" y="2428868"/>
            <a:ext cx="3857652" cy="2900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4929190" y="5715016"/>
            <a:ext cx="37834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r-H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Imaginacija?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68" y="274638"/>
            <a:ext cx="5114932" cy="1143000"/>
          </a:xfrm>
        </p:spPr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I za kraj ...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Screenshot_2014-06-20-20-29-12.pn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11996" r="18853" b="15398"/>
          <a:stretch>
            <a:fillRect/>
          </a:stretch>
        </p:blipFill>
        <p:spPr>
          <a:xfrm>
            <a:off x="-357222" y="0"/>
            <a:ext cx="4786346" cy="6852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hlinkClick r:id="rId4"/>
              </a:rPr>
              <a:t>pic.twitter.com/KI0NPG9yVV</a:t>
            </a:r>
            <a:endParaRPr lang="en-US" dirty="0"/>
          </a:p>
        </p:txBody>
      </p:sp>
      <p:sp>
        <p:nvSpPr>
          <p:cNvPr id="6" name="Cloud 5"/>
          <p:cNvSpPr/>
          <p:nvPr/>
        </p:nvSpPr>
        <p:spPr>
          <a:xfrm>
            <a:off x="5000628" y="3071810"/>
            <a:ext cx="3786214" cy="321471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2800" dirty="0" smtClean="0">
                <a:latin typeface="Curlz MT" pitchFamily="82" charset="0"/>
              </a:rPr>
              <a:t>Tehnologija je alat,</a:t>
            </a:r>
          </a:p>
          <a:p>
            <a:pPr algn="ctr"/>
            <a:r>
              <a:rPr lang="hr-HR" sz="2800" dirty="0" smtClean="0">
                <a:latin typeface="Curlz MT" pitchFamily="82" charset="0"/>
              </a:rPr>
              <a:t> a ne obrazovni ishod.</a:t>
            </a:r>
            <a:endParaRPr lang="en-US" sz="2800" dirty="0">
              <a:latin typeface="Curlz M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400" dirty="0" smtClean="0">
                <a:solidFill>
                  <a:schemeClr val="bg1"/>
                </a:solidFill>
              </a:rPr>
              <a:t>PREDUVJETI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8" name="Content Placeholder 7" descr="math-teacher-woman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868" y="857232"/>
            <a:ext cx="5111750" cy="466563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7158" y="1643051"/>
            <a:ext cx="3500462" cy="421484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hr-HR" sz="3200" dirty="0" smtClean="0"/>
              <a:t> </a:t>
            </a:r>
            <a:r>
              <a:rPr lang="hr-HR" sz="3200" dirty="0"/>
              <a:t>k</a:t>
            </a:r>
            <a:r>
              <a:rPr lang="hr-HR" sz="3200" dirty="0" smtClean="0"/>
              <a:t>ompetencije</a:t>
            </a:r>
          </a:p>
          <a:p>
            <a:pPr>
              <a:buFontTx/>
              <a:buChar char="-"/>
            </a:pPr>
            <a:r>
              <a:rPr lang="hr-HR" sz="3200" dirty="0"/>
              <a:t> </a:t>
            </a:r>
            <a:r>
              <a:rPr lang="hr-HR" sz="3200" dirty="0" smtClean="0"/>
              <a:t>poznavanje</a:t>
            </a:r>
          </a:p>
          <a:p>
            <a:r>
              <a:rPr lang="hr-HR" sz="3200" dirty="0" smtClean="0"/>
              <a:t>  temeljnih </a:t>
            </a:r>
          </a:p>
          <a:p>
            <a:r>
              <a:rPr lang="hr-HR" sz="3200" dirty="0"/>
              <a:t> </a:t>
            </a:r>
            <a:r>
              <a:rPr lang="hr-HR" sz="3200" dirty="0" smtClean="0"/>
              <a:t> odrednica nastave </a:t>
            </a:r>
            <a:r>
              <a:rPr lang="hr-HR" sz="2800" dirty="0" smtClean="0"/>
              <a:t>(načela, oblici,</a:t>
            </a:r>
          </a:p>
          <a:p>
            <a:r>
              <a:rPr lang="hr-HR" sz="2800" dirty="0" smtClean="0"/>
              <a:t>metode, sredstva ...)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00760" y="1285860"/>
            <a:ext cx="22145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dirty="0" smtClean="0">
                <a:solidFill>
                  <a:schemeClr val="bg1"/>
                </a:solidFill>
              </a:rPr>
              <a:t>Kreativan, </a:t>
            </a:r>
          </a:p>
          <a:p>
            <a:pPr algn="ctr"/>
            <a:r>
              <a:rPr lang="hr-HR" sz="2800" dirty="0" smtClean="0">
                <a:solidFill>
                  <a:schemeClr val="bg1"/>
                </a:solidFill>
              </a:rPr>
              <a:t>radoznao, </a:t>
            </a:r>
          </a:p>
          <a:p>
            <a:pPr algn="ctr"/>
            <a:r>
              <a:rPr lang="hr-HR" sz="2800" dirty="0" smtClean="0">
                <a:solidFill>
                  <a:schemeClr val="bg1"/>
                </a:solidFill>
              </a:rPr>
              <a:t>motiviran ...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owerpoint_templates_download_education_blackboard_future_diagram_ppt_slides_Slide0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64" y="357166"/>
            <a:ext cx="5900750" cy="11430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hr-HR" dirty="0" smtClean="0">
                <a:latin typeface="Bradley Hand ITC" pitchFamily="66" charset="0"/>
              </a:rPr>
              <a:t>Suvremeni pristupi?</a:t>
            </a:r>
            <a:endParaRPr lang="en-US" dirty="0">
              <a:latin typeface="Bradley Hand ITC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571868" y="1928802"/>
            <a:ext cx="3857652" cy="257176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 smtClean="0"/>
          </a:p>
          <a:p>
            <a:pPr algn="ctr"/>
            <a:endParaRPr lang="hr-HR" dirty="0"/>
          </a:p>
          <a:p>
            <a:pPr algn="ctr"/>
            <a:endParaRPr lang="hr-HR" dirty="0" smtClean="0"/>
          </a:p>
          <a:p>
            <a:pPr algn="ctr"/>
            <a:endParaRPr lang="hr-HR" dirty="0"/>
          </a:p>
          <a:p>
            <a:pPr algn="ctr">
              <a:buFont typeface="Wingdings" pitchFamily="2" charset="2"/>
              <a:buChar char="ü"/>
            </a:pPr>
            <a:r>
              <a:rPr lang="hr-HR" sz="2000" dirty="0" smtClean="0">
                <a:latin typeface="Bradley Hand ITC" pitchFamily="66" charset="0"/>
              </a:rPr>
              <a:t>preokrenuta učionica</a:t>
            </a:r>
          </a:p>
          <a:p>
            <a:pPr algn="ctr">
              <a:buFont typeface="Wingdings" pitchFamily="2" charset="2"/>
              <a:buChar char="ü"/>
            </a:pPr>
            <a:endParaRPr lang="hr-HR" sz="2000" dirty="0">
              <a:latin typeface="Bradley Hand ITC" pitchFamily="66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hr-HR" sz="2000" dirty="0">
                <a:latin typeface="Bradley Hand ITC" pitchFamily="66" charset="0"/>
              </a:rPr>
              <a:t>p</a:t>
            </a:r>
            <a:r>
              <a:rPr lang="hr-HR" sz="2000" dirty="0" smtClean="0">
                <a:latin typeface="Bradley Hand ITC" pitchFamily="66" charset="0"/>
              </a:rPr>
              <a:t>roblemska nastava</a:t>
            </a:r>
          </a:p>
          <a:p>
            <a:pPr algn="ctr">
              <a:buFont typeface="Wingdings" pitchFamily="2" charset="2"/>
              <a:buChar char="ü"/>
            </a:pPr>
            <a:endParaRPr lang="hr-HR" sz="2000" dirty="0">
              <a:latin typeface="Bradley Hand ITC" pitchFamily="66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hr-HR" sz="2000" dirty="0" smtClean="0">
                <a:latin typeface="Bradley Hand ITC" pitchFamily="66" charset="0"/>
              </a:rPr>
              <a:t>učenje kroz igru</a:t>
            </a:r>
          </a:p>
          <a:p>
            <a:pPr algn="ctr">
              <a:buFont typeface="Wingdings" pitchFamily="2" charset="2"/>
              <a:buChar char="ü"/>
            </a:pPr>
            <a:endParaRPr lang="hr-HR" sz="2000" dirty="0">
              <a:latin typeface="Bradley Hand ITC" pitchFamily="66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hr-HR" sz="2000" dirty="0" smtClean="0">
                <a:latin typeface="Bradley Hand ITC" pitchFamily="66" charset="0"/>
              </a:rPr>
              <a:t>Istraživačka nastava</a:t>
            </a:r>
            <a:endParaRPr lang="hr-HR" dirty="0" smtClean="0">
              <a:latin typeface="Bradley Hand ITC" pitchFamily="66" charset="0"/>
            </a:endParaRPr>
          </a:p>
          <a:p>
            <a:pPr algn="ctr"/>
            <a:endParaRPr lang="hr-HR" dirty="0"/>
          </a:p>
          <a:p>
            <a:pPr algn="ctr"/>
            <a:endParaRPr lang="hr-HR" dirty="0" smtClean="0"/>
          </a:p>
          <a:p>
            <a:pPr algn="ctr"/>
            <a:endParaRPr lang="hr-HR" dirty="0"/>
          </a:p>
          <a:p>
            <a:pPr algn="ctr"/>
            <a:endParaRPr lang="hr-HR" dirty="0" smtClean="0"/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 rot="20765192">
            <a:off x="126708" y="2360208"/>
            <a:ext cx="2111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HR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Pokus!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Imaginacija i realnost</a:t>
            </a:r>
            <a:endParaRPr lang="en-US" dirty="0"/>
          </a:p>
        </p:txBody>
      </p:sp>
      <p:pic>
        <p:nvPicPr>
          <p:cNvPr id="17410" name="Picture 2" descr="http://media.salon.com/2013/02/dumbest_math_problem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14612" y="2500306"/>
            <a:ext cx="4221981" cy="28146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http://succeedonline.asu.edu/wp-content/uploads/2013/10/Happy-Studen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3810000" cy="2571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4" name="Picture 6" descr="http://www.uniqueteachingresources.com/image-files/studentsgrouprunningwhitebackground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4975" y="4352924"/>
            <a:ext cx="3629025" cy="2505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714480" y="2071678"/>
            <a:ext cx="2286016" cy="63757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hr-H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početak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810568">
            <a:off x="3861411" y="2834379"/>
            <a:ext cx="3135692" cy="10154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hr-H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prvi pokušaji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3636" y="5715016"/>
            <a:ext cx="252370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hr-H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na kraju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Preokrenuta učionica </a:t>
            </a:r>
            <a:br>
              <a:rPr lang="hr-HR" dirty="0" smtClean="0"/>
            </a:br>
            <a:r>
              <a:rPr lang="hr-HR" dirty="0" smtClean="0"/>
              <a:t>(“flipped classroom”)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Tko? Učenici 2., 5. i 6. razreda</a:t>
            </a:r>
          </a:p>
          <a:p>
            <a:r>
              <a:rPr lang="hr-HR" dirty="0" smtClean="0"/>
              <a:t>Kako?</a:t>
            </a:r>
          </a:p>
          <a:p>
            <a:r>
              <a:rPr lang="hr-HR" dirty="0" smtClean="0"/>
              <a:t>Zašto?</a:t>
            </a:r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42844" y="3500438"/>
            <a:ext cx="4572000" cy="2856428"/>
          </a:xfrm>
          <a:prstGeom prst="ellipse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hr-HR" i="1" dirty="0">
                <a:solidFill>
                  <a:schemeClr val="bg1"/>
                </a:solidFill>
                <a:latin typeface="Calibri" pitchFamily="34" charset="0"/>
              </a:rPr>
              <a:t>Na ovaj način smo promijenili rutinu, omogućili </a:t>
            </a:r>
            <a:r>
              <a:rPr lang="hr-HR" i="1" dirty="0" smtClean="0">
                <a:solidFill>
                  <a:schemeClr val="bg1"/>
                </a:solidFill>
                <a:latin typeface="Calibri" pitchFamily="34" charset="0"/>
              </a:rPr>
              <a:t>još </a:t>
            </a:r>
            <a:r>
              <a:rPr lang="hr-HR" i="1" dirty="0">
                <a:solidFill>
                  <a:schemeClr val="bg1"/>
                </a:solidFill>
                <a:latin typeface="Calibri" pitchFamily="34" charset="0"/>
              </a:rPr>
              <a:t>jedan postupak </a:t>
            </a:r>
            <a:r>
              <a:rPr lang="hr-HR" i="1" dirty="0" smtClean="0">
                <a:solidFill>
                  <a:schemeClr val="bg1"/>
                </a:solidFill>
                <a:latin typeface="Calibri" pitchFamily="34" charset="0"/>
              </a:rPr>
              <a:t>koji </a:t>
            </a:r>
            <a:r>
              <a:rPr lang="hr-HR" i="1" dirty="0">
                <a:solidFill>
                  <a:schemeClr val="bg1"/>
                </a:solidFill>
                <a:latin typeface="Calibri" pitchFamily="34" charset="0"/>
              </a:rPr>
              <a:t>može olakšati usvajanje predviđenih sadržaja, </a:t>
            </a:r>
            <a:r>
              <a:rPr lang="hr-HR" i="1" dirty="0" smtClean="0">
                <a:solidFill>
                  <a:schemeClr val="bg1"/>
                </a:solidFill>
                <a:latin typeface="Calibri" pitchFamily="34" charset="0"/>
              </a:rPr>
              <a:t>potaknuli </a:t>
            </a:r>
            <a:r>
              <a:rPr lang="hr-HR" i="1" dirty="0">
                <a:solidFill>
                  <a:schemeClr val="bg1"/>
                </a:solidFill>
                <a:latin typeface="Calibri" pitchFamily="34" charset="0"/>
              </a:rPr>
              <a:t>učenike na samostalno učenje i korištenje IKT-a u svrhu učenja</a:t>
            </a:r>
            <a:r>
              <a:rPr lang="hr-HR" dirty="0" smtClean="0">
                <a:solidFill>
                  <a:schemeClr val="bg1"/>
                </a:solidFill>
                <a:latin typeface="Calibri" pitchFamily="34" charset="0"/>
              </a:rPr>
              <a:t>...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2530" name="Picture 2" descr="https://www.graphite.org/sites/default/files/graphitecomic_flippedclassroom_600x600.png"/>
          <p:cNvPicPr>
            <a:picLocks noChangeAspect="1" noChangeArrowheads="1"/>
          </p:cNvPicPr>
          <p:nvPr/>
        </p:nvPicPr>
        <p:blipFill>
          <a:blip r:embed="rId2"/>
          <a:srcRect b="19117"/>
          <a:stretch>
            <a:fillRect/>
          </a:stretch>
        </p:blipFill>
        <p:spPr bwMode="auto">
          <a:xfrm>
            <a:off x="3857588" y="2071678"/>
            <a:ext cx="5286412" cy="42758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140606_12093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107530"/>
            <a:ext cx="4572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 descr="20131031_19033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381499" y="2857496"/>
            <a:ext cx="4762501" cy="35718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20140606_171629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714480" y="0"/>
            <a:ext cx="5000628" cy="37504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40603_12302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4452978" cy="4857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20140603_12341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463161" y="0"/>
            <a:ext cx="4680839" cy="3071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20140603_13511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428860" y="1857364"/>
            <a:ext cx="4714908" cy="3536181"/>
          </a:xfrm>
          <a:prstGeom prst="ellipse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5" name="Oval 4"/>
          <p:cNvSpPr/>
          <p:nvPr/>
        </p:nvSpPr>
        <p:spPr>
          <a:xfrm>
            <a:off x="4143340" y="3857629"/>
            <a:ext cx="4786378" cy="2856428"/>
          </a:xfrm>
          <a:prstGeom prst="ellipse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path path="rect">
              <a:fillToRect l="100000" t="100000"/>
            </a:path>
            <a:tileRect r="-100000" b="-100000"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hr-HR" b="1" dirty="0" smtClean="0">
                <a:solidFill>
                  <a:schemeClr val="bg1"/>
                </a:solidFill>
                <a:latin typeface="Bradley Hand ITC" pitchFamily="66" charset="0"/>
              </a:rPr>
              <a:t>“</a:t>
            </a:r>
            <a:r>
              <a:rPr lang="hr-HR" b="1" dirty="0" smtClean="0">
                <a:solidFill>
                  <a:schemeClr val="bg1"/>
                </a:solidFill>
                <a:latin typeface="Californian FB" pitchFamily="18" charset="0"/>
              </a:rPr>
              <a:t>Metodom </a:t>
            </a:r>
            <a:r>
              <a:rPr lang="hr-HR" b="1" dirty="0">
                <a:solidFill>
                  <a:schemeClr val="bg1"/>
                </a:solidFill>
                <a:latin typeface="Californian FB" pitchFamily="18" charset="0"/>
              </a:rPr>
              <a:t>obrnute učionice učenje je personalizirano, učenik je aktivni sudionik u nastavnom procesu. Sam određuje tempo učenja i preuzima odgovornost za svoje učenje</a:t>
            </a:r>
            <a:r>
              <a:rPr lang="hr-HR" b="1" dirty="0" smtClean="0">
                <a:solidFill>
                  <a:schemeClr val="bg1"/>
                </a:solidFill>
                <a:latin typeface="Californian FB" pitchFamily="18" charset="0"/>
              </a:rPr>
              <a:t>...”</a:t>
            </a:r>
          </a:p>
          <a:p>
            <a:pPr algn="ctr"/>
            <a:endParaRPr lang="en-US" b="1" dirty="0">
              <a:solidFill>
                <a:schemeClr val="bg1"/>
              </a:solidFill>
              <a:latin typeface="Californian FB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40603_13244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" y="0"/>
            <a:ext cx="5048253" cy="37861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20140604_13052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488" y="2357430"/>
            <a:ext cx="6286512" cy="4714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857752" y="214290"/>
            <a:ext cx="4071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i="1" dirty="0" smtClean="0">
                <a:latin typeface="Bradley Hand ITC" pitchFamily="66" charset="0"/>
              </a:rPr>
              <a:t>“Sadržaji </a:t>
            </a:r>
            <a:r>
              <a:rPr lang="hr-HR" sz="2000" b="1" i="1" dirty="0">
                <a:latin typeface="Bradley Hand ITC" pitchFamily="66" charset="0"/>
              </a:rPr>
              <a:t>koji nisu toliko zahtjevni u predavačkom smislu i uglavnom ih učenici usvajaju u potpunosti i bez poteškoća pokazali su nam se idealni za obradu metodom obrnute učionice</a:t>
            </a:r>
            <a:r>
              <a:rPr lang="hr-HR" sz="2000" b="1" i="1" dirty="0" smtClean="0">
                <a:latin typeface="Bradley Hand ITC" pitchFamily="66" charset="0"/>
              </a:rPr>
              <a:t>...”</a:t>
            </a:r>
            <a:endParaRPr lang="en-US" sz="2000" b="1" i="1" dirty="0"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333</TotalTime>
  <Words>583</Words>
  <Application>Microsoft Office PowerPoint</Application>
  <PresentationFormat>On-screen Show (4:3)</PresentationFormat>
  <Paragraphs>107</Paragraphs>
  <Slides>20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Realnost i imaginacija  suvremenih pristupa u  učenju i poučavanju matematike </vt:lpstr>
      <vt:lpstr>Slide 2</vt:lpstr>
      <vt:lpstr>PREDUVJETI</vt:lpstr>
      <vt:lpstr>Suvremeni pristupi?</vt:lpstr>
      <vt:lpstr>Imaginacija i realnost</vt:lpstr>
      <vt:lpstr>Preokrenuta učionica  (“flipped classroom”)</vt:lpstr>
      <vt:lpstr>Slide 7</vt:lpstr>
      <vt:lpstr>Slide 8</vt:lpstr>
      <vt:lpstr>Slide 9</vt:lpstr>
      <vt:lpstr>Poteškoće i kako ih riješiti?</vt:lpstr>
      <vt:lpstr>Problemsko učenje i učenje kroz igru</vt:lpstr>
      <vt:lpstr>Slide 12</vt:lpstr>
      <vt:lpstr>Slide 13</vt:lpstr>
      <vt:lpstr>Slide 14</vt:lpstr>
      <vt:lpstr>Istraživačka nastava</vt:lpstr>
      <vt:lpstr>Slide 16</vt:lpstr>
      <vt:lpstr>Slide 17</vt:lpstr>
      <vt:lpstr>OŠ Brodarica</vt:lpstr>
      <vt:lpstr>Slide 19</vt:lpstr>
      <vt:lpstr>I za kraj ...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komp</dc:creator>
  <cp:lastModifiedBy>komp</cp:lastModifiedBy>
  <cp:revision>48</cp:revision>
  <dcterms:created xsi:type="dcterms:W3CDTF">2014-06-29T12:56:04Z</dcterms:created>
  <dcterms:modified xsi:type="dcterms:W3CDTF">2014-07-07T15:00:22Z</dcterms:modified>
</cp:coreProperties>
</file>