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41075-8DCD-420F-890B-9F45FCA89394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C1C5-8CDD-45BB-B035-4E9A69395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C1C5-8CDD-45BB-B035-4E9A693954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C1C5-8CDD-45BB-B035-4E9A693954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C1C5-8CDD-45BB-B035-4E9A693954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C1C5-8CDD-45BB-B035-4E9A693954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C1C5-8CDD-45BB-B035-4E9A693954D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C1C5-8CDD-45BB-B035-4E9A693954D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82E6-AC12-41CA-8F7C-B759ED54696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5B6D-856F-4D54-9B0C-0414AAF7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mathsonearth.webeg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.co/KI0NPG9yV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template-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Californian FB" pitchFamily="18" charset="0"/>
              </a:rPr>
              <a:t>Realnost i imaginacija </a:t>
            </a:r>
            <a:r>
              <a:rPr lang="hr-HR" b="1" dirty="0" smtClean="0">
                <a:latin typeface="Californian FB" pitchFamily="18" charset="0"/>
              </a:rPr>
              <a:t/>
            </a:r>
            <a:br>
              <a:rPr lang="hr-HR" b="1" dirty="0" smtClean="0">
                <a:latin typeface="Californian FB" pitchFamily="18" charset="0"/>
              </a:rPr>
            </a:br>
            <a:r>
              <a:rPr lang="hr-HR" b="1" dirty="0" smtClean="0">
                <a:latin typeface="Californian FB" pitchFamily="18" charset="0"/>
              </a:rPr>
              <a:t>suvremenih </a:t>
            </a:r>
            <a:r>
              <a:rPr lang="hr-HR" b="1" dirty="0">
                <a:latin typeface="Californian FB" pitchFamily="18" charset="0"/>
              </a:rPr>
              <a:t>pristupa u </a:t>
            </a:r>
            <a:r>
              <a:rPr lang="hr-HR" b="1" dirty="0" smtClean="0">
                <a:latin typeface="Californian FB" pitchFamily="18" charset="0"/>
              </a:rPr>
              <a:t/>
            </a:r>
            <a:br>
              <a:rPr lang="hr-HR" b="1" dirty="0" smtClean="0">
                <a:latin typeface="Californian FB" pitchFamily="18" charset="0"/>
              </a:rPr>
            </a:br>
            <a:r>
              <a:rPr lang="hr-HR" b="1" dirty="0" smtClean="0">
                <a:latin typeface="Californian FB" pitchFamily="18" charset="0"/>
              </a:rPr>
              <a:t>u</a:t>
            </a:r>
            <a:r>
              <a:rPr lang="hr-HR" dirty="0" smtClean="0">
                <a:latin typeface="Californian FB" pitchFamily="18" charset="0"/>
              </a:rPr>
              <a:t>č</a:t>
            </a:r>
            <a:r>
              <a:rPr lang="hr-HR" b="1" dirty="0" smtClean="0">
                <a:latin typeface="Californian FB" pitchFamily="18" charset="0"/>
              </a:rPr>
              <a:t>enju </a:t>
            </a:r>
            <a:r>
              <a:rPr lang="hr-HR" b="1" dirty="0">
                <a:latin typeface="Californian FB" pitchFamily="18" charset="0"/>
              </a:rPr>
              <a:t>i pou</a:t>
            </a:r>
            <a:r>
              <a:rPr lang="hr-HR" dirty="0">
                <a:latin typeface="Californian FB" pitchFamily="18" charset="0"/>
              </a:rPr>
              <a:t>č</a:t>
            </a:r>
            <a:r>
              <a:rPr lang="hr-HR" b="1" dirty="0">
                <a:latin typeface="Californian FB" pitchFamily="18" charset="0"/>
              </a:rPr>
              <a:t>avanju matematike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4786322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hr-HR" sz="1800" b="1" dirty="0" smtClean="0">
              <a:solidFill>
                <a:schemeClr val="tx1"/>
              </a:solidFill>
            </a:endParaRPr>
          </a:p>
          <a:p>
            <a:pPr algn="r"/>
            <a:r>
              <a:rPr lang="hr-HR" sz="1800" b="1" dirty="0" smtClean="0">
                <a:solidFill>
                  <a:schemeClr val="tx1"/>
                </a:solidFill>
              </a:rPr>
              <a:t>Višnja Šuperba, prof. mat. i fiz. </a:t>
            </a:r>
          </a:p>
          <a:p>
            <a:pPr algn="r"/>
            <a:r>
              <a:rPr lang="hr-HR" sz="1800" b="1" dirty="0" smtClean="0">
                <a:solidFill>
                  <a:schemeClr val="tx1"/>
                </a:solidFill>
              </a:rPr>
              <a:t>i</a:t>
            </a:r>
          </a:p>
          <a:p>
            <a:pPr algn="r"/>
            <a:r>
              <a:rPr lang="hr-HR" sz="1800" b="1" dirty="0" smtClean="0">
                <a:solidFill>
                  <a:schemeClr val="tx1"/>
                </a:solidFill>
              </a:rPr>
              <a:t>mr. Ivana Križanac, dipl.uč.r.n. 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Poteškoće i kako ih riješiti?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jedan dio učenika nije ni pogledao materijal, </a:t>
            </a:r>
            <a:endParaRPr lang="en-US" dirty="0"/>
          </a:p>
          <a:p>
            <a:pPr lvl="0"/>
            <a:r>
              <a:rPr lang="hr-HR" dirty="0"/>
              <a:t>pojedini učenici nisu razumjeli i više vole živu riječ </a:t>
            </a:r>
            <a:r>
              <a:rPr lang="hr-HR" dirty="0" smtClean="0"/>
              <a:t>učitelja,</a:t>
            </a:r>
            <a:endParaRPr lang="en-US" dirty="0"/>
          </a:p>
          <a:p>
            <a:pPr lvl="0"/>
            <a:r>
              <a:rPr lang="hr-HR" dirty="0"/>
              <a:t>dio učenika je </a:t>
            </a:r>
            <a:r>
              <a:rPr lang="hr-HR" dirty="0" smtClean="0"/>
              <a:t>vrlo </a:t>
            </a:r>
            <a:r>
              <a:rPr lang="hr-HR" dirty="0"/>
              <a:t>površno pristupilo zadatku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Predvidjeti i isključiti sve tehničke poteškoće</a:t>
            </a:r>
          </a:p>
          <a:p>
            <a:r>
              <a:rPr lang="hr-HR" dirty="0" smtClean="0"/>
              <a:t>Upoznati ih s različitim načinima pregledavanja video sadržaja</a:t>
            </a:r>
          </a:p>
          <a:p>
            <a:r>
              <a:rPr lang="hr-HR" dirty="0" smtClean="0"/>
              <a:t>Pripremiti dodatna pitanja ...</a:t>
            </a:r>
            <a:endParaRPr lang="en-US" dirty="0"/>
          </a:p>
        </p:txBody>
      </p:sp>
      <p:pic>
        <p:nvPicPr>
          <p:cNvPr id="23554" name="Picture 2" descr="http://ec.l.thumbs.canstockphoto.com/canstock43266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Problemsko učenje i učenje kroz igru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hr-HR" dirty="0" smtClean="0"/>
              <a:t>Problemske priče</a:t>
            </a:r>
          </a:p>
          <a:p>
            <a:r>
              <a:rPr lang="hr-HR" dirty="0" smtClean="0"/>
              <a:t>Problemske situacije</a:t>
            </a:r>
          </a:p>
          <a:p>
            <a:r>
              <a:rPr lang="hr-HR" dirty="0" smtClean="0"/>
              <a:t>Rad u paru, grupi</a:t>
            </a:r>
          </a:p>
          <a:p>
            <a:r>
              <a:rPr lang="hr-HR" dirty="0" smtClean="0"/>
              <a:t>Dramatizacije </a:t>
            </a:r>
          </a:p>
          <a:p>
            <a:r>
              <a:rPr lang="hr-HR" dirty="0" smtClean="0"/>
              <a:t>Računalne igre ...</a:t>
            </a:r>
            <a:endParaRPr lang="en-US" dirty="0"/>
          </a:p>
        </p:txBody>
      </p:sp>
      <p:pic>
        <p:nvPicPr>
          <p:cNvPr id="28674" name="Picture 2" descr="http://www.myeducationstuff.com/problem-solving/ah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71810"/>
            <a:ext cx="1905000" cy="2057401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0" y="4391085"/>
            <a:ext cx="4143372" cy="246691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 smtClean="0"/>
              <a:t>“U </a:t>
            </a:r>
            <a:r>
              <a:rPr lang="hr-HR" dirty="0"/>
              <a:t>problemskoj nastavi želimo staviti u funkciju usvojene sadržaje koji bi trebali postati alat za rješavanje zadanog problema</a:t>
            </a:r>
            <a:r>
              <a:rPr lang="hr-HR" dirty="0" smtClean="0"/>
              <a:t>...”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8" y="1285860"/>
            <a:ext cx="2928958" cy="168789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 mora </a:t>
            </a: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biti razumljivo i iskustveno </a:t>
            </a:r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blisko</a:t>
            </a:r>
          </a:p>
          <a:p>
            <a:pPr algn="ctr"/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40603_1254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9124" y="214290"/>
            <a:ext cx="4248699" cy="4168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20140408_0813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1429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20140603_1350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161083"/>
            <a:ext cx="4929222" cy="3696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20140603_1344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4071918"/>
            <a:ext cx="40005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 rot="21247563">
            <a:off x="4906545" y="3022278"/>
            <a:ext cx="39059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Bradley Hand ITC" pitchFamily="66" charset="0"/>
              </a:rPr>
              <a:t>U predmetnoj nastavi geometrijski sadržaji su nam se pokazali kao dobro polazište za problemsko učenje</a:t>
            </a:r>
            <a:r>
              <a:rPr lang="hr-HR" dirty="0" smtClean="0">
                <a:latin typeface="Bradley Hand ITC" pitchFamily="66" charset="0"/>
              </a:rPr>
              <a:t>...</a:t>
            </a:r>
            <a:endParaRPr lang="en-US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603_13093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42976" y="214290"/>
            <a:ext cx="2571768" cy="2774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20140604_1128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1"/>
            <a:ext cx="4500562" cy="4060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20140604_1128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143248"/>
            <a:ext cx="4619689" cy="3464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4929190" y="3643314"/>
            <a:ext cx="3929090" cy="28603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Poteškoće u realizaciji problemske nastave u predmetnoj nastavi se javljaju ako nedovoljno uključimo učenike kojima je potrebno više vremena za razumijevanje i usvajanje određenih sadržaja, oni se teško snalaze, vrlo brzo odustaju te do kraja sata imaju ulogu pasivnog promatrača.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613_1700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071934" cy="358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40613_1706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00496" y="214290"/>
            <a:ext cx="4929222" cy="3189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40610_1838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342900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85720" y="4071942"/>
            <a:ext cx="3857620" cy="13280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Uporabom IK tehnologija lako se dolazi do dodatnih materijala i samim tim se dolazi do uštede vremena, a nastava </a:t>
            </a:r>
            <a:r>
              <a:rPr lang="hr-HR" dirty="0" smtClean="0"/>
              <a:t>postaje </a:t>
            </a:r>
            <a:r>
              <a:rPr lang="hr-HR" dirty="0"/>
              <a:t>zanimljivija učeniku.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Istraživačka nastava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hr-HR" dirty="0" smtClean="0"/>
              <a:t>Međunarodni projekti </a:t>
            </a:r>
            <a:r>
              <a:rPr lang="hr-HR" dirty="0"/>
              <a:t>Comenius </a:t>
            </a: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hr-HR" dirty="0"/>
              <a:t>Maths on Earth!) i eTwinning (GAME i GOAL</a:t>
            </a:r>
            <a:r>
              <a:rPr lang="hr-HR" dirty="0" smtClean="0"/>
              <a:t>!)</a:t>
            </a:r>
            <a:endParaRPr lang="hr-HR" dirty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http://mathsonearth.webege.com/</a:t>
            </a:r>
            <a:endParaRPr lang="en-US" dirty="0"/>
          </a:p>
        </p:txBody>
      </p:sp>
      <p:pic>
        <p:nvPicPr>
          <p:cNvPr id="4" name="Picture 3" descr="Screenshot 2014-06-14 20.45.3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5786" y="3143248"/>
            <a:ext cx="721523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89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Teme: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642918"/>
            <a:ext cx="71262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 smtClean="0"/>
              <a:t>Poznate žene u znanosti: priprema za debatu putem video konferencije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Usporedba svakodnevice naših studenata (statistička analiza)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Tajanstveni video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Različite matematičke radionice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Istraživanje o poslovima za koje je nužno znanje matematike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Matematika i arhitektura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Izumi i matematika</a:t>
            </a:r>
            <a:endParaRPr lang="en-US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1388" y="2714620"/>
            <a:ext cx="5459768" cy="382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42844" y="3143248"/>
            <a:ext cx="3357554" cy="28603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Istraživačkom nastavom obično proširujemo sadržaje propisane NPP, razvijamo suradništvo, razvijamo IKT kompetencije kako učenika tako i učitelja i iako vremenski i realizacijom najzahtjevnija metoda rezultati su i više nego izvrsni.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571480"/>
            <a:ext cx="6825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Suvremeni pristupi i IKT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976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/>
              <a:t>Matematički sadržaji postaju dostupniji i učitelj ima novu ulogu u nastavnom </a:t>
            </a:r>
            <a:r>
              <a:rPr lang="hr-HR" dirty="0" smtClean="0"/>
              <a:t>procesu ...</a:t>
            </a:r>
            <a:endParaRPr lang="en-US" dirty="0"/>
          </a:p>
        </p:txBody>
      </p:sp>
      <p:pic>
        <p:nvPicPr>
          <p:cNvPr id="32770" name="Picture 2" descr="http://www.wes-esl.yolasite.com/resources/Pics/Teacher_Pointing-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214554"/>
            <a:ext cx="2143125" cy="17811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71670" y="3571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ukazivati na vrijednost dodatnih sadržaja i uporabe IK tehnologije za učenje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2976" y="4429132"/>
            <a:ext cx="349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razvijati kritičko mišljenje učenika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00298" y="2714620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poticati na samostalan </a:t>
            </a:r>
            <a:r>
              <a:rPr lang="hr-HR" dirty="0" smtClean="0"/>
              <a:t>odabir </a:t>
            </a:r>
            <a:r>
              <a:rPr lang="hr-HR" dirty="0" smtClean="0"/>
              <a:t>i vrednovanje kvalitetnih sadržaja te njihovo svrhovito korištenje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585789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chemeClr val="bg1"/>
                </a:solidFill>
                <a:latin typeface="Curlz MT" pitchFamily="82" charset="0"/>
              </a:rPr>
              <a:t>Za to </a:t>
            </a:r>
            <a:r>
              <a:rPr lang="hr-HR" sz="2400" b="1" i="1" dirty="0" smtClean="0">
                <a:solidFill>
                  <a:schemeClr val="bg1"/>
                </a:solidFill>
                <a:latin typeface="Curlz MT" pitchFamily="82" charset="0"/>
              </a:rPr>
              <a:t>vrijeme</a:t>
            </a:r>
            <a:r>
              <a:rPr lang="hr-HR" b="1" i="1" dirty="0" smtClean="0">
                <a:solidFill>
                  <a:schemeClr val="bg1"/>
                </a:solidFill>
                <a:latin typeface="Curlz MT" pitchFamily="82" charset="0"/>
              </a:rPr>
              <a:t> u našoj školi ...</a:t>
            </a:r>
            <a:endParaRPr lang="en-US" b="1" i="1" dirty="0">
              <a:solidFill>
                <a:schemeClr val="bg1"/>
              </a:solidFill>
              <a:latin typeface="Curlz MT" pitchFamily="8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429256" y="4071942"/>
            <a:ext cx="2714644" cy="17145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Uporaba IKT nije dovoljan, a ni nužan uvjet za suvremenost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Curlz MT" pitchFamily="82" charset="0"/>
              </a:rPr>
              <a:t>OŠ Brodarica</a:t>
            </a:r>
            <a:endParaRPr lang="en-US" dirty="0">
              <a:solidFill>
                <a:schemeClr val="bg1"/>
              </a:solidFill>
              <a:latin typeface="Curlz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Pametnice</a:t>
            </a:r>
          </a:p>
          <a:p>
            <a:r>
              <a:rPr lang="hr-HR" dirty="0" smtClean="0"/>
              <a:t>Wi-fi</a:t>
            </a:r>
          </a:p>
          <a:p>
            <a:r>
              <a:rPr lang="hr-HR" dirty="0" smtClean="0"/>
              <a:t>Računala i projektori</a:t>
            </a:r>
          </a:p>
          <a:p>
            <a:r>
              <a:rPr lang="hr-HR" dirty="0" smtClean="0"/>
              <a:t>Tableti</a:t>
            </a:r>
          </a:p>
          <a:p>
            <a:r>
              <a:rPr lang="hr-HR" dirty="0" smtClean="0"/>
              <a:t>E-dnevnik</a:t>
            </a:r>
          </a:p>
          <a:p>
            <a:r>
              <a:rPr lang="hr-HR" dirty="0" smtClean="0"/>
              <a:t>Videokonferencijska oprema</a:t>
            </a:r>
          </a:p>
          <a:p>
            <a:r>
              <a:rPr lang="hr-HR" dirty="0" smtClean="0"/>
              <a:t>Mobilna učionica</a:t>
            </a:r>
          </a:p>
          <a:p>
            <a:pPr>
              <a:buNone/>
            </a:pPr>
            <a:r>
              <a:rPr lang="hr-HR" dirty="0" smtClean="0"/>
              <a:t>     (tableti za učenike)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hr-HR" dirty="0" smtClean="0">
                <a:solidFill>
                  <a:srgbClr val="C00000"/>
                </a:solidFill>
                <a:latin typeface="Curlz MT" pitchFamily="82" charset="0"/>
              </a:rPr>
              <a:t>IZAZOVI</a:t>
            </a:r>
          </a:p>
          <a:p>
            <a:pPr algn="ctr">
              <a:buFont typeface="Wingdings" pitchFamily="2" charset="2"/>
              <a:buChar char="ü"/>
            </a:pPr>
            <a:r>
              <a:rPr lang="hr-HR" dirty="0"/>
              <a:t> </a:t>
            </a:r>
            <a:r>
              <a:rPr lang="hr-HR" dirty="0" smtClean="0"/>
              <a:t>na koji način učinkovito i smisleno koristiti IKT u nastavi matematike</a:t>
            </a:r>
          </a:p>
          <a:p>
            <a:pPr algn="ctr">
              <a:buFont typeface="Wingdings" pitchFamily="2" charset="2"/>
              <a:buChar char="ü"/>
            </a:pPr>
            <a:endParaRPr lang="hr-HR" dirty="0" smtClean="0"/>
          </a:p>
          <a:p>
            <a:pPr algn="ctr">
              <a:buFont typeface="Wingdings" pitchFamily="2" charset="2"/>
              <a:buChar char="ü"/>
            </a:pPr>
            <a:r>
              <a:rPr lang="hr-HR" dirty="0" smtClean="0"/>
              <a:t>veliki raskorak u tehnologiji i sadržajima</a:t>
            </a:r>
          </a:p>
          <a:p>
            <a:pPr algn="ctr">
              <a:buFont typeface="Wingdings" pitchFamily="2" charset="2"/>
              <a:buChar char="ü"/>
            </a:pPr>
            <a:endParaRPr lang="hr-HR" dirty="0" smtClean="0"/>
          </a:p>
          <a:p>
            <a:pPr algn="ctr">
              <a:buFont typeface="Wingdings" pitchFamily="2" charset="2"/>
              <a:buChar char="ü"/>
            </a:pPr>
            <a:r>
              <a:rPr lang="hr-HR" dirty="0"/>
              <a:t> </a:t>
            </a:r>
            <a:r>
              <a:rPr lang="hr-HR" dirty="0" smtClean="0"/>
              <a:t>na koji način održati interes i aktivnost učenika</a:t>
            </a:r>
          </a:p>
          <a:p>
            <a:pPr algn="ctr">
              <a:buFont typeface="Wingdings" pitchFamily="2" charset="2"/>
              <a:buChar char="ü"/>
            </a:pPr>
            <a:endParaRPr lang="hr-HR" dirty="0" smtClean="0"/>
          </a:p>
          <a:p>
            <a:endParaRPr lang="en-US" dirty="0"/>
          </a:p>
        </p:txBody>
      </p:sp>
      <p:pic>
        <p:nvPicPr>
          <p:cNvPr id="35842" name="Picture 2" descr="http://os-brodarica.skole.hr/upload/os-brodarica/images/headers/Image/slike%20design/index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214290"/>
            <a:ext cx="6929486" cy="1203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609_1208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0801765">
            <a:off x="4225514" y="-184363"/>
            <a:ext cx="5048285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40609_1207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14290"/>
            <a:ext cx="5143504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20140612_152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02" y="2714620"/>
            <a:ext cx="5072098" cy="3804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loud 5"/>
          <p:cNvSpPr/>
          <p:nvPr/>
        </p:nvSpPr>
        <p:spPr>
          <a:xfrm>
            <a:off x="714348" y="4500570"/>
            <a:ext cx="2857520" cy="207170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Curlz MT" pitchFamily="82" charset="0"/>
              </a:rPr>
              <a:t>Digitalni urođenici</a:t>
            </a:r>
            <a:r>
              <a:rPr lang="hr-HR" sz="2800" b="1" dirty="0" smtClean="0">
                <a:latin typeface="Curlz MT" pitchFamily="82" charset="0"/>
              </a:rPr>
              <a:t>?</a:t>
            </a:r>
            <a:endParaRPr lang="en-US" sz="2800" b="1" dirty="0"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-template-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encrypted-tbn2.gstatic.com/images?q=tbn:ANd9GcTiakP_EgStwtz84dx99s4bpFBE4qGE5wkuLWJOYbeN3eHi9Hw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2990425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api.ning.com/files/a7E5RrLHpGoXAVEjExt3-iAr5I5YP6qVAiQKVJx667-1Jle6jReuPJGl*qLbv*qjfrlPChF*FOdAGY4WlCR7e7Xj0vtQDc8d/happyclassroom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256"/>
            <a:ext cx="4060837" cy="2286016"/>
          </a:xfrm>
          <a:prstGeom prst="rect">
            <a:avLst/>
          </a:prstGeom>
          <a:noFill/>
        </p:spPr>
      </p:pic>
      <p:pic>
        <p:nvPicPr>
          <p:cNvPr id="1032" name="Picture 8" descr="http://www.ies.edu/cpvkg/images/kids_corner_50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E4F3"/>
              </a:clrFrom>
              <a:clrTo>
                <a:srgbClr val="FFE4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14290"/>
            <a:ext cx="4762500" cy="1733551"/>
          </a:xfrm>
          <a:prstGeom prst="rect">
            <a:avLst/>
          </a:prstGeom>
          <a:noFill/>
        </p:spPr>
      </p:pic>
      <p:pic>
        <p:nvPicPr>
          <p:cNvPr id="1034" name="Picture 10" descr="http://cdn.newsday.com/polopoly_fs/1.3756327.1338597276%21/httpImage/image.JPG_gen/derivatives/display_600/imag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2428868"/>
            <a:ext cx="3857652" cy="2900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929190" y="5715016"/>
            <a:ext cx="3783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Imaginacija?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I za kraj ...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Screenshot_2014-06-20-20-29-12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996" r="18853" b="15398"/>
          <a:stretch>
            <a:fillRect/>
          </a:stretch>
        </p:blipFill>
        <p:spPr>
          <a:xfrm>
            <a:off x="-357222" y="0"/>
            <a:ext cx="4786346" cy="685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pic.twitter.com/KI0NPG9yVV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000628" y="3071810"/>
            <a:ext cx="3786214" cy="321471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latin typeface="Curlz MT" pitchFamily="82" charset="0"/>
              </a:rPr>
              <a:t>Tehnologija je alat,</a:t>
            </a:r>
          </a:p>
          <a:p>
            <a:pPr algn="ctr"/>
            <a:r>
              <a:rPr lang="hr-HR" sz="2800" dirty="0" smtClean="0">
                <a:latin typeface="Curlz MT" pitchFamily="82" charset="0"/>
              </a:rPr>
              <a:t> a ne obrazovni ishod.</a:t>
            </a:r>
            <a:endParaRPr lang="en-US" sz="2800" dirty="0"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bg1"/>
                </a:solidFill>
              </a:rPr>
              <a:t>PREDUVJETI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math-teacher-woma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857232"/>
            <a:ext cx="5111750" cy="46656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643051"/>
            <a:ext cx="3500462" cy="42148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3200" dirty="0" smtClean="0"/>
              <a:t> </a:t>
            </a:r>
            <a:r>
              <a:rPr lang="hr-HR" sz="3200" dirty="0"/>
              <a:t>k</a:t>
            </a:r>
            <a:r>
              <a:rPr lang="hr-HR" sz="3200" dirty="0" smtClean="0"/>
              <a:t>ompetencije</a:t>
            </a:r>
          </a:p>
          <a:p>
            <a:pPr>
              <a:buFontTx/>
              <a:buChar char="-"/>
            </a:pPr>
            <a:r>
              <a:rPr lang="hr-HR" sz="3200" dirty="0"/>
              <a:t> </a:t>
            </a:r>
            <a:r>
              <a:rPr lang="hr-HR" sz="3200" dirty="0" smtClean="0"/>
              <a:t>poznavanje</a:t>
            </a:r>
          </a:p>
          <a:p>
            <a:r>
              <a:rPr lang="hr-HR" sz="3200" dirty="0" smtClean="0"/>
              <a:t>  temeljnih 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 odrednica nastave </a:t>
            </a:r>
            <a:r>
              <a:rPr lang="hr-HR" sz="2800" dirty="0" smtClean="0"/>
              <a:t>(načela, oblici,</a:t>
            </a:r>
          </a:p>
          <a:p>
            <a:r>
              <a:rPr lang="hr-HR" sz="2800" dirty="0" smtClean="0"/>
              <a:t>metode, sredstva ...)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1285860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bg1"/>
                </a:solidFill>
              </a:rPr>
              <a:t>Kreativan, </a:t>
            </a:r>
          </a:p>
          <a:p>
            <a:pPr algn="ctr"/>
            <a:r>
              <a:rPr lang="hr-HR" sz="2800" dirty="0" smtClean="0">
                <a:solidFill>
                  <a:schemeClr val="bg1"/>
                </a:solidFill>
              </a:rPr>
              <a:t>radoznao, </a:t>
            </a:r>
          </a:p>
          <a:p>
            <a:pPr algn="ctr"/>
            <a:r>
              <a:rPr lang="hr-HR" sz="2800" dirty="0" smtClean="0">
                <a:solidFill>
                  <a:schemeClr val="bg1"/>
                </a:solidFill>
              </a:rPr>
              <a:t>motiviran ...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point_templates_download_education_blackboard_future_diagram_ppt_slides_Slide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5900750" cy="1143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latin typeface="Bradley Hand ITC" pitchFamily="66" charset="0"/>
              </a:rPr>
              <a:t>Suvremeni pristupi?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1868" y="1928802"/>
            <a:ext cx="3857652" cy="25717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>
              <a:buFont typeface="Wingdings" pitchFamily="2" charset="2"/>
              <a:buChar char="ü"/>
            </a:pPr>
            <a:r>
              <a:rPr lang="hr-HR" sz="2000" dirty="0" smtClean="0">
                <a:latin typeface="Bradley Hand ITC" pitchFamily="66" charset="0"/>
              </a:rPr>
              <a:t>preokrenuta učionica</a:t>
            </a:r>
          </a:p>
          <a:p>
            <a:pPr algn="ctr">
              <a:buFont typeface="Wingdings" pitchFamily="2" charset="2"/>
              <a:buChar char="ü"/>
            </a:pPr>
            <a:endParaRPr lang="hr-HR" sz="2000" dirty="0">
              <a:latin typeface="Bradley Hand ITC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hr-HR" sz="2000" dirty="0">
                <a:latin typeface="Bradley Hand ITC" pitchFamily="66" charset="0"/>
              </a:rPr>
              <a:t>p</a:t>
            </a:r>
            <a:r>
              <a:rPr lang="hr-HR" sz="2000" dirty="0" smtClean="0">
                <a:latin typeface="Bradley Hand ITC" pitchFamily="66" charset="0"/>
              </a:rPr>
              <a:t>roblemska nastava</a:t>
            </a:r>
          </a:p>
          <a:p>
            <a:pPr algn="ctr">
              <a:buFont typeface="Wingdings" pitchFamily="2" charset="2"/>
              <a:buChar char="ü"/>
            </a:pPr>
            <a:endParaRPr lang="hr-HR" sz="2000" dirty="0">
              <a:latin typeface="Bradley Hand ITC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hr-HR" sz="2000" dirty="0" smtClean="0">
                <a:latin typeface="Bradley Hand ITC" pitchFamily="66" charset="0"/>
              </a:rPr>
              <a:t>učenje kroz igru</a:t>
            </a:r>
          </a:p>
          <a:p>
            <a:pPr algn="ctr">
              <a:buFont typeface="Wingdings" pitchFamily="2" charset="2"/>
              <a:buChar char="ü"/>
            </a:pPr>
            <a:endParaRPr lang="hr-HR" sz="2000" dirty="0">
              <a:latin typeface="Bradley Hand ITC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hr-HR" sz="2000" dirty="0" smtClean="0">
                <a:latin typeface="Bradley Hand ITC" pitchFamily="66" charset="0"/>
              </a:rPr>
              <a:t>Istraživačka nastava</a:t>
            </a:r>
            <a:endParaRPr lang="hr-HR" dirty="0" smtClean="0">
              <a:latin typeface="Bradley Hand ITC" pitchFamily="66" charset="0"/>
            </a:endParaRPr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765192">
            <a:off x="126708" y="2360208"/>
            <a:ext cx="2111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Pokus!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Imaginacija i realnost</a:t>
            </a:r>
            <a:endParaRPr lang="en-US" dirty="0"/>
          </a:p>
        </p:txBody>
      </p:sp>
      <p:pic>
        <p:nvPicPr>
          <p:cNvPr id="17410" name="Picture 2" descr="http://media.salon.com/2013/02/dumbest_math_problem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500306"/>
            <a:ext cx="4221981" cy="2814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succeedonline.asu.edu/wp-content/uploads/2013/10/Happy-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381000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uniqueteachingresources.com/image-files/studentsgrouprunningwhitebackgroun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75" y="4352924"/>
            <a:ext cx="3629025" cy="250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14480" y="2071678"/>
            <a:ext cx="2286016" cy="637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početak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810568">
            <a:off x="3861411" y="2834379"/>
            <a:ext cx="3135692" cy="1015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prvi pokušaji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3636" y="5715016"/>
            <a:ext cx="2523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kraju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Preokrenuta učionica </a:t>
            </a:r>
            <a:br>
              <a:rPr lang="hr-HR" dirty="0" smtClean="0"/>
            </a:br>
            <a:r>
              <a:rPr lang="hr-HR" dirty="0" smtClean="0"/>
              <a:t>(“flipped classroom”)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Tko? Učenici 2., 5. i 6. razreda</a:t>
            </a:r>
          </a:p>
          <a:p>
            <a:r>
              <a:rPr lang="hr-HR" dirty="0" smtClean="0"/>
              <a:t>Kako?</a:t>
            </a:r>
          </a:p>
          <a:p>
            <a:r>
              <a:rPr lang="hr-HR" dirty="0" smtClean="0"/>
              <a:t>Zašto?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2844" y="3500438"/>
            <a:ext cx="4572000" cy="2856428"/>
          </a:xfrm>
          <a:prstGeom prst="ellipse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hr-HR" i="1" dirty="0">
                <a:solidFill>
                  <a:schemeClr val="bg1"/>
                </a:solidFill>
                <a:latin typeface="Calibri" pitchFamily="34" charset="0"/>
              </a:rPr>
              <a:t>Na ovaj način smo promijenili rutinu, omogućili </a:t>
            </a:r>
            <a:r>
              <a:rPr lang="hr-HR" i="1" dirty="0" smtClean="0">
                <a:solidFill>
                  <a:schemeClr val="bg1"/>
                </a:solidFill>
                <a:latin typeface="Calibri" pitchFamily="34" charset="0"/>
              </a:rPr>
              <a:t>još </a:t>
            </a:r>
            <a:r>
              <a:rPr lang="hr-HR" i="1" dirty="0">
                <a:solidFill>
                  <a:schemeClr val="bg1"/>
                </a:solidFill>
                <a:latin typeface="Calibri" pitchFamily="34" charset="0"/>
              </a:rPr>
              <a:t>jedan postupak </a:t>
            </a:r>
            <a:r>
              <a:rPr lang="hr-HR" i="1" dirty="0" smtClean="0">
                <a:solidFill>
                  <a:schemeClr val="bg1"/>
                </a:solidFill>
                <a:latin typeface="Calibri" pitchFamily="34" charset="0"/>
              </a:rPr>
              <a:t>koji </a:t>
            </a:r>
            <a:r>
              <a:rPr lang="hr-HR" i="1" dirty="0">
                <a:solidFill>
                  <a:schemeClr val="bg1"/>
                </a:solidFill>
                <a:latin typeface="Calibri" pitchFamily="34" charset="0"/>
              </a:rPr>
              <a:t>može olakšati usvajanje predviđenih sadržaja, </a:t>
            </a:r>
            <a:r>
              <a:rPr lang="hr-HR" i="1" dirty="0" smtClean="0">
                <a:solidFill>
                  <a:schemeClr val="bg1"/>
                </a:solidFill>
                <a:latin typeface="Calibri" pitchFamily="34" charset="0"/>
              </a:rPr>
              <a:t>potaknuli </a:t>
            </a:r>
            <a:r>
              <a:rPr lang="hr-HR" i="1" dirty="0">
                <a:solidFill>
                  <a:schemeClr val="bg1"/>
                </a:solidFill>
                <a:latin typeface="Calibri" pitchFamily="34" charset="0"/>
              </a:rPr>
              <a:t>učenike na samostalno učenje i korištenje IKT-a u svrhu učenja</a:t>
            </a:r>
            <a:r>
              <a:rPr lang="hr-HR" dirty="0" smtClean="0">
                <a:solidFill>
                  <a:schemeClr val="bg1"/>
                </a:solidFill>
                <a:latin typeface="Calibri" pitchFamily="34" charset="0"/>
              </a:rPr>
              <a:t>...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0" name="Picture 2" descr="https://www.graphite.org/sites/default/files/graphitecomic_flippedclassroom_600x600.png"/>
          <p:cNvPicPr>
            <a:picLocks noChangeAspect="1" noChangeArrowheads="1"/>
          </p:cNvPicPr>
          <p:nvPr/>
        </p:nvPicPr>
        <p:blipFill>
          <a:blip r:embed="rId2"/>
          <a:srcRect b="19117"/>
          <a:stretch>
            <a:fillRect/>
          </a:stretch>
        </p:blipFill>
        <p:spPr bwMode="auto">
          <a:xfrm>
            <a:off x="3857588" y="2071678"/>
            <a:ext cx="5286412" cy="4275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0606_1209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107530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20131031_1903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81499" y="2857496"/>
            <a:ext cx="4762501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0140606_1716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14480" y="0"/>
            <a:ext cx="5000628" cy="3750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603_1230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452978" cy="4857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40603_1234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63161" y="0"/>
            <a:ext cx="4680839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40603_1351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1857364"/>
            <a:ext cx="4714908" cy="3536181"/>
          </a:xfrm>
          <a:prstGeom prst="ellips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143340" y="3857629"/>
            <a:ext cx="4786378" cy="2856428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Bradley Hand ITC" pitchFamily="66" charset="0"/>
              </a:rPr>
              <a:t>“</a:t>
            </a:r>
            <a:r>
              <a:rPr lang="hr-HR" b="1" dirty="0" smtClean="0">
                <a:solidFill>
                  <a:schemeClr val="bg1"/>
                </a:solidFill>
                <a:latin typeface="Californian FB" pitchFamily="18" charset="0"/>
              </a:rPr>
              <a:t>Metodom </a:t>
            </a:r>
            <a:r>
              <a:rPr lang="hr-HR" b="1" dirty="0">
                <a:solidFill>
                  <a:schemeClr val="bg1"/>
                </a:solidFill>
                <a:latin typeface="Californian FB" pitchFamily="18" charset="0"/>
              </a:rPr>
              <a:t>obrnute učionice učenje je personalizirano, učenik je aktivni sudionik u nastavnom procesu. Sam određuje tempo učenja i preuzima odgovornost za svoje učenje</a:t>
            </a:r>
            <a:r>
              <a:rPr lang="hr-HR" b="1" dirty="0" smtClean="0">
                <a:solidFill>
                  <a:schemeClr val="bg1"/>
                </a:solidFill>
                <a:latin typeface="Californian FB" pitchFamily="18" charset="0"/>
              </a:rPr>
              <a:t>...”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603_1324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5048253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40604_1305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2357430"/>
            <a:ext cx="6286512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214290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 smtClean="0">
                <a:latin typeface="Bradley Hand ITC" pitchFamily="66" charset="0"/>
              </a:rPr>
              <a:t>“Sadržaji </a:t>
            </a:r>
            <a:r>
              <a:rPr lang="hr-HR" sz="2000" b="1" i="1" dirty="0">
                <a:latin typeface="Bradley Hand ITC" pitchFamily="66" charset="0"/>
              </a:rPr>
              <a:t>koji nisu toliko zahtjevni u predavačkom smislu i uglavnom ih učenici usvajaju u potpunosti i bez poteškoća pokazali su nam se idealni za obradu metodom obrnute učionice</a:t>
            </a:r>
            <a:r>
              <a:rPr lang="hr-HR" sz="2000" b="1" i="1" dirty="0" smtClean="0">
                <a:latin typeface="Bradley Hand ITC" pitchFamily="66" charset="0"/>
              </a:rPr>
              <a:t>...”</a:t>
            </a:r>
            <a:endParaRPr lang="en-US" sz="2000" b="1" i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333</TotalTime>
  <Words>583</Words>
  <Application>Microsoft Office PowerPoint</Application>
  <PresentationFormat>On-screen Show (4:3)</PresentationFormat>
  <Paragraphs>107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Realnost i imaginacija  suvremenih pristupa u  učenju i poučavanju matematike </vt:lpstr>
      <vt:lpstr>Slide 2</vt:lpstr>
      <vt:lpstr>PREDUVJETI</vt:lpstr>
      <vt:lpstr>Suvremeni pristupi?</vt:lpstr>
      <vt:lpstr>Imaginacija i realnost</vt:lpstr>
      <vt:lpstr>Preokrenuta učionica  (“flipped classroom”)</vt:lpstr>
      <vt:lpstr>Slide 7</vt:lpstr>
      <vt:lpstr>Slide 8</vt:lpstr>
      <vt:lpstr>Slide 9</vt:lpstr>
      <vt:lpstr>Poteškoće i kako ih riješiti?</vt:lpstr>
      <vt:lpstr>Problemsko učenje i učenje kroz igru</vt:lpstr>
      <vt:lpstr>Slide 12</vt:lpstr>
      <vt:lpstr>Slide 13</vt:lpstr>
      <vt:lpstr>Slide 14</vt:lpstr>
      <vt:lpstr>Istraživačka nastava</vt:lpstr>
      <vt:lpstr>Slide 16</vt:lpstr>
      <vt:lpstr>Slide 17</vt:lpstr>
      <vt:lpstr>OŠ Brodarica</vt:lpstr>
      <vt:lpstr>Slide 19</vt:lpstr>
      <vt:lpstr>I za kraj ...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komp</dc:creator>
  <cp:lastModifiedBy>komp</cp:lastModifiedBy>
  <cp:revision>48</cp:revision>
  <dcterms:created xsi:type="dcterms:W3CDTF">2014-06-29T12:56:04Z</dcterms:created>
  <dcterms:modified xsi:type="dcterms:W3CDTF">2014-07-07T15:00:22Z</dcterms:modified>
</cp:coreProperties>
</file>