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1"/>
  </p:notesMasterIdLst>
  <p:sldIdLst>
    <p:sldId id="256" r:id="rId2"/>
    <p:sldId id="296" r:id="rId3"/>
    <p:sldId id="297" r:id="rId4"/>
    <p:sldId id="260" r:id="rId5"/>
    <p:sldId id="261" r:id="rId6"/>
    <p:sldId id="281" r:id="rId7"/>
    <p:sldId id="292" r:id="rId8"/>
    <p:sldId id="282" r:id="rId9"/>
    <p:sldId id="283" r:id="rId10"/>
    <p:sldId id="284" r:id="rId11"/>
    <p:sldId id="285" r:id="rId12"/>
    <p:sldId id="286" r:id="rId13"/>
    <p:sldId id="294" r:id="rId14"/>
    <p:sldId id="295" r:id="rId15"/>
    <p:sldId id="289" r:id="rId16"/>
    <p:sldId id="290" r:id="rId17"/>
    <p:sldId id="291" r:id="rId18"/>
    <p:sldId id="277" r:id="rId19"/>
    <p:sldId id="278" r:id="rId20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4" autoAdjust="0"/>
    <p:restoredTop sz="94660"/>
  </p:normalViewPr>
  <p:slideViewPr>
    <p:cSldViewPr>
      <p:cViewPr>
        <p:scale>
          <a:sx n="94" d="100"/>
          <a:sy n="94" d="100"/>
        </p:scale>
        <p:origin x="-666" y="9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6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30AD94-11E4-407D-8CEC-35BCF1CBAE83}" type="doc">
      <dgm:prSet loTypeId="urn:microsoft.com/office/officeart/2005/8/layout/venn1" loCatId="relationship" qsTypeId="urn:microsoft.com/office/officeart/2005/8/quickstyle/simple3" qsCatId="simple" csTypeId="urn:microsoft.com/office/officeart/2005/8/colors/colorful1#6" csCatId="colorful" phldr="1"/>
      <dgm:spPr/>
    </dgm:pt>
    <dgm:pt modelId="{B99B6E36-2C15-4B30-9494-9DDB3F323669}">
      <dgm:prSet phldrT="[Text]" custT="1"/>
      <dgm:spPr>
        <a:xfrm>
          <a:off x="334234" y="6658"/>
          <a:ext cx="2434608" cy="2434608"/>
        </a:xfrm>
        <a:prstGeom prst="ellipse">
          <a:avLst/>
        </a:prstGeom>
        <a:noFill/>
        <a:ln>
          <a:solidFill>
            <a:srgbClr val="00B0F0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endParaRPr lang="hr-HR" sz="14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r>
            <a:rPr lang="hr-HR" sz="1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Relativna kamatna stopa</a:t>
          </a:r>
        </a:p>
        <a:p>
          <a:endParaRPr lang="hr-HR" sz="14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endParaRPr lang="hr-HR" sz="14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endParaRPr lang="hr-HR" sz="14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endParaRPr lang="hr-HR" sz="14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endParaRPr lang="hr-HR" sz="14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endParaRPr lang="hr-HR" sz="14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59B7AA14-908A-492B-AF8E-946960EE5800}" type="parTrans" cxnId="{91D0998F-767A-4B84-BB01-EFD84421D69B}">
      <dgm:prSet/>
      <dgm:spPr/>
      <dgm:t>
        <a:bodyPr/>
        <a:lstStyle/>
        <a:p>
          <a:endParaRPr lang="hr-HR"/>
        </a:p>
      </dgm:t>
    </dgm:pt>
    <dgm:pt modelId="{AA0B3E5E-2524-4268-B76B-3BC62CAA08C4}" type="sibTrans" cxnId="{91D0998F-767A-4B84-BB01-EFD84421D69B}">
      <dgm:prSet/>
      <dgm:spPr/>
      <dgm:t>
        <a:bodyPr/>
        <a:lstStyle/>
        <a:p>
          <a:endParaRPr lang="hr-HR"/>
        </a:p>
      </dgm:t>
    </dgm:pt>
    <dgm:pt modelId="{CB27E4C5-0D7C-4A63-B029-0A0FC331555A}">
      <dgm:prSet phldrT="[Text]" custT="1"/>
      <dgm:spPr>
        <a:xfrm>
          <a:off x="2088907" y="6658"/>
          <a:ext cx="2434608" cy="2434608"/>
        </a:xfrm>
        <a:prstGeom prst="ellipse">
          <a:avLst/>
        </a:prstGeom>
        <a:noFill/>
        <a:ln>
          <a:solidFill>
            <a:srgbClr val="FF0000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hr-HR" sz="14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Konformna kamatna stopa</a:t>
          </a:r>
        </a:p>
        <a:p>
          <a:endParaRPr lang="hr-HR" sz="14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endParaRPr lang="hr-HR" sz="14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endParaRPr lang="hr-HR" sz="14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endParaRPr lang="hr-HR" sz="14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endParaRPr lang="hr-HR" sz="14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endParaRPr lang="hr-HR" sz="14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43DCFF70-B6C5-4BDC-AA71-A6D13652D0E7}" type="parTrans" cxnId="{3B8AF388-59FA-42DF-A838-4888B7143A3C}">
      <dgm:prSet/>
      <dgm:spPr/>
      <dgm:t>
        <a:bodyPr/>
        <a:lstStyle/>
        <a:p>
          <a:endParaRPr lang="hr-HR"/>
        </a:p>
      </dgm:t>
    </dgm:pt>
    <dgm:pt modelId="{F7E1A72B-093B-44B5-97CE-8FAEE3C841E1}" type="sibTrans" cxnId="{3B8AF388-59FA-42DF-A838-4888B7143A3C}">
      <dgm:prSet/>
      <dgm:spPr/>
      <dgm:t>
        <a:bodyPr/>
        <a:lstStyle/>
        <a:p>
          <a:endParaRPr lang="hr-HR"/>
        </a:p>
      </dgm:t>
    </dgm:pt>
    <dgm:pt modelId="{BC3EAFF3-7313-4F24-A427-2B46B1C48FFC}" type="pres">
      <dgm:prSet presAssocID="{4230AD94-11E4-407D-8CEC-35BCF1CBAE83}" presName="compositeShape" presStyleCnt="0">
        <dgm:presLayoutVars>
          <dgm:chMax val="7"/>
          <dgm:dir/>
          <dgm:resizeHandles val="exact"/>
        </dgm:presLayoutVars>
      </dgm:prSet>
      <dgm:spPr/>
    </dgm:pt>
    <dgm:pt modelId="{64E0F43B-2A22-48D9-B287-7901CCD4AD60}" type="pres">
      <dgm:prSet presAssocID="{B99B6E36-2C15-4B30-9494-9DDB3F323669}" presName="circ1" presStyleLbl="vennNode1" presStyleIdx="0" presStyleCnt="2"/>
      <dgm:spPr/>
      <dgm:t>
        <a:bodyPr/>
        <a:lstStyle/>
        <a:p>
          <a:endParaRPr lang="hr-HR"/>
        </a:p>
      </dgm:t>
    </dgm:pt>
    <dgm:pt modelId="{B3B97A7A-21FE-4940-AFED-B854B92EECA2}" type="pres">
      <dgm:prSet presAssocID="{B99B6E36-2C15-4B30-9494-9DDB3F323669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3DF3D40F-3638-439C-A8C0-C744732BA6AB}" type="pres">
      <dgm:prSet presAssocID="{CB27E4C5-0D7C-4A63-B029-0A0FC331555A}" presName="circ2" presStyleLbl="vennNode1" presStyleIdx="1" presStyleCnt="2"/>
      <dgm:spPr/>
      <dgm:t>
        <a:bodyPr/>
        <a:lstStyle/>
        <a:p>
          <a:endParaRPr lang="hr-HR"/>
        </a:p>
      </dgm:t>
    </dgm:pt>
    <dgm:pt modelId="{68A2609D-2865-41DC-8FF2-C85C08FE048E}" type="pres">
      <dgm:prSet presAssocID="{CB27E4C5-0D7C-4A63-B029-0A0FC331555A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BD44074A-2AB1-4285-802D-3A3DA246C34D}" type="presOf" srcId="{CB27E4C5-0D7C-4A63-B029-0A0FC331555A}" destId="{3DF3D40F-3638-439C-A8C0-C744732BA6AB}" srcOrd="0" destOrd="0" presId="urn:microsoft.com/office/officeart/2005/8/layout/venn1"/>
    <dgm:cxn modelId="{91D0998F-767A-4B84-BB01-EFD84421D69B}" srcId="{4230AD94-11E4-407D-8CEC-35BCF1CBAE83}" destId="{B99B6E36-2C15-4B30-9494-9DDB3F323669}" srcOrd="0" destOrd="0" parTransId="{59B7AA14-908A-492B-AF8E-946960EE5800}" sibTransId="{AA0B3E5E-2524-4268-B76B-3BC62CAA08C4}"/>
    <dgm:cxn modelId="{3B8AF388-59FA-42DF-A838-4888B7143A3C}" srcId="{4230AD94-11E4-407D-8CEC-35BCF1CBAE83}" destId="{CB27E4C5-0D7C-4A63-B029-0A0FC331555A}" srcOrd="1" destOrd="0" parTransId="{43DCFF70-B6C5-4BDC-AA71-A6D13652D0E7}" sibTransId="{F7E1A72B-093B-44B5-97CE-8FAEE3C841E1}"/>
    <dgm:cxn modelId="{D8BE6661-7790-44B2-AED7-3EBD15328B11}" type="presOf" srcId="{B99B6E36-2C15-4B30-9494-9DDB3F323669}" destId="{B3B97A7A-21FE-4940-AFED-B854B92EECA2}" srcOrd="1" destOrd="0" presId="urn:microsoft.com/office/officeart/2005/8/layout/venn1"/>
    <dgm:cxn modelId="{A1258B79-763F-49AA-AB7B-B8DD57DA2D2E}" type="presOf" srcId="{4230AD94-11E4-407D-8CEC-35BCF1CBAE83}" destId="{BC3EAFF3-7313-4F24-A427-2B46B1C48FFC}" srcOrd="0" destOrd="0" presId="urn:microsoft.com/office/officeart/2005/8/layout/venn1"/>
    <dgm:cxn modelId="{B8FDDA65-13CA-442E-8738-B16F1E34177B}" type="presOf" srcId="{CB27E4C5-0D7C-4A63-B029-0A0FC331555A}" destId="{68A2609D-2865-41DC-8FF2-C85C08FE048E}" srcOrd="1" destOrd="0" presId="urn:microsoft.com/office/officeart/2005/8/layout/venn1"/>
    <dgm:cxn modelId="{9A9B25E2-5C06-4059-8810-973AD7DF2664}" type="presOf" srcId="{B99B6E36-2C15-4B30-9494-9DDB3F323669}" destId="{64E0F43B-2A22-48D9-B287-7901CCD4AD60}" srcOrd="0" destOrd="0" presId="urn:microsoft.com/office/officeart/2005/8/layout/venn1"/>
    <dgm:cxn modelId="{5FCA6F90-4C64-4560-96B1-E4A8F3E568D2}" type="presParOf" srcId="{BC3EAFF3-7313-4F24-A427-2B46B1C48FFC}" destId="{64E0F43B-2A22-48D9-B287-7901CCD4AD60}" srcOrd="0" destOrd="0" presId="urn:microsoft.com/office/officeart/2005/8/layout/venn1"/>
    <dgm:cxn modelId="{C3DDCFDF-E703-4A58-A271-22449813A5D6}" type="presParOf" srcId="{BC3EAFF3-7313-4F24-A427-2B46B1C48FFC}" destId="{B3B97A7A-21FE-4940-AFED-B854B92EECA2}" srcOrd="1" destOrd="0" presId="urn:microsoft.com/office/officeart/2005/8/layout/venn1"/>
    <dgm:cxn modelId="{CAE69C1A-B407-467B-B75E-A56362A38745}" type="presParOf" srcId="{BC3EAFF3-7313-4F24-A427-2B46B1C48FFC}" destId="{3DF3D40F-3638-439C-A8C0-C744732BA6AB}" srcOrd="2" destOrd="0" presId="urn:microsoft.com/office/officeart/2005/8/layout/venn1"/>
    <dgm:cxn modelId="{A8681E2A-2DE4-420E-8BF6-072364D215E1}" type="presParOf" srcId="{BC3EAFF3-7313-4F24-A427-2B46B1C48FFC}" destId="{68A2609D-2865-41DC-8FF2-C85C08FE048E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E0F43B-2A22-48D9-B287-7901CCD4AD60}">
      <dsp:nvSpPr>
        <dsp:cNvPr id="0" name=""/>
        <dsp:cNvSpPr/>
      </dsp:nvSpPr>
      <dsp:spPr>
        <a:xfrm>
          <a:off x="334234" y="6658"/>
          <a:ext cx="2434608" cy="2434608"/>
        </a:xfrm>
        <a:prstGeom prst="ellipse">
          <a:avLst/>
        </a:prstGeom>
        <a:noFill/>
        <a:ln>
          <a:solidFill>
            <a:srgbClr val="00B0F0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Relativna kamatna stopa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879775" y="566204"/>
        <a:ext cx="992592" cy="1315517"/>
      </dsp:txXfrm>
    </dsp:sp>
    <dsp:sp modelId="{3DF3D40F-3638-439C-A8C0-C744732BA6AB}">
      <dsp:nvSpPr>
        <dsp:cNvPr id="0" name=""/>
        <dsp:cNvSpPr/>
      </dsp:nvSpPr>
      <dsp:spPr>
        <a:xfrm>
          <a:off x="2088907" y="6658"/>
          <a:ext cx="2434608" cy="2434608"/>
        </a:xfrm>
        <a:prstGeom prst="ellipse">
          <a:avLst/>
        </a:prstGeom>
        <a:noFill/>
        <a:ln>
          <a:solidFill>
            <a:srgbClr val="FF0000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Konformna kamatna stopa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4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4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4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4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4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4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2985382" y="566204"/>
        <a:ext cx="992592" cy="13155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E73F62-A5CA-424E-95CE-0DE715851973}" type="datetimeFigureOut">
              <a:rPr lang="sr-Latn-CS" smtClean="0"/>
              <a:pPr/>
              <a:t>8.7.2014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E829A9-B690-4BED-95DF-A6FAB1F7A5C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0184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52B39-0FBE-4DBF-8D89-A14F8A01929E}" type="datetime1">
              <a:rPr lang="sr-Latn-CS" smtClean="0"/>
              <a:pPr/>
              <a:t>8.7.2014</a:t>
            </a:fld>
            <a:endParaRPr lang="hr-H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D716E94-B671-44B8-B3F8-B722F82979A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CCC28-5D29-43C7-9B7A-C1179347664D}" type="datetime1">
              <a:rPr lang="sr-Latn-CS" smtClean="0"/>
              <a:pPr/>
              <a:t>8.7.2014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6E94-B671-44B8-B3F8-B722F82979A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E211B-A784-48D6-9EB6-5D6181F2D303}" type="datetime1">
              <a:rPr lang="sr-Latn-CS" smtClean="0"/>
              <a:pPr/>
              <a:t>8.7.2014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6E94-B671-44B8-B3F8-B722F82979A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74CE9-A354-4304-9E03-A77C944685D1}" type="datetime1">
              <a:rPr lang="sr-Latn-CS" smtClean="0"/>
              <a:pPr/>
              <a:t>8.7.2014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6E94-B671-44B8-B3F8-B722F82979A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A903C-D13E-4388-951A-70E91A1E3748}" type="datetime1">
              <a:rPr lang="sr-Latn-CS" smtClean="0"/>
              <a:pPr/>
              <a:t>8.7.2014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hr-HR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D716E94-B671-44B8-B3F8-B722F82979A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72B28-15E6-4505-9ADF-3717637FB264}" type="datetime1">
              <a:rPr lang="sr-Latn-CS" smtClean="0"/>
              <a:pPr/>
              <a:t>8.7.2014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6E94-B671-44B8-B3F8-B722F82979A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58AF1-C48A-4D46-A968-A799419E4398}" type="datetime1">
              <a:rPr lang="sr-Latn-CS" smtClean="0"/>
              <a:pPr/>
              <a:t>8.7.2014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6E94-B671-44B8-B3F8-B722F82979A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7EEA3-981D-4CAF-81FD-3427319AEBE4}" type="datetime1">
              <a:rPr lang="sr-Latn-CS" smtClean="0"/>
              <a:pPr/>
              <a:t>8.7.2014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6E94-B671-44B8-B3F8-B722F82979A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0E022-CAC2-4EFA-8730-4F114EC1D188}" type="datetime1">
              <a:rPr lang="sr-Latn-CS" smtClean="0"/>
              <a:pPr/>
              <a:t>8.7.2014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6E94-B671-44B8-B3F8-B722F82979A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DFAA3-5F42-4CDA-B260-8078858FCF4A}" type="datetime1">
              <a:rPr lang="sr-Latn-CS" smtClean="0"/>
              <a:pPr/>
              <a:t>8.7.2014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6E94-B671-44B8-B3F8-B722F82979A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A795B-0CD8-45FF-890D-AF51AE96DBEE}" type="datetime1">
              <a:rPr lang="sr-Latn-CS" smtClean="0"/>
              <a:pPr/>
              <a:t>8.7.2014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D716E94-B671-44B8-B3F8-B722F82979A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2941C65-80E3-44E9-B330-A3D36A80D03C}" type="datetime1">
              <a:rPr lang="sr-Latn-CS" smtClean="0"/>
              <a:pPr/>
              <a:t>8.7.2014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D716E94-B671-44B8-B3F8-B722F82979A9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youtube.com/watch?v=ZuposJ6H87U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52" y="3214686"/>
            <a:ext cx="6400800" cy="1752600"/>
          </a:xfrm>
        </p:spPr>
        <p:txBody>
          <a:bodyPr>
            <a:normAutofit fontScale="25000" lnSpcReduction="20000"/>
          </a:bodyPr>
          <a:lstStyle/>
          <a:p>
            <a:r>
              <a:rPr lang="hr-HR" sz="5600" b="1" dirty="0"/>
              <a:t>Josipa Akalović Antić, dipl. ing. mat., univ.spec.oec, pred.</a:t>
            </a:r>
            <a:endParaRPr lang="hr-HR" sz="5600" dirty="0"/>
          </a:p>
          <a:p>
            <a:r>
              <a:rPr lang="hr-HR" sz="5600" dirty="0"/>
              <a:t>Veleučilište VERN', Zagreb </a:t>
            </a:r>
          </a:p>
          <a:p>
            <a:r>
              <a:rPr lang="hr-HR" sz="5600" i="1" dirty="0"/>
              <a:t>josipa.akalovic-antic@vern.hr</a:t>
            </a:r>
            <a:endParaRPr lang="hr-HR" sz="5600" dirty="0"/>
          </a:p>
          <a:p>
            <a:r>
              <a:rPr lang="hr-HR" sz="5600" b="1" dirty="0"/>
              <a:t> </a:t>
            </a:r>
            <a:endParaRPr lang="hr-HR" sz="5600" dirty="0"/>
          </a:p>
          <a:p>
            <a:r>
              <a:rPr lang="hr-HR" sz="5600" b="1" dirty="0"/>
              <a:t>Anita Harmina, dipl. ing. mat., univ. spec. oec</a:t>
            </a:r>
            <a:r>
              <a:rPr lang="hr-HR" sz="5600" b="1" dirty="0" smtClean="0"/>
              <a:t>.</a:t>
            </a:r>
            <a:endParaRPr lang="hr-HR" sz="5600" dirty="0"/>
          </a:p>
          <a:p>
            <a:r>
              <a:rPr lang="hr-HR" sz="5600" dirty="0"/>
              <a:t>Veleučilište VERN', Zagreb </a:t>
            </a:r>
          </a:p>
          <a:p>
            <a:r>
              <a:rPr lang="hr-HR" sz="5600" i="1" dirty="0"/>
              <a:t>anita.harmina@vern.hr</a:t>
            </a:r>
            <a:endParaRPr lang="hr-HR" sz="5600" dirty="0"/>
          </a:p>
          <a:p>
            <a:r>
              <a:rPr lang="hr-HR" sz="5600" i="1" dirty="0"/>
              <a:t> </a:t>
            </a:r>
            <a:endParaRPr lang="hr-HR" sz="5600" dirty="0"/>
          </a:p>
          <a:p>
            <a:r>
              <a:rPr lang="hr-HR" sz="5600" b="1" dirty="0" smtClean="0"/>
              <a:t>Toni Milun, </a:t>
            </a:r>
            <a:r>
              <a:rPr lang="hr-HR" sz="5600" b="1" dirty="0"/>
              <a:t>dipl. ing. mat., </a:t>
            </a:r>
            <a:r>
              <a:rPr lang="hr-HR" sz="5600" b="1" dirty="0" smtClean="0"/>
              <a:t>univ. spec. oec., pred</a:t>
            </a:r>
            <a:r>
              <a:rPr lang="hr-HR" sz="5600" b="1" dirty="0"/>
              <a:t>.</a:t>
            </a:r>
            <a:endParaRPr lang="hr-HR" sz="5600" dirty="0"/>
          </a:p>
          <a:p>
            <a:r>
              <a:rPr lang="hr-HR" sz="5600" dirty="0"/>
              <a:t>Veleučilište VERN', Zagreb </a:t>
            </a:r>
          </a:p>
          <a:p>
            <a:r>
              <a:rPr lang="hr-HR" sz="5600" i="1" dirty="0" smtClean="0"/>
              <a:t>tonimilun@gmail.com</a:t>
            </a:r>
            <a:endParaRPr lang="hr-HR" sz="5600" dirty="0"/>
          </a:p>
          <a:p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20" y="642918"/>
            <a:ext cx="8201028" cy="2928958"/>
          </a:xfrm>
        </p:spPr>
        <p:txBody>
          <a:bodyPr>
            <a:normAutofit fontScale="90000"/>
          </a:bodyPr>
          <a:lstStyle/>
          <a:p>
            <a:r>
              <a:rPr lang="hr-HR" sz="27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hr-HR" sz="27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hr-HR" sz="27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hr-HR" sz="27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hr-HR" sz="3100" b="1" dirty="0" smtClean="0"/>
              <a:t>IZVEDBA NASTAVNE JEDINICE “NOMINALNA, RELATIVNA I KONFOMNA KAMATNA STOPA” POMOĆU TEHNIKA ERR OKVIRA </a:t>
            </a:r>
            <a:r>
              <a:rPr lang="hr-HR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hr-HR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endParaRPr lang="hr-HR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 smtClean="0">
                <a:solidFill>
                  <a:srgbClr val="FF0000"/>
                </a:solidFill>
              </a:rPr>
              <a:t>Prednosti/nedostaci</a:t>
            </a:r>
            <a:endParaRPr lang="hr-HR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Gledanje videa je trajalo predugo, došlo je do pada koncentracije kod dijela studenata.</a:t>
            </a:r>
          </a:p>
          <a:p>
            <a:r>
              <a:rPr lang="hr-HR" dirty="0" smtClean="0"/>
              <a:t>Generalno, tehnika vođenog gledanja je bila uspješna</a:t>
            </a:r>
          </a:p>
          <a:p>
            <a:pPr lvl="1"/>
            <a:r>
              <a:rPr lang="hr-HR" dirty="0" smtClean="0"/>
              <a:t>Studenti su sa zanimanjem pratili videopredavanje prije svega jer im je to bilo nešto novo na nastavi matematike</a:t>
            </a:r>
          </a:p>
          <a:p>
            <a:pPr lvl="1"/>
            <a:r>
              <a:rPr lang="hr-HR" dirty="0" smtClean="0"/>
              <a:t>Bili su motivirani nakon prekida što uspješnije sudjelovali u raspravi o sadržaju iz videopredavanja.</a:t>
            </a:r>
          </a:p>
          <a:p>
            <a:r>
              <a:rPr lang="hr-HR" dirty="0" smtClean="0"/>
              <a:t>Aktivnost je realizirana u predviđenom vremenu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6E94-B671-44B8-B3F8-B722F82979A9}" type="slidenum">
              <a:rPr lang="hr-HR" smtClean="0"/>
              <a:pPr/>
              <a:t>10</a:t>
            </a:fld>
            <a:endParaRPr lang="hr-H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b="1" dirty="0" smtClean="0"/>
              <a:t> </a:t>
            </a:r>
            <a:r>
              <a:rPr lang="hr-HR" sz="2700" b="1" dirty="0" smtClean="0"/>
              <a:t>Refleksija –10' </a:t>
            </a:r>
            <a:br>
              <a:rPr lang="hr-HR" sz="2700" b="1" dirty="0" smtClean="0"/>
            </a:br>
            <a:r>
              <a:rPr lang="hr-HR" sz="2700" i="1" dirty="0" smtClean="0"/>
              <a:t> </a:t>
            </a:r>
            <a:r>
              <a:rPr lang="hr-HR" sz="2700" i="1" dirty="0" smtClean="0">
                <a:solidFill>
                  <a:srgbClr val="FF0000"/>
                </a:solidFill>
              </a:rPr>
              <a:t>Tehnika: Vodiči za učenje i Vennov dijagram</a:t>
            </a:r>
            <a:endParaRPr lang="hr-HR" sz="27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>
              <a:spcAft>
                <a:spcPts val="1200"/>
              </a:spcAft>
            </a:pPr>
            <a:r>
              <a:rPr lang="hr-HR" dirty="0" smtClean="0"/>
              <a:t>Tehnika </a:t>
            </a:r>
            <a:r>
              <a:rPr lang="hr-HR" i="1" dirty="0" smtClean="0"/>
              <a:t>vodiči za učenje</a:t>
            </a:r>
            <a:r>
              <a:rPr lang="hr-HR" dirty="0" smtClean="0"/>
              <a:t> realizirana je pomoću tvrdnji točno/netočno</a:t>
            </a:r>
          </a:p>
          <a:p>
            <a:pPr>
              <a:spcAft>
                <a:spcPts val="1200"/>
              </a:spcAft>
            </a:pPr>
            <a:r>
              <a:rPr lang="hr-HR" dirty="0" smtClean="0"/>
              <a:t>Studenti su tvrdnje dobili na listu papira, a trebali su ih raditi samostalno uz kasniju zajedničku provjeru.</a:t>
            </a:r>
          </a:p>
          <a:p>
            <a:pPr lvl="0"/>
            <a:endParaRPr lang="hr-HR" dirty="0" smtClean="0"/>
          </a:p>
          <a:p>
            <a:pPr lvl="0"/>
            <a:endParaRPr lang="hr-HR" dirty="0" smtClean="0"/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6E94-B671-44B8-B3F8-B722F82979A9}" type="slidenum">
              <a:rPr lang="hr-HR" smtClean="0"/>
              <a:pPr/>
              <a:t>11</a:t>
            </a:fld>
            <a:endParaRPr lang="hr-H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 smtClean="0">
                <a:solidFill>
                  <a:srgbClr val="FF0000"/>
                </a:solidFill>
              </a:rPr>
              <a:t>Tvrdnje</a:t>
            </a:r>
            <a:endParaRPr lang="hr-HR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r-HR" dirty="0" smtClean="0"/>
              <a:t>T1: Relativna i konformna kamatna stopa se obično koriste kada je obračun kamata godišnji.</a:t>
            </a:r>
          </a:p>
          <a:p>
            <a:r>
              <a:rPr lang="hr-HR" dirty="0" smtClean="0"/>
              <a:t>T2: Relativna kamatna stopa je uvijek manja od konformne kamatne stope za isto obračunsko razdoblje kraće od godine dana.</a:t>
            </a:r>
          </a:p>
          <a:p>
            <a:r>
              <a:rPr lang="hr-HR" dirty="0" smtClean="0"/>
              <a:t>T3: Primjenom konformne kamatne stope uvijek ćemo dobiti isti iznos kamata za isto vrijeme ukamaćivanja bez obzira na učestalost obračuna kamata.</a:t>
            </a:r>
          </a:p>
          <a:p>
            <a:r>
              <a:rPr lang="hr-HR" dirty="0" smtClean="0"/>
              <a:t>T4: Relativna kamatna stopa dovodi do povećanja kamata što je češći obračun kamata.</a:t>
            </a:r>
          </a:p>
          <a:p>
            <a:r>
              <a:rPr lang="hr-HR" dirty="0" smtClean="0"/>
              <a:t>T5: Primjena nominalne kamatne stope 1 puta godišnje na neki iznos daje iste kamate kao pripadna konformna kamatna stopa primijenjena 12 puta godišnje na isti iznos.</a:t>
            </a:r>
          </a:p>
          <a:p>
            <a:r>
              <a:rPr lang="hr-HR" dirty="0" smtClean="0"/>
              <a:t>T6: Primjena nominalne kamatne stope 1 puta godišnje na neki iznos daje veći iznos kamata nego pripadna relativna kamatna stopa primijenjena 12 puta godišnje na isti iznos.</a:t>
            </a:r>
          </a:p>
          <a:p>
            <a:r>
              <a:rPr lang="hr-HR" dirty="0" smtClean="0"/>
              <a:t>T7: Da sam ChukNorris za štednju bih birao konformnu metodu obračuna kamata, a za otplatu dugoročnog kredita proporcionalnu metodu.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6E94-B671-44B8-B3F8-B722F82979A9}" type="slidenum">
              <a:rPr lang="hr-HR" smtClean="0"/>
              <a:pPr/>
              <a:t>12</a:t>
            </a:fld>
            <a:endParaRPr lang="hr-H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 smtClean="0">
                <a:solidFill>
                  <a:srgbClr val="FF0000"/>
                </a:solidFill>
              </a:rPr>
              <a:t>Vennov dijagram</a:t>
            </a:r>
            <a:endParaRPr lang="hr-HR" sz="3600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6E94-B671-44B8-B3F8-B722F82979A9}" type="slidenum">
              <a:rPr lang="hr-HR" smtClean="0"/>
              <a:pPr/>
              <a:t>13</a:t>
            </a:fld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Na osnovu prethodnih tvrdnji studenti su trebali napraviti Vennov dijagram kojim će se istaknuti zajedničke i individualne karakteristike obiju kamatnih stopa.</a:t>
            </a:r>
          </a:p>
          <a:p>
            <a:endParaRPr lang="hr-HR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2143108" y="3143248"/>
          <a:ext cx="4857750" cy="2447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 smtClean="0">
                <a:solidFill>
                  <a:srgbClr val="FF0000"/>
                </a:solidFill>
              </a:rPr>
              <a:t>Nedostaci</a:t>
            </a:r>
            <a:endParaRPr lang="hr-HR" sz="3600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6E94-B671-44B8-B3F8-B722F82979A9}" type="slidenum">
              <a:rPr lang="hr-HR" smtClean="0"/>
              <a:pPr/>
              <a:t>14</a:t>
            </a:fld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spcAft>
                <a:spcPts val="1200"/>
              </a:spcAft>
            </a:pPr>
            <a:r>
              <a:rPr lang="hr-HR" dirty="0" smtClean="0"/>
              <a:t>Za ovu aktivnost se potrošilo više od predviđenog vremena, čak dodatnih 15 minuta. </a:t>
            </a:r>
          </a:p>
          <a:p>
            <a:pPr algn="just">
              <a:spcAft>
                <a:spcPts val="1200"/>
              </a:spcAft>
            </a:pPr>
            <a:r>
              <a:rPr lang="hr-HR" dirty="0" smtClean="0"/>
              <a:t>Studenti su tvrdnje uglavnom točno označili, no rezimiranje gradiva pomoću Vennovog dijagrama studentima je bilo dosta komplicirano te je na kraju ipak trebalo napraviti zajedničku provjeru na ploči.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600" b="1" dirty="0" smtClean="0"/>
              <a:t>Evokacija – 5'</a:t>
            </a:r>
            <a:br>
              <a:rPr lang="hr-HR" sz="3600" b="1" dirty="0" smtClean="0"/>
            </a:br>
            <a:r>
              <a:rPr lang="hr-HR" sz="3600" i="1" dirty="0" smtClean="0"/>
              <a:t> </a:t>
            </a:r>
            <a:r>
              <a:rPr lang="hr-HR" sz="3600" i="1" dirty="0" smtClean="0">
                <a:solidFill>
                  <a:srgbClr val="FF0000"/>
                </a:solidFill>
              </a:rPr>
              <a:t>Tehnika: Razmisli i razmijeni u paru</a:t>
            </a:r>
            <a:endParaRPr lang="hr-HR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Ovo je vrlo jednostavna tehnika suradničkog učenja koja se može koristiti za različite nastavne ciljeve u bilo kojem dijelu nastavničkog predavanja ili kao tehnika koja prethodi drugim tehnikama.</a:t>
            </a:r>
          </a:p>
          <a:p>
            <a:r>
              <a:rPr lang="hr-HR" dirty="0" smtClean="0"/>
              <a:t>Studenti trebaju samostalno riješiti Z2 pod a) te provjeriti dobiveno rješenje s kolegom do sebe, a zatim će se izvršiti zajednička provjera na ploči. Zadatak služi ponavljanju složenog dekurzivnog obračuna kamata.</a:t>
            </a:r>
          </a:p>
          <a:p>
            <a:r>
              <a:rPr lang="hr-HR" dirty="0" smtClean="0"/>
              <a:t>Aktivnost je realizirana u predviđenom vremenu, a cilj je ispunjen. Studenti su uspjeli samostalno riješiti dobiveni zadatak.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6E94-B671-44B8-B3F8-B722F82979A9}" type="slidenum">
              <a:rPr lang="hr-HR" smtClean="0"/>
              <a:pPr/>
              <a:t>15</a:t>
            </a:fld>
            <a:endParaRPr lang="hr-H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b="1" dirty="0" smtClean="0"/>
              <a:t> Razumijevanje značenja –15' </a:t>
            </a:r>
            <a:br>
              <a:rPr lang="hr-HR" b="1" dirty="0" smtClean="0"/>
            </a:br>
            <a:r>
              <a:rPr lang="hr-HR" i="1" dirty="0" smtClean="0"/>
              <a:t> </a:t>
            </a:r>
            <a:r>
              <a:rPr lang="hr-HR" i="1" dirty="0" smtClean="0">
                <a:solidFill>
                  <a:srgbClr val="FF0000"/>
                </a:solidFill>
              </a:rPr>
              <a:t>Tehnika: minipredavanje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Na ploči se demonstrira ukamaćivanje nekog iznosa uz primjenu relativne i konformne kamatne stope te se dodatnim pitanjima studente motivira za aktivno sudjelovanje te se prati razumijevanje gradiva. Za demonstraciju se koristi zadatak Z2 pod b) i c).</a:t>
            </a:r>
          </a:p>
          <a:p>
            <a:r>
              <a:rPr lang="hr-HR" dirty="0" smtClean="0"/>
              <a:t>Aktivnost je realizirana u predviđenom vremenu, a ciljevi su ispunjeni.</a:t>
            </a:r>
          </a:p>
          <a:p>
            <a:pPr lvl="1"/>
            <a:endParaRPr lang="hr-HR" dirty="0" smtClean="0"/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6E94-B671-44B8-B3F8-B722F82979A9}" type="slidenum">
              <a:rPr lang="hr-HR" smtClean="0"/>
              <a:pPr/>
              <a:t>16</a:t>
            </a:fld>
            <a:endParaRPr lang="hr-H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2800" dirty="0" smtClean="0"/>
              <a:t/>
            </a:r>
            <a:br>
              <a:rPr lang="hr-HR" sz="2800" dirty="0" smtClean="0"/>
            </a:br>
            <a:r>
              <a:rPr lang="hr-HR" sz="2800" b="1" dirty="0" smtClean="0"/>
              <a:t> </a:t>
            </a:r>
            <a:r>
              <a:rPr lang="hr-HR" sz="3600" b="1" dirty="0" smtClean="0"/>
              <a:t>Refleksija –10'</a:t>
            </a:r>
            <a:br>
              <a:rPr lang="hr-HR" sz="3600" b="1" dirty="0" smtClean="0"/>
            </a:br>
            <a:r>
              <a:rPr lang="hr-HR" sz="3600" i="1" dirty="0" smtClean="0"/>
              <a:t> </a:t>
            </a:r>
            <a:r>
              <a:rPr lang="hr-HR" sz="3600" i="1" dirty="0" smtClean="0">
                <a:solidFill>
                  <a:srgbClr val="FF0000"/>
                </a:solidFill>
              </a:rPr>
              <a:t>Tehnika: razmisli i razmijeni u paru</a:t>
            </a:r>
            <a:endParaRPr lang="hr-HR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hr-HR" dirty="0" smtClean="0"/>
              <a:t>Studenti trebaju samostalno riješiti Z2 pod d) i e) s ukamaćivanjem nekog iznosa uz mjesečni obračun kamata te s kolegom do sebe provjeriti rješenje i na kraju zajednički provjeriti rješenje.</a:t>
            </a:r>
          </a:p>
          <a:p>
            <a:pPr>
              <a:spcAft>
                <a:spcPts val="1200"/>
              </a:spcAft>
            </a:pPr>
            <a:r>
              <a:rPr lang="hr-HR" dirty="0" smtClean="0"/>
              <a:t>Aktivnost je realizirana u predviđenom vremenu, no nisu svi uspjeli samostalno riješiti zadatak. Većina studenata je u paru riješila zadatak, a za jedan dio studenata neophodno je bilo zajedničko rješavanje na ploči.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6E94-B671-44B8-B3F8-B722F82979A9}" type="slidenum">
              <a:rPr lang="hr-HR" smtClean="0"/>
              <a:pPr/>
              <a:t>17</a:t>
            </a:fld>
            <a:endParaRPr lang="hr-H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 smtClean="0">
                <a:solidFill>
                  <a:srgbClr val="FF0000"/>
                </a:solidFill>
              </a:rPr>
              <a:t>Zaključak</a:t>
            </a:r>
            <a:endParaRPr lang="hr-HR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r-HR" dirty="0" smtClean="0"/>
              <a:t>U ovoj nastavnoj jedinici korištene su 4 različite tehnike. Ciljevi su potpuno ili djelomično ispunjeni, a vrijeme za gotovo sve aktivnosti bilo je točno predviđeno. </a:t>
            </a:r>
          </a:p>
          <a:p>
            <a:r>
              <a:rPr lang="hr-HR" dirty="0" smtClean="0"/>
              <a:t>Prednosti: </a:t>
            </a:r>
          </a:p>
          <a:p>
            <a:pPr lvl="1"/>
            <a:r>
              <a:rPr lang="hr-HR" dirty="0" smtClean="0"/>
              <a:t>bolje usvajanje gradiva </a:t>
            </a:r>
          </a:p>
          <a:p>
            <a:pPr lvl="1"/>
            <a:r>
              <a:rPr lang="hr-HR" dirty="0" smtClean="0"/>
              <a:t>veća motiviranost studenata u odnosu na prethodne generacije koje su obrađivale istu lekciju na klasičan način te </a:t>
            </a:r>
          </a:p>
          <a:p>
            <a:pPr lvl="1"/>
            <a:r>
              <a:rPr lang="hr-HR" dirty="0" smtClean="0"/>
              <a:t>aktivnije sudjelovanje svih studenata. </a:t>
            </a:r>
          </a:p>
          <a:p>
            <a:pPr lvl="1"/>
            <a:r>
              <a:rPr lang="hr-HR" dirty="0" smtClean="0"/>
              <a:t>većina studenata je naučila suštinsku razliku između relativne i konformne kamatne stope, što u prijašnjim generacijama nije bio slučaj, razliku bi shvatili samo neki studenti</a:t>
            </a:r>
          </a:p>
          <a:p>
            <a:pPr lvl="1"/>
            <a:r>
              <a:rPr lang="hr-HR" dirty="0" smtClean="0"/>
              <a:t>sama nastava je bila aktivna i raznovrsna</a:t>
            </a:r>
          </a:p>
          <a:p>
            <a:pPr lvl="1"/>
            <a:r>
              <a:rPr lang="hr-HR" dirty="0" smtClean="0"/>
              <a:t>videopredavanja su objavljena na YouTubeu pa ih studenti mogu koristiti i za učenje od kuće.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6E94-B671-44B8-B3F8-B722F82979A9}" type="slidenum">
              <a:rPr lang="hr-HR" smtClean="0"/>
              <a:pPr/>
              <a:t>18</a:t>
            </a:fld>
            <a:endParaRPr lang="hr-H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 smtClean="0">
                <a:solidFill>
                  <a:srgbClr val="FF0000"/>
                </a:solidFill>
              </a:rPr>
              <a:t>Zaključak</a:t>
            </a:r>
            <a:endParaRPr lang="hr-HR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Veći nedostaci nisu uočeni, no za sljedeće izvođenje trebalo bi bolje planirati vrijeme te skratiti videopredavanje radi pada koncentracije kod studenata.</a:t>
            </a:r>
          </a:p>
          <a:p>
            <a:r>
              <a:rPr lang="hr-HR" dirty="0" smtClean="0"/>
              <a:t>Na osobnom planu nastavnika </a:t>
            </a:r>
          </a:p>
          <a:p>
            <a:pPr lvl="1"/>
            <a:r>
              <a:rPr lang="hr-HR" dirty="0" smtClean="0"/>
              <a:t>više entuzijazma u pripremi nastave kao i u njenoj izvedbi. </a:t>
            </a:r>
          </a:p>
          <a:p>
            <a:pPr lvl="1"/>
            <a:r>
              <a:rPr lang="hr-HR" dirty="0" smtClean="0"/>
              <a:t>priprema nastave je zahtjevnija kao i upravljanje vremenom prilikom njene izvedbe.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6E94-B671-44B8-B3F8-B722F82979A9}" type="slidenum">
              <a:rPr lang="hr-HR" smtClean="0"/>
              <a:pPr/>
              <a:t>19</a:t>
            </a:fld>
            <a:endParaRPr lang="hr-H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 smtClean="0"/>
              <a:t>Uvod</a:t>
            </a:r>
            <a:endParaRPr lang="hr-H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spcAft>
                <a:spcPts val="1200"/>
              </a:spcAft>
            </a:pPr>
            <a:r>
              <a:rPr lang="hr-HR" dirty="0" smtClean="0"/>
              <a:t>Cilj ovog rada je opisati neke nove tehnike poučavanja te pokazati njihovu konkretnu primjenu na odabranu nastavnu jedinicu. </a:t>
            </a:r>
          </a:p>
          <a:p>
            <a:pPr algn="just">
              <a:spcAft>
                <a:spcPts val="1200"/>
              </a:spcAft>
            </a:pPr>
            <a:r>
              <a:rPr lang="hr-HR" dirty="0" smtClean="0"/>
              <a:t>Motivacija za ovaj rad je došla prilikom pohađanja radionice „Aktivno učenje i kritičko mišljenje u visokoškolskoj nastavi“ u organizaciji Foruma za slobodu odgoja.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6E94-B671-44B8-B3F8-B722F82979A9}" type="slidenum">
              <a:rPr lang="hr-HR" smtClean="0"/>
              <a:pPr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4226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50106"/>
          </a:xfrm>
        </p:spPr>
        <p:txBody>
          <a:bodyPr>
            <a:normAutofit/>
          </a:bodyPr>
          <a:lstStyle/>
          <a:p>
            <a:r>
              <a:rPr lang="hr-HR" sz="3600" dirty="0" smtClean="0"/>
              <a:t>ERR okvir</a:t>
            </a:r>
            <a:endParaRPr lang="hr-H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hr-H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6E94-B671-44B8-B3F8-B722F82979A9}" type="slidenum">
              <a:rPr lang="hr-HR" smtClean="0"/>
              <a:pPr/>
              <a:t>3</a:t>
            </a:fld>
            <a:endParaRPr lang="hr-HR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8659101"/>
              </p:ext>
            </p:extLst>
          </p:nvPr>
        </p:nvGraphicFramePr>
        <p:xfrm>
          <a:off x="971600" y="1124744"/>
          <a:ext cx="7704855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/>
                <a:gridCol w="2592288"/>
                <a:gridCol w="2232247"/>
              </a:tblGrid>
              <a:tr h="720080"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Evokacija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Razumijevanje značenja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Refleksija</a:t>
                      </a:r>
                      <a:endParaRPr lang="en-US" sz="2400" dirty="0"/>
                    </a:p>
                  </a:txBody>
                  <a:tcPr/>
                </a:tc>
              </a:tr>
              <a:tr h="1056600"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hr-HR" sz="2400" dirty="0" smtClean="0"/>
                        <a:t>odrediti koliko je predznanje studenata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hr-HR" sz="2400" dirty="0" smtClean="0"/>
                        <a:t>saznati njihove stavove o temi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hr-HR" sz="2400" dirty="0" smtClean="0"/>
                        <a:t>uočiti greške ili zablude u razmišljanju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hr-HR" sz="2400" dirty="0" smtClean="0"/>
                        <a:t>pobuditi njihovu znatiželju i motivaciju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hr-HR" sz="2400" dirty="0" smtClean="0"/>
                        <a:t>Studenti dolaze u dodir s novim informacijama koje bi trebali usvojiti: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hr-HR" sz="2400" dirty="0" smtClean="0"/>
                        <a:t>slušajući predavanje,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hr-HR" sz="2400" dirty="0" smtClean="0"/>
                        <a:t>gledajući film,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hr-HR" sz="2400" dirty="0" smtClean="0"/>
                        <a:t>čitajući tekst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hr-HR" sz="2400" dirty="0" smtClean="0"/>
                        <a:t>izvodeći pokus.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hr-HR" sz="2400" dirty="0" smtClean="0"/>
                        <a:t>U ovoj</a:t>
                      </a:r>
                      <a:r>
                        <a:rPr lang="hr-HR" sz="2400" baseline="0" dirty="0" smtClean="0"/>
                        <a:t> fazi </a:t>
                      </a:r>
                      <a:r>
                        <a:rPr lang="hr-HR" sz="2400" dirty="0" smtClean="0"/>
                        <a:t>studenti razmišljaju što su naučili u prethodnoj fazi i čvrsto povezuju novo znanje s postojećim.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304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>Priprema nastavne jedinice prema ERR okviru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i="1" dirty="0" smtClean="0"/>
              <a:t>Studij, godina studija</a:t>
            </a:r>
            <a:r>
              <a:rPr lang="hr-HR" dirty="0" smtClean="0"/>
              <a:t>: Ekonomija poduzetništva, 1. godina</a:t>
            </a:r>
          </a:p>
          <a:p>
            <a:r>
              <a:rPr lang="hr-HR" i="1" dirty="0" smtClean="0"/>
              <a:t>Kolegij</a:t>
            </a:r>
            <a:r>
              <a:rPr lang="hr-HR" dirty="0" smtClean="0"/>
              <a:t>: Gospodarska matematika</a:t>
            </a:r>
          </a:p>
          <a:p>
            <a:r>
              <a:rPr lang="hr-HR" i="1" dirty="0" smtClean="0"/>
              <a:t>Nastavna cjelina</a:t>
            </a:r>
            <a:r>
              <a:rPr lang="hr-HR" dirty="0" smtClean="0"/>
              <a:t>: Financijska matematika</a:t>
            </a:r>
          </a:p>
          <a:p>
            <a:r>
              <a:rPr lang="hr-HR" i="1" dirty="0" smtClean="0"/>
              <a:t>Nastavna jedinica</a:t>
            </a:r>
            <a:r>
              <a:rPr lang="hr-HR" dirty="0" smtClean="0"/>
              <a:t>: Nominalna, relativna i konformna kamatna stopa</a:t>
            </a:r>
          </a:p>
          <a:p>
            <a:r>
              <a:rPr lang="hr-HR" i="1" dirty="0" smtClean="0"/>
              <a:t>Nastavna sredstva i pomagala</a:t>
            </a:r>
            <a:r>
              <a:rPr lang="hr-HR" dirty="0" smtClean="0"/>
              <a:t>: ploča, računalo, projektor, internetska veza, fotokopije dodatnih materijala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6E94-B671-44B8-B3F8-B722F82979A9}" type="slidenum">
              <a:rPr lang="hr-HR" smtClean="0"/>
              <a:pPr/>
              <a:t>4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0"/>
            <a:ext cx="7700962" cy="1357314"/>
          </a:xfrm>
        </p:spPr>
        <p:txBody>
          <a:bodyPr>
            <a:noAutofit/>
          </a:bodyPr>
          <a:lstStyle/>
          <a:p>
            <a:r>
              <a:rPr lang="hr-HR" sz="3600" dirty="0" smtClean="0"/>
              <a:t/>
            </a:r>
            <a:br>
              <a:rPr lang="hr-HR" sz="3600" dirty="0" smtClean="0"/>
            </a:br>
            <a:r>
              <a:rPr lang="hr-HR" sz="3600" dirty="0" smtClean="0"/>
              <a:t/>
            </a:r>
            <a:br>
              <a:rPr lang="hr-HR" sz="3600" dirty="0" smtClean="0"/>
            </a:br>
            <a:r>
              <a:rPr lang="hr-HR" sz="3600" dirty="0" smtClean="0"/>
              <a:t/>
            </a:r>
            <a:br>
              <a:rPr lang="hr-HR" sz="3600" dirty="0" smtClean="0"/>
            </a:br>
            <a:r>
              <a:rPr lang="hr-HR" sz="3600" dirty="0" smtClean="0"/>
              <a:t/>
            </a:r>
            <a:br>
              <a:rPr lang="hr-HR" sz="3600" dirty="0" smtClean="0"/>
            </a:br>
            <a:r>
              <a:rPr lang="hr-HR" sz="3600" dirty="0" smtClean="0"/>
              <a:t/>
            </a:r>
            <a:br>
              <a:rPr lang="hr-HR" sz="3600" dirty="0" smtClean="0"/>
            </a:br>
            <a:r>
              <a:rPr lang="hr-HR" sz="3600" dirty="0" smtClean="0"/>
              <a:t> </a:t>
            </a:r>
            <a:br>
              <a:rPr lang="hr-HR" sz="3600" dirty="0" smtClean="0"/>
            </a:br>
            <a:r>
              <a:rPr lang="hr-HR" sz="3600" dirty="0" smtClean="0"/>
              <a:t/>
            </a:r>
            <a:br>
              <a:rPr lang="hr-HR" sz="3600" dirty="0" smtClean="0"/>
            </a:br>
            <a:r>
              <a:rPr lang="hr-HR" sz="3600" dirty="0" smtClean="0"/>
              <a:t> Evokacija – 5'</a:t>
            </a:r>
            <a:br>
              <a:rPr lang="hr-HR" sz="3600" dirty="0" smtClean="0"/>
            </a:br>
            <a:r>
              <a:rPr lang="hr-HR" sz="3600" i="1" dirty="0" smtClean="0"/>
              <a:t> </a:t>
            </a:r>
            <a:r>
              <a:rPr lang="hr-HR" sz="3600" i="1" dirty="0" smtClean="0">
                <a:solidFill>
                  <a:srgbClr val="FF0000"/>
                </a:solidFill>
              </a:rPr>
              <a:t>Tehnika: Vođeno gledanje </a:t>
            </a:r>
            <a:endParaRPr lang="hr-HR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HR" dirty="0" smtClean="0"/>
              <a:t>Vođeno gledanje je zapravo modifikacija tehnike vođeno čitanje. </a:t>
            </a:r>
          </a:p>
          <a:p>
            <a:pPr algn="just"/>
            <a:r>
              <a:rPr lang="hr-HR" dirty="0" smtClean="0"/>
              <a:t>Ovom tehnikom postiže se aktivno uključivanje studenata u priču o kojoj se radi u videofilmu, jer stalno predviđaju što će se dogoditi i provjeravaju jesu li njihova predviđanja bila ispravna</a:t>
            </a:r>
          </a:p>
          <a:p>
            <a:pPr algn="just"/>
            <a:r>
              <a:rPr lang="hr-HR" dirty="0" smtClean="0"/>
              <a:t>Naša realizacija: videopredavanje</a:t>
            </a:r>
          </a:p>
          <a:p>
            <a:pPr algn="just"/>
            <a:r>
              <a:rPr lang="hr-HR" dirty="0" smtClean="0"/>
              <a:t>Za pripremu i snimanje je utrošeno 3-4 sata te isto toliko za obradu i objavu materijala u ukupnom trajanju od 11’40’’.</a:t>
            </a:r>
          </a:p>
          <a:p>
            <a:pPr lvl="1"/>
            <a:endParaRPr lang="hr-H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6E94-B671-44B8-B3F8-B722F82979A9}" type="slidenum">
              <a:rPr lang="hr-HR" smtClean="0"/>
              <a:pPr/>
              <a:t>5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 smtClean="0">
                <a:solidFill>
                  <a:srgbClr val="FF0000"/>
                </a:solidFill>
              </a:rPr>
              <a:t>Videopredavanje 1</a:t>
            </a:r>
            <a:endParaRPr lang="hr-HR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HR" dirty="0" smtClean="0"/>
              <a:t>Studentima je prikazano videopredavanje 1 na temu vrste kamatnjaka, u trajanju od 7'8''. </a:t>
            </a:r>
          </a:p>
          <a:p>
            <a:pPr algn="just"/>
            <a:r>
              <a:rPr lang="hr-HR" dirty="0" smtClean="0"/>
              <a:t>U prvoj minuti videopredavanja studenti su upoznati sa situacijom… </a:t>
            </a:r>
          </a:p>
          <a:p>
            <a:endParaRPr lang="hr-HR" dirty="0" smtClean="0"/>
          </a:p>
          <a:p>
            <a:endParaRPr lang="hr-HR" dirty="0"/>
          </a:p>
        </p:txBody>
      </p:sp>
      <p:pic>
        <p:nvPicPr>
          <p:cNvPr id="4" name="Slika 6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576" y="3356992"/>
            <a:ext cx="4771746" cy="257233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6E94-B671-44B8-B3F8-B722F82979A9}" type="slidenum">
              <a:rPr lang="hr-HR" smtClean="0"/>
              <a:pPr/>
              <a:t>6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 smtClean="0">
                <a:solidFill>
                  <a:srgbClr val="FF0000"/>
                </a:solidFill>
              </a:rPr>
              <a:t>Videopredavanje 1</a:t>
            </a:r>
            <a:endParaRPr lang="hr-HR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hr-HR" dirty="0" smtClean="0"/>
              <a:t>Nakon prekida se nastavničkim pitanjima potiče rasprava u svrhu ponavljanja svih načina obračuna kamata. </a:t>
            </a:r>
          </a:p>
          <a:p>
            <a:pPr>
              <a:spcAft>
                <a:spcPts val="1200"/>
              </a:spcAft>
            </a:pPr>
            <a:r>
              <a:rPr lang="hr-HR" dirty="0" smtClean="0"/>
              <a:t>Zatim se pušta još 40'' videopredavanja u svrhu motivacije za novo gradivo.</a:t>
            </a:r>
          </a:p>
          <a:p>
            <a:pPr>
              <a:spcAft>
                <a:spcPts val="1200"/>
              </a:spcAft>
            </a:pPr>
            <a:r>
              <a:rPr lang="hr-HR" dirty="0" smtClean="0"/>
              <a:t>Aktivnost je realizirana u predviđenom vremenu, a ciljevi su ispunjeni.  </a:t>
            </a:r>
          </a:p>
          <a:p>
            <a:endParaRPr lang="hr-HR" dirty="0" smtClean="0"/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6E94-B671-44B8-B3F8-B722F82979A9}" type="slidenum">
              <a:rPr lang="hr-HR" smtClean="0"/>
              <a:pPr/>
              <a:t>7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 </a:t>
            </a:r>
            <a:r>
              <a:rPr lang="hr-HR" sz="3100" b="1" dirty="0" smtClean="0"/>
              <a:t>Razumijevanje značenja –30’</a:t>
            </a:r>
            <a:r>
              <a:rPr lang="hr-HR" sz="3100" dirty="0" smtClean="0"/>
              <a:t/>
            </a:r>
            <a:br>
              <a:rPr lang="hr-HR" sz="3100" dirty="0" smtClean="0"/>
            </a:br>
            <a:r>
              <a:rPr lang="hr-HR" sz="3100" i="1" dirty="0" smtClean="0">
                <a:solidFill>
                  <a:srgbClr val="FF0000"/>
                </a:solidFill>
              </a:rPr>
              <a:t>Tehnika: Vođeno gledanje i minipredavanje</a:t>
            </a:r>
            <a:endParaRPr lang="hr-HR" sz="31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hr-HR" dirty="0" smtClean="0"/>
              <a:t>U ovoj fazi se nastavlja se gledati video1 (pojašnjava se proporcionalni način obračuna kamata kvartalno i mjesečno) nakon čega se nastavničkim pitanjima provjerava razumijevanje odgledanog sadržaja. </a:t>
            </a:r>
          </a:p>
          <a:p>
            <a:pPr>
              <a:spcAft>
                <a:spcPts val="1200"/>
              </a:spcAft>
            </a:pPr>
            <a:r>
              <a:rPr lang="hr-HR" dirty="0" smtClean="0"/>
              <a:t>Zatim se prelazi na video2 (pojašnjava se konformni način obračuna kamata kvartalno i mjesečno) u trajanju od 4'32'' te se na kraju potiče rasprava o sadržaju videopredavanja.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6E94-B671-44B8-B3F8-B722F82979A9}" type="slidenum">
              <a:rPr lang="hr-HR" smtClean="0"/>
              <a:pPr/>
              <a:t>8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 smtClean="0">
                <a:solidFill>
                  <a:srgbClr val="FF0000"/>
                </a:solidFill>
              </a:rPr>
              <a:t>Minipredavanje</a:t>
            </a:r>
            <a:endParaRPr lang="hr-HR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Demonstriraju se izračuni kamatnih stopa za različita obračunska razdoblja</a:t>
            </a:r>
          </a:p>
          <a:p>
            <a:r>
              <a:rPr lang="hr-HR" dirty="0" smtClean="0"/>
              <a:t>Z1: Nominalna godišnja kamatna stopa iznosi 12%. Popunite tablicu:</a:t>
            </a:r>
            <a:endParaRPr lang="hr-H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71604" y="3429000"/>
          <a:ext cx="5045341" cy="1668789"/>
        </p:xfrm>
        <a:graphic>
          <a:graphicData uri="http://schemas.openxmlformats.org/drawingml/2006/table">
            <a:tbl>
              <a:tblPr/>
              <a:tblGrid>
                <a:gridCol w="1428760"/>
                <a:gridCol w="764568"/>
                <a:gridCol w="950671"/>
                <a:gridCol w="950671"/>
                <a:gridCol w="950671"/>
              </a:tblGrid>
              <a:tr h="6675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hr-HR" sz="1800" dirty="0">
                          <a:latin typeface="Times New Roman"/>
                          <a:ea typeface="Calibri"/>
                          <a:cs typeface="Times New Roman"/>
                        </a:rPr>
                        <a:t>Obračunsko razdoblje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hr-HR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hr-HR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hr-HR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758">
                <a:tc>
                  <a:txBody>
                    <a:bodyPr/>
                    <a:lstStyle/>
                    <a:p>
                      <a:pPr marL="3492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hr-HR" sz="1800" dirty="0">
                          <a:latin typeface="Times New Roman"/>
                          <a:ea typeface="Calibri"/>
                          <a:cs typeface="Times New Roman"/>
                        </a:rPr>
                        <a:t>Polugodište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hr-HR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hr-HR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hr-HR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hr-HR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758">
                <a:tc>
                  <a:txBody>
                    <a:bodyPr/>
                    <a:lstStyle/>
                    <a:p>
                      <a:pPr marL="3492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hr-HR" sz="1800" dirty="0">
                          <a:latin typeface="Times New Roman"/>
                          <a:ea typeface="Calibri"/>
                          <a:cs typeface="Times New Roman"/>
                        </a:rPr>
                        <a:t>Kvartal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hr-HR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hr-HR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hr-HR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hr-HR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758">
                <a:tc>
                  <a:txBody>
                    <a:bodyPr/>
                    <a:lstStyle/>
                    <a:p>
                      <a:pPr marL="3492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hr-HR" sz="1800" dirty="0">
                          <a:latin typeface="Times New Roman"/>
                          <a:ea typeface="Calibri"/>
                          <a:cs typeface="Times New Roman"/>
                        </a:rPr>
                        <a:t>Mjesec</a:t>
                      </a:r>
                      <a:endParaRPr lang="hr-H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hr-HR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hr-HR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hr-HR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hr-HR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86116" y="3571876"/>
            <a:ext cx="214314" cy="329714"/>
          </a:xfrm>
          <a:prstGeom prst="rect">
            <a:avLst/>
          </a:prstGeom>
          <a:noFill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4810" y="3571876"/>
            <a:ext cx="214314" cy="362685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3504" y="3571876"/>
            <a:ext cx="227303" cy="357190"/>
          </a:xfrm>
          <a:prstGeom prst="rect">
            <a:avLst/>
          </a:prstGeom>
          <a:noFill/>
        </p:spPr>
      </p:pic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00760" y="3571876"/>
            <a:ext cx="243539" cy="357190"/>
          </a:xfrm>
          <a:prstGeom prst="rect">
            <a:avLst/>
          </a:prstGeom>
          <a:noFill/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16E94-B671-44B8-B3F8-B722F82979A9}" type="slidenum">
              <a:rPr lang="hr-HR" smtClean="0"/>
              <a:pPr/>
              <a:t>9</a:t>
            </a:fld>
            <a:endParaRPr lang="hr-H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851</TotalTime>
  <Words>1117</Words>
  <Application>Microsoft Office PowerPoint</Application>
  <PresentationFormat>On-screen Show (4:3)</PresentationFormat>
  <Paragraphs>133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Equity</vt:lpstr>
      <vt:lpstr>  IZVEDBA NASTAVNE JEDINICE “NOMINALNA, RELATIVNA I KONFOMNA KAMATNA STOPA” POMOĆU TEHNIKA ERR OKVIRA  </vt:lpstr>
      <vt:lpstr>Uvod</vt:lpstr>
      <vt:lpstr>ERR okvir</vt:lpstr>
      <vt:lpstr>Priprema nastavne jedinice prema ERR okviru</vt:lpstr>
      <vt:lpstr>         Evokacija – 5'  Tehnika: Vođeno gledanje </vt:lpstr>
      <vt:lpstr>Videopredavanje 1</vt:lpstr>
      <vt:lpstr>Videopredavanje 1</vt:lpstr>
      <vt:lpstr>  Razumijevanje značenja –30’ Tehnika: Vođeno gledanje i minipredavanje</vt:lpstr>
      <vt:lpstr>Minipredavanje</vt:lpstr>
      <vt:lpstr>Prednosti/nedostaci</vt:lpstr>
      <vt:lpstr>  Refleksija –10'   Tehnika: Vodiči za učenje i Vennov dijagram</vt:lpstr>
      <vt:lpstr>Tvrdnje</vt:lpstr>
      <vt:lpstr>Vennov dijagram</vt:lpstr>
      <vt:lpstr>Nedostaci</vt:lpstr>
      <vt:lpstr>Evokacija – 5'  Tehnika: Razmisli i razmijeni u paru</vt:lpstr>
      <vt:lpstr>  Razumijevanje značenja –15'   Tehnika: minipredavanje</vt:lpstr>
      <vt:lpstr>  Refleksija –10'  Tehnika: razmisli i razmijeni u paru</vt:lpstr>
      <vt:lpstr>Zaključak</vt:lpstr>
      <vt:lpstr>Zaključak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PRIMJENA ERR OKVIRA NA NASTAVNU JEDINICU: ARITMETIČKA SREDINA</dc:title>
  <dc:creator>Antić</dc:creator>
  <cp:lastModifiedBy>Prof</cp:lastModifiedBy>
  <cp:revision>50</cp:revision>
  <dcterms:created xsi:type="dcterms:W3CDTF">2014-05-24T19:04:31Z</dcterms:created>
  <dcterms:modified xsi:type="dcterms:W3CDTF">2014-07-08T16:48:40Z</dcterms:modified>
</cp:coreProperties>
</file>