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2"/>
  </p:notesMasterIdLst>
  <p:sldIdLst>
    <p:sldId id="259" r:id="rId3"/>
    <p:sldId id="260" r:id="rId4"/>
    <p:sldId id="262" r:id="rId5"/>
    <p:sldId id="263" r:id="rId6"/>
    <p:sldId id="264" r:id="rId7"/>
    <p:sldId id="265" r:id="rId8"/>
    <p:sldId id="261" r:id="rId9"/>
    <p:sldId id="266" r:id="rId10"/>
    <p:sldId id="267" r:id="rId11"/>
    <p:sldId id="268" r:id="rId12"/>
    <p:sldId id="269" r:id="rId13"/>
    <p:sldId id="270" r:id="rId14"/>
    <p:sldId id="271" r:id="rId15"/>
    <p:sldId id="272"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5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298CD-4CF9-4E62-AF46-7ABE989059B8}" type="datetimeFigureOut">
              <a:rPr lang="en-US" smtClean="0"/>
              <a:t>6/29/2014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94320-A4B5-47AA-9080-1E90F499D775}" type="slidenum">
              <a:rPr lang="en-US" smtClean="0"/>
              <a:t>‹#›</a:t>
            </a:fld>
            <a:endParaRPr lang="en-US"/>
          </a:p>
        </p:txBody>
      </p:sp>
    </p:spTree>
    <p:extLst>
      <p:ext uri="{BB962C8B-B14F-4D97-AF65-F5344CB8AC3E}">
        <p14:creationId xmlns:p14="http://schemas.microsoft.com/office/powerpoint/2010/main" val="239907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4320-A4B5-47AA-9080-1E90F499D775}" type="slidenum">
              <a:rPr lang="en-US" smtClean="0"/>
              <a:t>1</a:t>
            </a:fld>
            <a:endParaRPr lang="en-US"/>
          </a:p>
        </p:txBody>
      </p:sp>
    </p:spTree>
    <p:extLst>
      <p:ext uri="{BB962C8B-B14F-4D97-AF65-F5344CB8AC3E}">
        <p14:creationId xmlns:p14="http://schemas.microsoft.com/office/powerpoint/2010/main" val="235909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4320-A4B5-47AA-9080-1E90F499D775}" type="slidenum">
              <a:rPr lang="en-US" smtClean="0"/>
              <a:t>5</a:t>
            </a:fld>
            <a:endParaRPr lang="en-US"/>
          </a:p>
        </p:txBody>
      </p:sp>
    </p:spTree>
    <p:extLst>
      <p:ext uri="{BB962C8B-B14F-4D97-AF65-F5344CB8AC3E}">
        <p14:creationId xmlns:p14="http://schemas.microsoft.com/office/powerpoint/2010/main" val="337303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0E27C58-06E2-49FC-82FB-6BA8B0DC4810}" type="datetimeFigureOut">
              <a:rPr lang="en-US" smtClean="0"/>
              <a:t>6/29/2014</a:t>
            </a:fld>
            <a:endParaRPr lang="en-US"/>
          </a:p>
        </p:txBody>
      </p:sp>
      <p:sp>
        <p:nvSpPr>
          <p:cNvPr id="8" name="Slide Number Placeholder 7"/>
          <p:cNvSpPr>
            <a:spLocks noGrp="1"/>
          </p:cNvSpPr>
          <p:nvPr>
            <p:ph type="sldNum" sz="quarter" idx="11"/>
          </p:nvPr>
        </p:nvSpPr>
        <p:spPr/>
        <p:txBody>
          <a:bodyPr/>
          <a:lstStyle/>
          <a:p>
            <a:fld id="{BF5F8A16-15E2-44DF-AB0F-F4B5355E871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E27C58-06E2-49FC-82FB-6BA8B0DC4810}"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F8A16-15E2-44DF-AB0F-F4B5355E871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27C58-06E2-49FC-82FB-6BA8B0DC4810}"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F8A16-15E2-44DF-AB0F-F4B5355E871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E1FC67-CB98-4AEF-90CC-6419E50317F4}" type="datetimeFigureOut">
              <a:rPr lang="en-GB" smtClean="0"/>
              <a:t>29/06/2014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1CEA77-26C2-4B05-A396-1406EF3948A0}" type="slidenum">
              <a:rPr lang="en-GB" smtClean="0"/>
              <a:t>‹#›</a:t>
            </a:fld>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656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Sunday, June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761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Sunday, June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1828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Sunday, June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96698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Sunday, June 29,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37656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Sunday, June 29,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0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Sunday, June 29,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97107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Sunday, June 29, 2014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0044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A0E27C58-06E2-49FC-82FB-6BA8B0DC4810}" type="datetimeFigureOut">
              <a:rPr lang="en-US" smtClean="0"/>
              <a:t>6/29/2014</a:t>
            </a:fld>
            <a:endParaRPr lang="en-US"/>
          </a:p>
        </p:txBody>
      </p:sp>
      <p:sp>
        <p:nvSpPr>
          <p:cNvPr id="10" name="Slide Number Placeholder 9"/>
          <p:cNvSpPr>
            <a:spLocks noGrp="1"/>
          </p:cNvSpPr>
          <p:nvPr>
            <p:ph type="sldNum" sz="quarter" idx="15"/>
          </p:nvPr>
        </p:nvSpPr>
        <p:spPr/>
        <p:txBody>
          <a:bodyPr/>
          <a:lstStyle/>
          <a:p>
            <a:fld id="{BF5F8A16-15E2-44DF-AB0F-F4B5355E8718}"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Sunday, June 29,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466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Sunday, June 29,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822854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Sunday, June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85832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Sunday, June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90445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0E27C58-06E2-49FC-82FB-6BA8B0DC4810}" type="datetimeFigureOut">
              <a:rPr lang="en-US" smtClean="0"/>
              <a:t>6/29/2014</a:t>
            </a:fld>
            <a:endParaRPr lang="en-US"/>
          </a:p>
        </p:txBody>
      </p:sp>
      <p:sp>
        <p:nvSpPr>
          <p:cNvPr id="8" name="Slide Number Placeholder 7"/>
          <p:cNvSpPr>
            <a:spLocks noGrp="1"/>
          </p:cNvSpPr>
          <p:nvPr>
            <p:ph type="sldNum" sz="quarter" idx="11"/>
          </p:nvPr>
        </p:nvSpPr>
        <p:spPr/>
        <p:txBody>
          <a:bodyPr/>
          <a:lstStyle/>
          <a:p>
            <a:fld id="{BF5F8A16-15E2-44DF-AB0F-F4B5355E871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A0E27C58-06E2-49FC-82FB-6BA8B0DC4810}" type="datetimeFigureOut">
              <a:rPr lang="en-US" smtClean="0"/>
              <a:t>6/29/2014</a:t>
            </a:fld>
            <a:endParaRPr lang="en-US"/>
          </a:p>
        </p:txBody>
      </p:sp>
      <p:sp>
        <p:nvSpPr>
          <p:cNvPr id="10" name="Slide Number Placeholder 9"/>
          <p:cNvSpPr>
            <a:spLocks noGrp="1"/>
          </p:cNvSpPr>
          <p:nvPr>
            <p:ph type="sldNum" sz="quarter" idx="11"/>
          </p:nvPr>
        </p:nvSpPr>
        <p:spPr/>
        <p:txBody>
          <a:bodyPr/>
          <a:lstStyle/>
          <a:p>
            <a:fld id="{BF5F8A16-15E2-44DF-AB0F-F4B5355E8718}"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A0E27C58-06E2-49FC-82FB-6BA8B0DC4810}" type="datetimeFigureOut">
              <a:rPr lang="en-US" smtClean="0"/>
              <a:t>6/29/2014</a:t>
            </a:fld>
            <a:endParaRPr lang="en-US"/>
          </a:p>
        </p:txBody>
      </p:sp>
      <p:sp>
        <p:nvSpPr>
          <p:cNvPr id="11" name="Slide Number Placeholder 10"/>
          <p:cNvSpPr>
            <a:spLocks noGrp="1"/>
          </p:cNvSpPr>
          <p:nvPr>
            <p:ph type="sldNum" sz="quarter" idx="11"/>
          </p:nvPr>
        </p:nvSpPr>
        <p:spPr/>
        <p:txBody>
          <a:bodyPr/>
          <a:lstStyle/>
          <a:p>
            <a:fld id="{BF5F8A16-15E2-44DF-AB0F-F4B5355E8718}"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A0E27C58-06E2-49FC-82FB-6BA8B0DC4810}" type="datetimeFigureOut">
              <a:rPr lang="en-US" smtClean="0"/>
              <a:t>6/29/2014</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BF5F8A16-15E2-44DF-AB0F-F4B5355E8718}"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7C58-06E2-49FC-82FB-6BA8B0DC4810}" type="datetimeFigureOut">
              <a:rPr lang="en-US" smtClean="0"/>
              <a:t>6/29/2014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F8A16-15E2-44DF-AB0F-F4B5355E871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0E27C58-06E2-49FC-82FB-6BA8B0DC4810}" type="datetimeFigureOut">
              <a:rPr lang="en-US" smtClean="0"/>
              <a:t>6/29/2014</a:t>
            </a:fld>
            <a:endParaRPr lang="en-US"/>
          </a:p>
        </p:txBody>
      </p:sp>
      <p:sp>
        <p:nvSpPr>
          <p:cNvPr id="9" name="Slide Number Placeholder 8"/>
          <p:cNvSpPr>
            <a:spLocks noGrp="1"/>
          </p:cNvSpPr>
          <p:nvPr>
            <p:ph type="sldNum" sz="quarter" idx="11"/>
          </p:nvPr>
        </p:nvSpPr>
        <p:spPr/>
        <p:txBody>
          <a:bodyPr/>
          <a:lstStyle/>
          <a:p>
            <a:fld id="{BF5F8A16-15E2-44DF-AB0F-F4B5355E8718}"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0E27C58-06E2-49FC-82FB-6BA8B0DC4810}" type="datetimeFigureOut">
              <a:rPr lang="en-US" smtClean="0"/>
              <a:t>6/29/2014</a:t>
            </a:fld>
            <a:endParaRPr lang="en-US"/>
          </a:p>
        </p:txBody>
      </p:sp>
      <p:sp>
        <p:nvSpPr>
          <p:cNvPr id="9" name="Slide Number Placeholder 8"/>
          <p:cNvSpPr>
            <a:spLocks noGrp="1"/>
          </p:cNvSpPr>
          <p:nvPr>
            <p:ph type="sldNum" sz="quarter" idx="11"/>
          </p:nvPr>
        </p:nvSpPr>
        <p:spPr/>
        <p:txBody>
          <a:bodyPr/>
          <a:lstStyle/>
          <a:p>
            <a:fld id="{BF5F8A16-15E2-44DF-AB0F-F4B5355E8718}"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E27C58-06E2-49FC-82FB-6BA8B0DC4810}" type="datetimeFigureOut">
              <a:rPr lang="en-US" smtClean="0"/>
              <a:t>6/29/2014</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F5F8A16-15E2-44DF-AB0F-F4B5355E871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Sunday, June 29,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5097643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6.wmf"/><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672" y="1052736"/>
            <a:ext cx="3672408" cy="1938992"/>
          </a:xfrm>
          <a:prstGeom prst="rect">
            <a:avLst/>
          </a:prstGeom>
          <a:noFill/>
          <a:scene3d>
            <a:camera prst="perspectiveRelaxed" fov="2400000">
              <a:rot lat="19644481" lon="19849885" rev="3299727"/>
            </a:camera>
            <a:lightRig rig="soft" dir="t">
              <a:rot lat="0" lon="0" rev="10800000"/>
            </a:lightRig>
          </a:scene3d>
          <a:sp3d>
            <a:bevelT w="31750"/>
          </a:sp3d>
        </p:spPr>
        <p:txBody>
          <a:bodyPr wrap="square" lIns="91440" tIns="45720" rIns="91440" bIns="45720">
            <a:spAutoFit/>
            <a:sp3d>
              <a:bevelT w="27940" h="12700"/>
              <a:contourClr>
                <a:srgbClr val="DDDDDD"/>
              </a:contourClr>
            </a:sp3d>
          </a:bodyPr>
          <a:lstStyle/>
          <a:p>
            <a:pPr algn="ctr"/>
            <a:r>
              <a:rPr lang="hr-HR" sz="3200" b="1" cap="none" spc="150" dirty="0" smtClean="0">
                <a:ln w="11430"/>
                <a:effectLst>
                  <a:outerShdw blurRad="25400" algn="tl" rotWithShape="0">
                    <a:srgbClr val="000000">
                      <a:alpha val="43000"/>
                    </a:srgbClr>
                  </a:outerShdw>
                </a:effectLst>
              </a:rPr>
              <a:t>O</a:t>
            </a:r>
            <a:r>
              <a:rPr lang="hr-HR" sz="3200" b="1" spc="150" dirty="0">
                <a:ln w="11430"/>
                <a:effectLst>
                  <a:outerShdw blurRad="25400" algn="tl" rotWithShape="0">
                    <a:srgbClr val="000000">
                      <a:alpha val="43000"/>
                    </a:srgbClr>
                  </a:outerShdw>
                </a:effectLst>
              </a:rPr>
              <a:t> </a:t>
            </a:r>
            <a:r>
              <a:rPr lang="hr-HR" sz="3200" b="1" spc="150" dirty="0" smtClean="0">
                <a:ln w="11430"/>
                <a:effectLst>
                  <a:outerShdw blurRad="25400" algn="tl" rotWithShape="0">
                    <a:srgbClr val="000000">
                      <a:alpha val="43000"/>
                    </a:srgbClr>
                  </a:outerShdw>
                </a:effectLst>
              </a:rPr>
              <a:t>skupovima </a:t>
            </a:r>
          </a:p>
          <a:p>
            <a:pPr algn="ctr"/>
            <a:r>
              <a:rPr lang="hr-HR" sz="3200" b="1" spc="150" dirty="0" smtClean="0">
                <a:ln w="11430"/>
                <a:effectLst>
                  <a:outerShdw blurRad="25400" algn="tl" rotWithShape="0">
                    <a:srgbClr val="000000">
                      <a:alpha val="43000"/>
                    </a:srgbClr>
                  </a:outerShdw>
                </a:effectLst>
              </a:rPr>
              <a:t>i ljudima </a:t>
            </a:r>
          </a:p>
          <a:p>
            <a:pPr algn="ctr"/>
            <a:endParaRPr lang="hr-HR" sz="3200" b="1" spc="150" dirty="0" smtClean="0">
              <a:ln w="11430"/>
              <a:effectLst>
                <a:outerShdw blurRad="25400" algn="tl" rotWithShape="0">
                  <a:srgbClr val="000000">
                    <a:alpha val="43000"/>
                  </a:srgbClr>
                </a:outerShdw>
              </a:effectLst>
            </a:endParaRPr>
          </a:p>
          <a:p>
            <a:pPr algn="ctr"/>
            <a:r>
              <a:rPr lang="hr-HR" b="1" dirty="0"/>
              <a:t>(jedna zaboravljena godišnjica</a:t>
            </a:r>
            <a:r>
              <a:rPr lang="hr-HR" sz="2000" b="1" dirty="0"/>
              <a:t>)</a:t>
            </a:r>
            <a:r>
              <a:rPr lang="hr-HR" sz="2400" b="1" dirty="0"/>
              <a:t>  </a:t>
            </a:r>
            <a:endParaRPr lang="en-US" sz="2400" dirty="0"/>
          </a:p>
        </p:txBody>
      </p:sp>
      <p:sp>
        <p:nvSpPr>
          <p:cNvPr id="6" name="Rectangle 5"/>
          <p:cNvSpPr/>
          <p:nvPr/>
        </p:nvSpPr>
        <p:spPr>
          <a:xfrm>
            <a:off x="-36512" y="4005064"/>
            <a:ext cx="6624736" cy="461665"/>
          </a:xfrm>
          <a:prstGeom prst="rect">
            <a:avLst/>
          </a:prstGeom>
          <a:noFill/>
          <a:scene3d>
            <a:camera prst="orthographicFront">
              <a:rot lat="18975680" lon="18869929" rev="21505547"/>
            </a:camera>
            <a:lightRig rig="soft" dir="t">
              <a:rot lat="0" lon="0" rev="10800000"/>
            </a:lightRig>
          </a:scene3d>
          <a:sp3d>
            <a:bevelT w="44450" h="82550"/>
          </a:sp3d>
        </p:spPr>
        <p:txBody>
          <a:bodyPr wrap="square" lIns="91440" tIns="45720" rIns="91440" bIns="45720">
            <a:spAutoFit/>
            <a:sp3d>
              <a:bevelT w="27940" h="12700"/>
              <a:contourClr>
                <a:srgbClr val="DDDDDD"/>
              </a:contourClr>
            </a:sp3d>
          </a:bodyPr>
          <a:lstStyle/>
          <a:p>
            <a:r>
              <a:rPr lang="en-GB" sz="2400" dirty="0"/>
              <a:t>Ivo </a:t>
            </a:r>
            <a:r>
              <a:rPr lang="en-GB" sz="2400" dirty="0" err="1" smtClean="0"/>
              <a:t>Baras</a:t>
            </a:r>
            <a:r>
              <a:rPr lang="hr-HR" sz="2400" dirty="0" smtClean="0"/>
              <a:t>, </a:t>
            </a:r>
            <a:r>
              <a:rPr lang="en-GB" sz="2400" dirty="0" err="1" smtClean="0"/>
              <a:t>Renata</a:t>
            </a:r>
            <a:r>
              <a:rPr lang="en-GB" sz="2400" dirty="0" smtClean="0"/>
              <a:t> </a:t>
            </a:r>
            <a:r>
              <a:rPr lang="en-GB" sz="2400" dirty="0" err="1"/>
              <a:t>Kožul</a:t>
            </a:r>
            <a:r>
              <a:rPr lang="en-GB" sz="2400" dirty="0"/>
              <a:t> </a:t>
            </a:r>
            <a:r>
              <a:rPr lang="en-GB" sz="2400" dirty="0" err="1" smtClean="0"/>
              <a:t>Blaževski</a:t>
            </a:r>
            <a:r>
              <a:rPr lang="hr-HR" sz="2400" dirty="0"/>
              <a:t>,</a:t>
            </a:r>
            <a:r>
              <a:rPr lang="en-GB" sz="2400" dirty="0"/>
              <a:t> </a:t>
            </a:r>
            <a:r>
              <a:rPr lang="en-GB" sz="2400" dirty="0" err="1" smtClean="0"/>
              <a:t>Julija</a:t>
            </a:r>
            <a:r>
              <a:rPr lang="en-GB" sz="2400" dirty="0" smtClean="0"/>
              <a:t> </a:t>
            </a:r>
            <a:r>
              <a:rPr lang="en-GB" sz="2400" dirty="0" err="1"/>
              <a:t>Mardešić</a:t>
            </a:r>
            <a:r>
              <a:rPr lang="hr-HR" sz="2400" dirty="0"/>
              <a:t> </a:t>
            </a:r>
            <a:r>
              <a:rPr lang="en-GB" sz="2400" dirty="0"/>
              <a:t> </a:t>
            </a:r>
            <a:endParaRPr lang="en-US" sz="2400"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77359" y="2204864"/>
            <a:ext cx="3024336" cy="2503626"/>
          </a:xfrm>
          <a:prstGeom prst="rect">
            <a:avLst/>
          </a:prstGeom>
          <a:solidFill>
            <a:schemeClr val="tx1"/>
          </a:solidFill>
          <a:ln w="28575">
            <a:solidFill>
              <a:schemeClr val="bg1"/>
            </a:solidFill>
            <a:miter lim="800000"/>
            <a:headEnd/>
            <a:tailEnd/>
          </a:ln>
          <a:scene3d>
            <a:camera prst="perspectiveRelaxed" fov="2400000">
              <a:rot lat="20451167" lon="19569784" rev="3381906"/>
            </a:camera>
            <a:lightRig rig="threePt" dir="t"/>
          </a:scene3d>
          <a:sp3d>
            <a:bevelT w="0" h="0"/>
          </a:sp3d>
        </p:spPr>
      </p:pic>
    </p:spTree>
    <p:extLst>
      <p:ext uri="{BB962C8B-B14F-4D97-AF65-F5344CB8AC3E}">
        <p14:creationId xmlns:p14="http://schemas.microsoft.com/office/powerpoint/2010/main" val="138369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990600"/>
          </a:xfrm>
        </p:spPr>
        <p:txBody>
          <a:bodyPr/>
          <a:lstStyle/>
          <a:p>
            <a:r>
              <a:rPr lang="hr-HR" dirty="0" smtClean="0"/>
              <a:t>Uočavanje problema  </a:t>
            </a:r>
            <a:endParaRPr lang="en-US" dirty="0"/>
          </a:p>
        </p:txBody>
      </p:sp>
      <p:sp>
        <p:nvSpPr>
          <p:cNvPr id="3" name="Content Placeholder 2"/>
          <p:cNvSpPr>
            <a:spLocks noGrp="1"/>
          </p:cNvSpPr>
          <p:nvPr>
            <p:ph idx="1"/>
          </p:nvPr>
        </p:nvSpPr>
        <p:spPr>
          <a:xfrm>
            <a:off x="608898" y="1556792"/>
            <a:ext cx="8229600" cy="720080"/>
          </a:xfrm>
        </p:spPr>
        <p:txBody>
          <a:bodyPr>
            <a:normAutofit/>
          </a:bodyPr>
          <a:lstStyle/>
          <a:p>
            <a:pPr marL="0" indent="0">
              <a:buNone/>
            </a:pPr>
            <a:r>
              <a:rPr lang="hr-HR" sz="2000" dirty="0"/>
              <a:t>Iskustvo međutim uči da problemima treba pristupati objektivno, bez afektacije. </a:t>
            </a:r>
            <a:endParaRPr lang="en-US" sz="2000" dirty="0"/>
          </a:p>
        </p:txBody>
      </p:sp>
      <p:sp>
        <p:nvSpPr>
          <p:cNvPr id="4" name="Content Placeholder 2"/>
          <p:cNvSpPr txBox="1">
            <a:spLocks/>
          </p:cNvSpPr>
          <p:nvPr/>
        </p:nvSpPr>
        <p:spPr>
          <a:xfrm>
            <a:off x="608898" y="3752376"/>
            <a:ext cx="8229600" cy="285293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Svjesni malog broja testiranih studenata i vođeni znatiželjom autori su testiranje proširili na studente drugog semestra prve godine smjerova Informacijska tehnologija, Elektrotehnika i Trgovinsko poslovanje Odjela za stručne studije Sveučilišta u Splitu tako što su proveli isti test (Slika 1). Testirano je ukupno 164 studenata, od čega 58 studenata informacijske tehnologije, 46 studenata elektrotehnike i 60 studenata trgovinskog poslovanja. Ponovo su, nauštrb matematičkog simbolizma, kao točni prihvaćani odgovori u kojima bi student uglavnom ispravno opisao traženi pojam. </a:t>
            </a:r>
            <a:endParaRPr lang="en-US" sz="2000" dirty="0"/>
          </a:p>
        </p:txBody>
      </p:sp>
      <p:sp>
        <p:nvSpPr>
          <p:cNvPr id="5" name="Content Placeholder 2"/>
          <p:cNvSpPr txBox="1">
            <a:spLocks/>
          </p:cNvSpPr>
          <p:nvPr/>
        </p:nvSpPr>
        <p:spPr>
          <a:xfrm>
            <a:off x="584920" y="2411191"/>
            <a:ext cx="8229600" cy="1296144"/>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Problem kojim se ovaj rad bavi je sljedeći: kako je moguće da nakon četrnaest godina slušanja matematike studenti nisu usvojili pojmove koji su navodno fundamentalni za  modernu matematiku? Je li problem u studentima, nastavnicima, ili nečemu trećem? </a:t>
            </a:r>
            <a:endParaRPr lang="en-US" sz="2000" dirty="0"/>
          </a:p>
        </p:txBody>
      </p:sp>
    </p:spTree>
    <p:extLst>
      <p:ext uri="{BB962C8B-B14F-4D97-AF65-F5344CB8AC3E}">
        <p14:creationId xmlns:p14="http://schemas.microsoft.com/office/powerpoint/2010/main" val="1879885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373616" cy="1944216"/>
          </a:xfrm>
        </p:spPr>
        <p:txBody>
          <a:bodyPr>
            <a:noAutofit/>
          </a:bodyPr>
          <a:lstStyle/>
          <a:p>
            <a:pPr marL="0" indent="0">
              <a:buNone/>
            </a:pPr>
            <a:r>
              <a:rPr lang="hr-HR" sz="2000" dirty="0"/>
              <a:t>Podaci su analizirani primjenom MS Excela. Slika 2 prikazuje koji su postotak bodova ostvarili studenti na testu po pojedinim zadacima. Činjenica da su studenti postigli nešto veći broj bodova u zadatku 14 ukazuje na to da se dio studenata ne znajući točan odgovor vjerojatno služio razumnom taktikom nasumičnog zaokruživanja jednog od dvaju ponuđenih odgovora u pitalicama.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36912"/>
            <a:ext cx="6888090" cy="357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91680" y="6301902"/>
            <a:ext cx="5688632" cy="276999"/>
          </a:xfrm>
          <a:prstGeom prst="rect">
            <a:avLst/>
          </a:prstGeom>
        </p:spPr>
        <p:txBody>
          <a:bodyPr wrap="square">
            <a:spAutoFit/>
          </a:bodyPr>
          <a:lstStyle/>
          <a:p>
            <a:r>
              <a:rPr lang="hr-HR" sz="1200" dirty="0"/>
              <a:t>Slika 2 – Postotak </a:t>
            </a:r>
            <a:r>
              <a:rPr lang="hr-HR" sz="1200" dirty="0" smtClean="0"/>
              <a:t>osvojenih bodova po zadacima </a:t>
            </a:r>
            <a:r>
              <a:rPr lang="hr-HR" sz="1200" dirty="0"/>
              <a:t>na testu (studenti prve godine)</a:t>
            </a:r>
            <a:endParaRPr lang="en-US" sz="1200" dirty="0"/>
          </a:p>
        </p:txBody>
      </p:sp>
    </p:spTree>
    <p:extLst>
      <p:ext uri="{BB962C8B-B14F-4D97-AF65-F5344CB8AC3E}">
        <p14:creationId xmlns:p14="http://schemas.microsoft.com/office/powerpoint/2010/main" val="26938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373616" cy="1728192"/>
          </a:xfrm>
        </p:spPr>
        <p:txBody>
          <a:bodyPr>
            <a:noAutofit/>
          </a:bodyPr>
          <a:lstStyle/>
          <a:p>
            <a:pPr marL="0" indent="0">
              <a:buNone/>
            </a:pPr>
            <a:r>
              <a:rPr lang="hr-HR" sz="2000" dirty="0"/>
              <a:t>Ovo ipak nije bitno popravilo prilično loše rezultate. Na Slici 3 je prikazana distribucija studenata s obzirom na rezultate postignute na testu, izražene u postocima. Iz nje se vidi da je svega 30 studenata (18.29%) postiglo više od 40% ukupnog broja bodova, dok je prosječno postignut rezultat na testu tek 28.77%. </a:t>
            </a:r>
            <a:endParaRPr lang="en-US" sz="2000" dirty="0"/>
          </a:p>
        </p:txBody>
      </p:sp>
      <p:sp>
        <p:nvSpPr>
          <p:cNvPr id="2" name="Rectangle 1"/>
          <p:cNvSpPr/>
          <p:nvPr/>
        </p:nvSpPr>
        <p:spPr>
          <a:xfrm>
            <a:off x="2771800" y="6301900"/>
            <a:ext cx="3528392" cy="276999"/>
          </a:xfrm>
          <a:prstGeom prst="rect">
            <a:avLst/>
          </a:prstGeom>
        </p:spPr>
        <p:txBody>
          <a:bodyPr wrap="square">
            <a:spAutoFit/>
          </a:bodyPr>
          <a:lstStyle/>
          <a:p>
            <a:r>
              <a:rPr lang="hr-HR" sz="1200" dirty="0"/>
              <a:t>Slika 3 – Rezultati studenata prve godine na </a:t>
            </a:r>
            <a:r>
              <a:rPr lang="hr-HR" sz="1200" dirty="0" smtClean="0"/>
              <a:t>testu </a:t>
            </a:r>
            <a:endParaRPr lang="en-US" sz="1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858" y="2447849"/>
            <a:ext cx="5425960" cy="378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470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58" y="764704"/>
            <a:ext cx="8229600" cy="1512168"/>
          </a:xfrm>
        </p:spPr>
        <p:txBody>
          <a:bodyPr>
            <a:normAutofit lnSpcReduction="10000"/>
          </a:bodyPr>
          <a:lstStyle/>
          <a:p>
            <a:pPr marL="0" indent="0">
              <a:buNone/>
            </a:pPr>
            <a:r>
              <a:rPr lang="hr-HR" sz="2000" dirty="0"/>
              <a:t>Zamjetna je vrlo loša riješenost 9. zadatka (manje od 10%) u kojem se trebalo operacije presjeka, unije i razlike primijeniti na intervale realnih brojeva – što je dio gradiva koji bi završeni srednjoškolci trebali dobro znati. U svjetlu ove statistike, klimavi rezultati slušača treće godine više se i ne doimaju toliko lošima. </a:t>
            </a:r>
            <a:endParaRPr lang="en-US" sz="2000" dirty="0"/>
          </a:p>
        </p:txBody>
      </p:sp>
      <p:sp>
        <p:nvSpPr>
          <p:cNvPr id="4" name="Content Placeholder 2"/>
          <p:cNvSpPr txBox="1">
            <a:spLocks/>
          </p:cNvSpPr>
          <p:nvPr/>
        </p:nvSpPr>
        <p:spPr>
          <a:xfrm>
            <a:off x="562998" y="4653136"/>
            <a:ext cx="8229600" cy="172819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1600" dirty="0" smtClean="0"/>
              <a:t>„</a:t>
            </a:r>
            <a:r>
              <a:rPr lang="en-US" sz="1600" dirty="0" err="1"/>
              <a:t>Namjera</a:t>
            </a:r>
            <a:r>
              <a:rPr lang="en-US" sz="1600" dirty="0"/>
              <a:t> </a:t>
            </a:r>
            <a:r>
              <a:rPr lang="en-US" sz="1600" dirty="0" err="1"/>
              <a:t>nam</a:t>
            </a:r>
            <a:r>
              <a:rPr lang="en-US" sz="1600" dirty="0"/>
              <a:t> je </a:t>
            </a:r>
            <a:r>
              <a:rPr lang="en-US" sz="1600" dirty="0" err="1"/>
              <a:t>istaknuti</a:t>
            </a:r>
            <a:r>
              <a:rPr lang="en-US" sz="1600" dirty="0"/>
              <a:t> </a:t>
            </a:r>
            <a:r>
              <a:rPr lang="en-US" sz="1600" dirty="0" err="1"/>
              <a:t>neka</a:t>
            </a:r>
            <a:r>
              <a:rPr lang="en-US" sz="1600" dirty="0"/>
              <a:t> </a:t>
            </a:r>
            <a:r>
              <a:rPr lang="en-US" sz="1600" dirty="0" err="1"/>
              <a:t>na</a:t>
            </a:r>
            <a:r>
              <a:rPr lang="hr-HR" sz="1600" dirty="0"/>
              <a:t>š</a:t>
            </a:r>
            <a:r>
              <a:rPr lang="en-US" sz="1600" dirty="0"/>
              <a:t>a </a:t>
            </a:r>
            <a:r>
              <a:rPr lang="en-US" sz="1600" dirty="0" err="1"/>
              <a:t>iskustva</a:t>
            </a:r>
            <a:r>
              <a:rPr lang="en-US" sz="1600" dirty="0"/>
              <a:t> s </a:t>
            </a:r>
            <a:r>
              <a:rPr lang="en-US" sz="1600" dirty="0" err="1"/>
              <a:t>ispita</a:t>
            </a:r>
            <a:r>
              <a:rPr lang="hr-HR" sz="1600" dirty="0"/>
              <a:t> (</a:t>
            </a:r>
            <a:r>
              <a:rPr lang="en-US" sz="1600" dirty="0" err="1"/>
              <a:t>raznih</a:t>
            </a:r>
            <a:r>
              <a:rPr lang="en-US" sz="1600" dirty="0"/>
              <a:t> </a:t>
            </a:r>
            <a:r>
              <a:rPr lang="en-US" sz="1600" dirty="0" err="1"/>
              <a:t>kolegija</a:t>
            </a:r>
            <a:r>
              <a:rPr lang="en-US" sz="1600" dirty="0"/>
              <a:t> i </a:t>
            </a:r>
            <a:r>
              <a:rPr lang="en-US" sz="1600" dirty="0" err="1"/>
              <a:t>diplomskih</a:t>
            </a:r>
            <a:r>
              <a:rPr lang="hr-HR" sz="1600" dirty="0"/>
              <a:t>) </a:t>
            </a:r>
            <a:r>
              <a:rPr lang="en-US" sz="1600" dirty="0" err="1"/>
              <a:t>gdje</a:t>
            </a:r>
            <a:r>
              <a:rPr lang="en-US" sz="1600" dirty="0"/>
              <a:t> </a:t>
            </a:r>
            <a:r>
              <a:rPr lang="en-US" sz="1600" dirty="0" err="1"/>
              <a:t>smo</a:t>
            </a:r>
            <a:r>
              <a:rPr lang="en-US" sz="1600" dirty="0"/>
              <a:t> </a:t>
            </a:r>
            <a:r>
              <a:rPr lang="en-US" sz="1600" dirty="0" err="1"/>
              <a:t>prvo</a:t>
            </a:r>
            <a:r>
              <a:rPr lang="en-US" sz="1600" dirty="0"/>
              <a:t> </a:t>
            </a:r>
            <a:r>
              <a:rPr lang="en-US" sz="1600" dirty="0" err="1"/>
              <a:t>bili</a:t>
            </a:r>
            <a:r>
              <a:rPr lang="en-US" sz="1600" dirty="0"/>
              <a:t> </a:t>
            </a:r>
            <a:r>
              <a:rPr lang="en-US" sz="1600" dirty="0" err="1"/>
              <a:t>za</a:t>
            </a:r>
            <a:r>
              <a:rPr lang="hr-HR" sz="1600" dirty="0"/>
              <a:t>č</a:t>
            </a:r>
            <a:r>
              <a:rPr lang="en-US" sz="1600" dirty="0"/>
              <a:t>u</a:t>
            </a:r>
            <a:r>
              <a:rPr lang="hr-HR" sz="1600" dirty="0"/>
              <a:t>đ</a:t>
            </a:r>
            <a:r>
              <a:rPr lang="en-US" sz="1600" dirty="0" err="1"/>
              <a:t>eni</a:t>
            </a:r>
            <a:r>
              <a:rPr lang="en-US" sz="1600" dirty="0"/>
              <a:t> da </a:t>
            </a:r>
            <a:r>
              <a:rPr lang="en-US" sz="1600" dirty="0" err="1"/>
              <a:t>studenti</a:t>
            </a:r>
            <a:r>
              <a:rPr lang="en-US" sz="1600" dirty="0"/>
              <a:t> </a:t>
            </a:r>
            <a:r>
              <a:rPr lang="en-US" sz="1600" dirty="0" err="1"/>
              <a:t>neke</a:t>
            </a:r>
            <a:r>
              <a:rPr lang="en-US" sz="1600" dirty="0"/>
              <a:t> </a:t>
            </a:r>
            <a:r>
              <a:rPr lang="en-US" sz="1600" dirty="0" err="1"/>
              <a:t>stvari</a:t>
            </a:r>
            <a:r>
              <a:rPr lang="en-US" sz="1600" dirty="0"/>
              <a:t> ne </a:t>
            </a:r>
            <a:r>
              <a:rPr lang="en-US" sz="1600" dirty="0" err="1"/>
              <a:t>znaju</a:t>
            </a:r>
            <a:r>
              <a:rPr lang="hr-HR" sz="1600" dirty="0"/>
              <a:t>. </a:t>
            </a:r>
            <a:r>
              <a:rPr lang="en-US" sz="1600" dirty="0" err="1"/>
              <a:t>Onda</a:t>
            </a:r>
            <a:r>
              <a:rPr lang="en-US" sz="1600" dirty="0"/>
              <a:t> </a:t>
            </a:r>
            <a:r>
              <a:rPr lang="en-US" sz="1600" dirty="0" err="1"/>
              <a:t>smo</a:t>
            </a:r>
            <a:r>
              <a:rPr lang="en-US" sz="1600" dirty="0"/>
              <a:t> </a:t>
            </a:r>
            <a:r>
              <a:rPr lang="en-US" sz="1600" dirty="0" err="1"/>
              <a:t>shvatili</a:t>
            </a:r>
            <a:r>
              <a:rPr lang="en-US" sz="1600" dirty="0"/>
              <a:t> da </a:t>
            </a:r>
            <a:r>
              <a:rPr lang="en-US" sz="1600" dirty="0" err="1"/>
              <a:t>ih</a:t>
            </a:r>
            <a:r>
              <a:rPr lang="en-US" sz="1600" dirty="0"/>
              <a:t> se </a:t>
            </a:r>
            <a:r>
              <a:rPr lang="en-US" sz="1600" dirty="0" err="1"/>
              <a:t>neke</a:t>
            </a:r>
            <a:r>
              <a:rPr lang="en-US" sz="1600" dirty="0"/>
              <a:t> </a:t>
            </a:r>
            <a:r>
              <a:rPr lang="en-US" sz="1600" dirty="0" err="1"/>
              <a:t>osnovne</a:t>
            </a:r>
            <a:r>
              <a:rPr lang="en-US" sz="1600" dirty="0"/>
              <a:t> </a:t>
            </a:r>
            <a:r>
              <a:rPr lang="en-US" sz="1600" dirty="0" err="1"/>
              <a:t>stvari</a:t>
            </a:r>
            <a:r>
              <a:rPr lang="en-US" sz="1600" dirty="0"/>
              <a:t> o </a:t>
            </a:r>
            <a:r>
              <a:rPr lang="en-US" sz="1600" dirty="0" err="1"/>
              <a:t>skupovima</a:t>
            </a:r>
            <a:r>
              <a:rPr lang="en-US" sz="1600" dirty="0"/>
              <a:t> </a:t>
            </a:r>
            <a:r>
              <a:rPr lang="en-US" sz="1600" dirty="0" err="1"/>
              <a:t>zapravo</a:t>
            </a:r>
            <a:r>
              <a:rPr lang="en-US" sz="1600" dirty="0"/>
              <a:t> </a:t>
            </a:r>
            <a:r>
              <a:rPr lang="en-US" sz="1600" dirty="0" err="1"/>
              <a:t>nigdje</a:t>
            </a:r>
            <a:r>
              <a:rPr lang="en-US" sz="1600" dirty="0"/>
              <a:t> ne u</a:t>
            </a:r>
            <a:r>
              <a:rPr lang="hr-HR" sz="1600" dirty="0"/>
              <a:t>č</a:t>
            </a:r>
            <a:r>
              <a:rPr lang="en-US" sz="1600" dirty="0"/>
              <a:t>i</a:t>
            </a:r>
            <a:r>
              <a:rPr lang="hr-HR" sz="1600" dirty="0"/>
              <a:t>… </a:t>
            </a:r>
            <a:r>
              <a:rPr lang="en-US" sz="1600" dirty="0" err="1"/>
              <a:t>Kako</a:t>
            </a:r>
            <a:r>
              <a:rPr lang="en-US" sz="1600" dirty="0"/>
              <a:t> </a:t>
            </a:r>
            <a:r>
              <a:rPr lang="en-US" sz="1600" dirty="0" err="1"/>
              <a:t>objasniti</a:t>
            </a:r>
            <a:r>
              <a:rPr lang="en-US" sz="1600" dirty="0"/>
              <a:t> </a:t>
            </a:r>
            <a:r>
              <a:rPr lang="en-US" sz="1600" dirty="0" err="1"/>
              <a:t>ovakvu</a:t>
            </a:r>
            <a:r>
              <a:rPr lang="en-US" sz="1600" dirty="0"/>
              <a:t> </a:t>
            </a:r>
            <a:r>
              <a:rPr lang="en-US" sz="1600" dirty="0" err="1"/>
              <a:t>malu</a:t>
            </a:r>
            <a:r>
              <a:rPr lang="en-US" sz="1600" dirty="0"/>
              <a:t> </a:t>
            </a:r>
            <a:r>
              <a:rPr lang="en-US" sz="1600" dirty="0" err="1"/>
              <a:t>rje</a:t>
            </a:r>
            <a:r>
              <a:rPr lang="hr-HR" sz="1600" dirty="0"/>
              <a:t>š</a:t>
            </a:r>
            <a:r>
              <a:rPr lang="en-US" sz="1600" dirty="0" err="1"/>
              <a:t>ivost</a:t>
            </a:r>
            <a:r>
              <a:rPr lang="en-US" sz="1600" dirty="0"/>
              <a:t> </a:t>
            </a:r>
            <a:r>
              <a:rPr lang="en-US" sz="1600" dirty="0" err="1"/>
              <a:t>jednostavnih</a:t>
            </a:r>
            <a:r>
              <a:rPr lang="en-US" sz="1600" dirty="0"/>
              <a:t> </a:t>
            </a:r>
            <a:r>
              <a:rPr lang="en-US" sz="1600" dirty="0" err="1"/>
              <a:t>zadataka</a:t>
            </a:r>
            <a:r>
              <a:rPr lang="en-US" sz="1600" dirty="0"/>
              <a:t> </a:t>
            </a:r>
            <a:r>
              <a:rPr lang="en-US" sz="1600" dirty="0" err="1"/>
              <a:t>sa</a:t>
            </a:r>
            <a:r>
              <a:rPr lang="en-US" sz="1600" dirty="0"/>
              <a:t> </a:t>
            </a:r>
            <a:r>
              <a:rPr lang="en-US" sz="1600" dirty="0" err="1"/>
              <a:t>skupovima</a:t>
            </a:r>
            <a:r>
              <a:rPr lang="en-US" sz="1600" dirty="0"/>
              <a:t> </a:t>
            </a:r>
            <a:r>
              <a:rPr lang="en-US" sz="1600" dirty="0" err="1"/>
              <a:t>na</a:t>
            </a:r>
            <a:r>
              <a:rPr lang="en-US" sz="1600" dirty="0"/>
              <a:t> </a:t>
            </a:r>
            <a:r>
              <a:rPr lang="en-US" sz="1600" dirty="0" err="1"/>
              <a:t>prijemnim</a:t>
            </a:r>
            <a:r>
              <a:rPr lang="en-US" sz="1600" dirty="0"/>
              <a:t> </a:t>
            </a:r>
            <a:r>
              <a:rPr lang="en-US" sz="1600" dirty="0" err="1"/>
              <a:t>ispitima</a:t>
            </a:r>
            <a:r>
              <a:rPr lang="hr-HR" sz="1600" dirty="0"/>
              <a:t>? </a:t>
            </a:r>
            <a:r>
              <a:rPr lang="en-US" sz="1600" dirty="0" err="1"/>
              <a:t>Jednostavno</a:t>
            </a:r>
            <a:r>
              <a:rPr lang="hr-HR" sz="1600" dirty="0"/>
              <a:t>: </a:t>
            </a:r>
            <a:r>
              <a:rPr lang="en-US" sz="1600" dirty="0" err="1"/>
              <a:t>zadaci</a:t>
            </a:r>
            <a:r>
              <a:rPr lang="en-US" sz="1600" dirty="0"/>
              <a:t> </a:t>
            </a:r>
            <a:r>
              <a:rPr lang="en-US" sz="1600" dirty="0" err="1"/>
              <a:t>takvog</a:t>
            </a:r>
            <a:r>
              <a:rPr lang="en-US" sz="1600" dirty="0"/>
              <a:t> </a:t>
            </a:r>
            <a:r>
              <a:rPr lang="en-US" sz="1600" dirty="0" err="1"/>
              <a:t>tipa</a:t>
            </a:r>
            <a:r>
              <a:rPr lang="en-US" sz="1600" dirty="0"/>
              <a:t> </a:t>
            </a:r>
            <a:r>
              <a:rPr lang="en-US" sz="1600" dirty="0" err="1"/>
              <a:t>nisu</a:t>
            </a:r>
            <a:r>
              <a:rPr lang="en-US" sz="1600" dirty="0"/>
              <a:t> se </a:t>
            </a:r>
            <a:r>
              <a:rPr lang="en-US" sz="1600" dirty="0" err="1"/>
              <a:t>nigdje</a:t>
            </a:r>
            <a:r>
              <a:rPr lang="en-US" sz="1600" dirty="0"/>
              <a:t> </a:t>
            </a:r>
            <a:r>
              <a:rPr lang="en-US" sz="1600" dirty="0" err="1"/>
              <a:t>radili</a:t>
            </a:r>
            <a:r>
              <a:rPr lang="en-US" sz="1600" dirty="0"/>
              <a:t> u </a:t>
            </a:r>
            <a:r>
              <a:rPr lang="en-US" sz="1600" dirty="0" err="1"/>
              <a:t>dosada</a:t>
            </a:r>
            <a:r>
              <a:rPr lang="hr-HR" sz="1600" dirty="0"/>
              <a:t>š</a:t>
            </a:r>
            <a:r>
              <a:rPr lang="en-US" sz="1600" dirty="0" err="1"/>
              <a:t>njem</a:t>
            </a:r>
            <a:r>
              <a:rPr lang="en-US" sz="1600" dirty="0"/>
              <a:t> </a:t>
            </a:r>
            <a:r>
              <a:rPr lang="hr-HR" sz="1600" dirty="0"/>
              <a:t>š</a:t>
            </a:r>
            <a:r>
              <a:rPr lang="en-US" sz="1600" dirty="0" err="1"/>
              <a:t>kolovanju</a:t>
            </a:r>
            <a:r>
              <a:rPr lang="hr-HR" sz="1600" dirty="0"/>
              <a:t> (</a:t>
            </a:r>
            <a:r>
              <a:rPr lang="en-US" sz="1600" dirty="0" err="1"/>
              <a:t>mo</a:t>
            </a:r>
            <a:r>
              <a:rPr lang="hr-HR" sz="1600" dirty="0"/>
              <a:t>ž</a:t>
            </a:r>
            <a:r>
              <a:rPr lang="en-US" sz="1600" dirty="0"/>
              <a:t>da </a:t>
            </a:r>
            <a:r>
              <a:rPr lang="en-US" sz="1600" dirty="0" err="1"/>
              <a:t>malo</a:t>
            </a:r>
            <a:r>
              <a:rPr lang="en-US" sz="1600" dirty="0"/>
              <a:t> u </a:t>
            </a:r>
            <a:r>
              <a:rPr lang="en-US" sz="1600" dirty="0" err="1"/>
              <a:t>prirodoslovno</a:t>
            </a:r>
            <a:r>
              <a:rPr lang="hr-HR" sz="1600" dirty="0"/>
              <a:t> – </a:t>
            </a:r>
            <a:r>
              <a:rPr lang="en-US" sz="1600" dirty="0" err="1"/>
              <a:t>matemati</a:t>
            </a:r>
            <a:r>
              <a:rPr lang="hr-HR" sz="1600" dirty="0"/>
              <a:t>č</a:t>
            </a:r>
            <a:r>
              <a:rPr lang="en-US" sz="1600" dirty="0" err="1"/>
              <a:t>kim</a:t>
            </a:r>
            <a:r>
              <a:rPr lang="en-US" sz="1600" dirty="0"/>
              <a:t> </a:t>
            </a:r>
            <a:r>
              <a:rPr lang="en-US" sz="1600" dirty="0" err="1"/>
              <a:t>gimnazijama</a:t>
            </a:r>
            <a:r>
              <a:rPr lang="hr-HR" sz="1600" dirty="0"/>
              <a:t>)“. </a:t>
            </a:r>
            <a:endParaRPr lang="en-US" sz="1600" dirty="0"/>
          </a:p>
        </p:txBody>
      </p:sp>
      <p:sp>
        <p:nvSpPr>
          <p:cNvPr id="5" name="Content Placeholder 2"/>
          <p:cNvSpPr txBox="1">
            <a:spLocks/>
          </p:cNvSpPr>
          <p:nvPr/>
        </p:nvSpPr>
        <p:spPr>
          <a:xfrm>
            <a:off x="573838" y="2574177"/>
            <a:ext cx="8229600" cy="165618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U odličnom članku iz 2010. </a:t>
            </a:r>
            <a:r>
              <a:rPr lang="hr-HR" sz="2000" dirty="0" smtClean="0"/>
              <a:t>godine, Milana </a:t>
            </a:r>
            <a:r>
              <a:rPr lang="hr-HR" sz="2000" dirty="0"/>
              <a:t>i Mladen Vuković su, potaknuti niskom razinom riješenosti zadataka sa skupovima i funkcijama na prijemnim ispitima PMF – Matematičkog odjela Sveučilišta u Zagrebu (zadaci slični zadatku 13 u testu), postavili niz pitanja</a:t>
            </a:r>
            <a:r>
              <a:rPr lang="hr-HR" sz="2000" dirty="0" smtClean="0"/>
              <a:t>: </a:t>
            </a:r>
            <a:endParaRPr lang="en-US" sz="2000" dirty="0"/>
          </a:p>
        </p:txBody>
      </p:sp>
    </p:spTree>
    <p:extLst>
      <p:ext uri="{BB962C8B-B14F-4D97-AF65-F5344CB8AC3E}">
        <p14:creationId xmlns:p14="http://schemas.microsoft.com/office/powerpoint/2010/main" val="1073527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1656184"/>
          </a:xfrm>
        </p:spPr>
        <p:txBody>
          <a:bodyPr>
            <a:noAutofit/>
          </a:bodyPr>
          <a:lstStyle/>
          <a:p>
            <a:pPr marL="0" indent="0">
              <a:buNone/>
            </a:pPr>
            <a:r>
              <a:rPr lang="hr-HR" sz="2000" dirty="0"/>
              <a:t>Nato su poduzeli opsežnu potragu za skupovima po osnovnoškolskim i srednjoškolskim programima i udžbenicima u posljednjih dvadesetak godina. Imajući u vidu veliki broj udžbenika iz matematike za osnovnu školu te različite programe i smjerove u srednjim školama u vremenima čestih promjena kurikuluma, ovo je morao biti divljenja vrijedan trud: </a:t>
            </a:r>
            <a:endParaRPr lang="en-US" sz="2000"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67544" y="2420888"/>
                <a:ext cx="8312231" cy="424847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1600" dirty="0"/>
                  <a:t>„</a:t>
                </a:r>
                <a:r>
                  <a:rPr lang="en-US" sz="1600" dirty="0"/>
                  <a:t>Na</a:t>
                </a:r>
                <a:r>
                  <a:rPr lang="hr-HR" sz="1600" dirty="0"/>
                  <a:t>š</a:t>
                </a:r>
                <a:r>
                  <a:rPr lang="en-US" sz="1600" dirty="0"/>
                  <a:t>u </a:t>
                </a:r>
                <a:r>
                  <a:rPr lang="en-US" sz="1600" dirty="0" err="1"/>
                  <a:t>potragu</a:t>
                </a:r>
                <a:r>
                  <a:rPr lang="en-US" sz="1600" dirty="0"/>
                  <a:t> </a:t>
                </a:r>
                <a:r>
                  <a:rPr lang="en-US" sz="1600" dirty="0" err="1"/>
                  <a:t>za</a:t>
                </a:r>
                <a:r>
                  <a:rPr lang="en-US" sz="1600" dirty="0"/>
                  <a:t> </a:t>
                </a:r>
                <a:r>
                  <a:rPr lang="en-US" sz="1600" dirty="0" err="1"/>
                  <a:t>skupovima</a:t>
                </a:r>
                <a:r>
                  <a:rPr lang="en-US" sz="1600" dirty="0"/>
                  <a:t> u </a:t>
                </a:r>
                <a:r>
                  <a:rPr lang="en-US" sz="1600" dirty="0" err="1"/>
                  <a:t>nastavnim</a:t>
                </a:r>
                <a:r>
                  <a:rPr lang="en-US" sz="1600" dirty="0"/>
                  <a:t> </a:t>
                </a:r>
                <a:r>
                  <a:rPr lang="en-US" sz="1600" dirty="0" err="1"/>
                  <a:t>programima</a:t>
                </a:r>
                <a:r>
                  <a:rPr lang="en-US" sz="1600" dirty="0"/>
                  <a:t> i </a:t>
                </a:r>
                <a:r>
                  <a:rPr lang="en-US" sz="1600" dirty="0" err="1"/>
                  <a:t>ud</a:t>
                </a:r>
                <a:r>
                  <a:rPr lang="hr-HR" sz="1600" dirty="0"/>
                  <a:t>ž</a:t>
                </a:r>
                <a:r>
                  <a:rPr lang="en-US" sz="1600" dirty="0" err="1"/>
                  <a:t>benicima</a:t>
                </a:r>
                <a:r>
                  <a:rPr lang="en-US" sz="1600" dirty="0"/>
                  <a:t> </a:t>
                </a:r>
                <a:r>
                  <a:rPr lang="en-US" sz="1600" dirty="0" err="1"/>
                  <a:t>matematike</a:t>
                </a:r>
                <a:r>
                  <a:rPr lang="en-US" sz="1600" dirty="0"/>
                  <a:t> </a:t>
                </a:r>
                <a:r>
                  <a:rPr lang="en-US" sz="1600" dirty="0" err="1"/>
                  <a:t>osnovne</a:t>
                </a:r>
                <a:r>
                  <a:rPr lang="hr-HR" sz="1600" dirty="0"/>
                  <a:t> š</a:t>
                </a:r>
                <a:r>
                  <a:rPr lang="en-US" sz="1600" dirty="0" err="1"/>
                  <a:t>kole</a:t>
                </a:r>
                <a:r>
                  <a:rPr lang="en-US" sz="1600" dirty="0"/>
                  <a:t> </a:t>
                </a:r>
                <a:r>
                  <a:rPr lang="en-US" sz="1600" dirty="0" err="1"/>
                  <a:t>mo</a:t>
                </a:r>
                <a:r>
                  <a:rPr lang="hr-HR" sz="1600" dirty="0"/>
                  <a:t>ž</a:t>
                </a:r>
                <a:r>
                  <a:rPr lang="en-US" sz="1600" dirty="0"/>
                  <a:t>emo </a:t>
                </a:r>
                <a:r>
                  <a:rPr lang="en-US" sz="1600" dirty="0" err="1"/>
                  <a:t>zaklju</a:t>
                </a:r>
                <a:r>
                  <a:rPr lang="hr-HR" sz="1600" dirty="0"/>
                  <a:t>č</a:t>
                </a:r>
                <a:r>
                  <a:rPr lang="en-US" sz="1600" dirty="0" err="1"/>
                  <a:t>iti</a:t>
                </a:r>
                <a:r>
                  <a:rPr lang="en-US" sz="1600" dirty="0"/>
                  <a:t> </a:t>
                </a:r>
                <a:r>
                  <a:rPr lang="en-US" sz="1600" dirty="0" err="1"/>
                  <a:t>ovako</a:t>
                </a:r>
                <a:r>
                  <a:rPr lang="hr-HR" sz="1600" dirty="0"/>
                  <a:t>: </a:t>
                </a:r>
                <a:r>
                  <a:rPr lang="en-US" sz="1600" dirty="0" err="1"/>
                  <a:t>Rije</a:t>
                </a:r>
                <a:r>
                  <a:rPr lang="hr-HR" sz="1600" dirty="0"/>
                  <a:t>č “</a:t>
                </a:r>
                <a:r>
                  <a:rPr lang="en-US" sz="1600" dirty="0" err="1"/>
                  <a:t>skup</a:t>
                </a:r>
                <a:r>
                  <a:rPr lang="hr-HR" sz="1600" dirty="0"/>
                  <a:t>” </a:t>
                </a:r>
                <a:r>
                  <a:rPr lang="en-US" sz="1600" dirty="0"/>
                  <a:t>se </a:t>
                </a:r>
                <a:r>
                  <a:rPr lang="en-US" sz="1600" dirty="0" err="1"/>
                  <a:t>koristi</a:t>
                </a:r>
                <a:r>
                  <a:rPr lang="en-US" sz="1600" dirty="0"/>
                  <a:t> </a:t>
                </a:r>
                <a:r>
                  <a:rPr lang="en-US" sz="1600" dirty="0" err="1"/>
                  <a:t>samo</a:t>
                </a:r>
                <a:r>
                  <a:rPr lang="en-US" sz="1600" dirty="0"/>
                  <a:t> </a:t>
                </a:r>
                <a:r>
                  <a:rPr lang="en-US" sz="1600" dirty="0" err="1"/>
                  <a:t>kao</a:t>
                </a:r>
                <a:r>
                  <a:rPr lang="en-US" sz="1600" dirty="0"/>
                  <a:t> </a:t>
                </a:r>
                <a:r>
                  <a:rPr lang="en-US" sz="1600" dirty="0" err="1"/>
                  <a:t>ime</a:t>
                </a:r>
                <a:r>
                  <a:rPr lang="hr-HR" sz="1600" dirty="0"/>
                  <a:t> (</a:t>
                </a:r>
                <a:r>
                  <a:rPr lang="en-US" sz="1600" dirty="0" err="1"/>
                  <a:t>skupovi</a:t>
                </a:r>
                <a:r>
                  <a:rPr lang="en-US" sz="1600" dirty="0"/>
                  <a:t> </a:t>
                </a:r>
                <a:r>
                  <a:rPr lang="en-US" sz="1600" dirty="0" err="1"/>
                  <a:t>brojeva</a:t>
                </a:r>
                <a:r>
                  <a:rPr lang="hr-HR" sz="1600" dirty="0"/>
                  <a:t>; </a:t>
                </a:r>
                <a:r>
                  <a:rPr lang="en-US" sz="1600" dirty="0" err="1"/>
                  <a:t>grupe</a:t>
                </a:r>
                <a:r>
                  <a:rPr lang="en-US" sz="1600" dirty="0"/>
                  <a:t> </a:t>
                </a:r>
                <a:r>
                  <a:rPr lang="en-US" sz="1600" dirty="0" err="1"/>
                  <a:t>objekata</a:t>
                </a:r>
                <a:r>
                  <a:rPr lang="en-US" sz="1600" dirty="0"/>
                  <a:t> u </a:t>
                </a:r>
                <a:r>
                  <a:rPr lang="en-US" sz="1600" dirty="0" err="1"/>
                  <a:t>statistici</a:t>
                </a:r>
                <a:r>
                  <a:rPr lang="hr-HR" sz="1600" dirty="0"/>
                  <a:t>). </a:t>
                </a:r>
                <a:r>
                  <a:rPr lang="en-US" sz="1600" dirty="0" err="1"/>
                  <a:t>Uvede</a:t>
                </a:r>
                <a:r>
                  <a:rPr lang="en-US" sz="1600" dirty="0"/>
                  <a:t> se </a:t>
                </a:r>
                <a:r>
                  <a:rPr lang="en-US" sz="1600" dirty="0" err="1"/>
                  <a:t>oznaka</a:t>
                </a:r>
                <a:r>
                  <a:rPr lang="en-US" sz="1600" dirty="0"/>
                  <a:t> </a:t>
                </a:r>
                <a14:m>
                  <m:oMath xmlns:m="http://schemas.openxmlformats.org/officeDocument/2006/math">
                    <m:r>
                      <a:rPr lang="en-US" sz="1600" i="1" smtClean="0">
                        <a:latin typeface="Cambria Math"/>
                        <a:ea typeface="Cambria Math"/>
                      </a:rPr>
                      <m:t>∈</m:t>
                    </m:r>
                  </m:oMath>
                </a14:m>
                <a:r>
                  <a:rPr lang="en-US" sz="1600" dirty="0" smtClean="0"/>
                  <a:t> </a:t>
                </a:r>
                <a:r>
                  <a:rPr lang="en-US" sz="1600" dirty="0"/>
                  <a:t>i </a:t>
                </a:r>
                <a:r>
                  <a:rPr lang="en-US" sz="1600" dirty="0" err="1"/>
                  <a:t>spomene</a:t>
                </a:r>
                <a:r>
                  <a:rPr lang="en-US" sz="1600" dirty="0"/>
                  <a:t> se </a:t>
                </a:r>
                <a:r>
                  <a:rPr lang="en-US" sz="1600" dirty="0" err="1"/>
                  <a:t>pojam</a:t>
                </a:r>
                <a:r>
                  <a:rPr lang="en-US" sz="1600" dirty="0"/>
                  <a:t> </a:t>
                </a:r>
                <a:r>
                  <a:rPr lang="en-US" sz="1600" dirty="0" err="1"/>
                  <a:t>podskupa</a:t>
                </a:r>
                <a:r>
                  <a:rPr lang="en-US" sz="1600" dirty="0"/>
                  <a:t>. </a:t>
                </a:r>
                <a:r>
                  <a:rPr lang="en-US" sz="1600" dirty="0" err="1"/>
                  <a:t>Smatramo</a:t>
                </a:r>
                <a:r>
                  <a:rPr lang="en-US" sz="1600" dirty="0"/>
                  <a:t> da je to </a:t>
                </a:r>
                <a:r>
                  <a:rPr lang="en-US" sz="1600" dirty="0" err="1"/>
                  <a:t>sasvim</a:t>
                </a:r>
                <a:r>
                  <a:rPr lang="en-US" sz="1600" dirty="0"/>
                  <a:t> </a:t>
                </a:r>
                <a:r>
                  <a:rPr lang="en-US" sz="1600" dirty="0" err="1"/>
                  <a:t>zadovoljavajuće</a:t>
                </a:r>
                <a:r>
                  <a:rPr lang="en-US" sz="1600" dirty="0"/>
                  <a:t> </a:t>
                </a:r>
                <a:r>
                  <a:rPr lang="en-US" sz="1600" dirty="0" err="1"/>
                  <a:t>za</a:t>
                </a:r>
                <a:r>
                  <a:rPr lang="en-US" sz="1600" dirty="0"/>
                  <a:t> </a:t>
                </a:r>
                <a:r>
                  <a:rPr lang="en-US" sz="1600" dirty="0" err="1"/>
                  <a:t>osnovnu</a:t>
                </a:r>
                <a:r>
                  <a:rPr lang="en-US" sz="1600" dirty="0"/>
                  <a:t> </a:t>
                </a:r>
                <a:r>
                  <a:rPr lang="en-US" sz="1600" dirty="0" err="1"/>
                  <a:t>školu</a:t>
                </a:r>
                <a:r>
                  <a:rPr lang="en-US" sz="1600" dirty="0"/>
                  <a:t>. </a:t>
                </a:r>
                <a:r>
                  <a:rPr lang="en-US" sz="1600" dirty="0" err="1"/>
                  <a:t>Rezimirajmo</a:t>
                </a:r>
                <a:r>
                  <a:rPr lang="en-US" sz="1600" dirty="0"/>
                  <a:t> </a:t>
                </a:r>
                <a:r>
                  <a:rPr lang="en-US" sz="1600" dirty="0" err="1"/>
                  <a:t>rezultate</a:t>
                </a:r>
                <a:r>
                  <a:rPr lang="en-US" sz="1600" dirty="0"/>
                  <a:t> </a:t>
                </a:r>
                <a:r>
                  <a:rPr lang="en-US" sz="1600" dirty="0" err="1"/>
                  <a:t>naše</a:t>
                </a:r>
                <a:r>
                  <a:rPr lang="en-US" sz="1600" dirty="0"/>
                  <a:t> </a:t>
                </a:r>
                <a:r>
                  <a:rPr lang="en-US" sz="1600" dirty="0" err="1"/>
                  <a:t>potrage</a:t>
                </a:r>
                <a:r>
                  <a:rPr lang="en-US" sz="1600" dirty="0"/>
                  <a:t> </a:t>
                </a:r>
                <a:r>
                  <a:rPr lang="en-US" sz="1600" dirty="0" err="1"/>
                  <a:t>za</a:t>
                </a:r>
                <a:r>
                  <a:rPr lang="en-US" sz="1600" dirty="0"/>
                  <a:t> </a:t>
                </a:r>
                <a:r>
                  <a:rPr lang="en-US" sz="1600" dirty="0" err="1"/>
                  <a:t>skupovima</a:t>
                </a:r>
                <a:r>
                  <a:rPr lang="en-US" sz="1600" dirty="0"/>
                  <a:t> u </a:t>
                </a:r>
                <a:r>
                  <a:rPr lang="en-US" sz="1600" dirty="0" err="1"/>
                  <a:t>nastavnim</a:t>
                </a:r>
                <a:r>
                  <a:rPr lang="en-US" sz="1600" dirty="0"/>
                  <a:t> </a:t>
                </a:r>
                <a:r>
                  <a:rPr lang="en-US" sz="1600" dirty="0" err="1"/>
                  <a:t>programima</a:t>
                </a:r>
                <a:r>
                  <a:rPr lang="en-US" sz="1600" dirty="0"/>
                  <a:t> i </a:t>
                </a:r>
                <a:r>
                  <a:rPr lang="en-US" sz="1600" dirty="0" err="1"/>
                  <a:t>udžbenicima</a:t>
                </a:r>
                <a:r>
                  <a:rPr lang="en-US" sz="1600" dirty="0"/>
                  <a:t> </a:t>
                </a:r>
                <a:r>
                  <a:rPr lang="en-US" sz="1600" dirty="0" err="1"/>
                  <a:t>matematike</a:t>
                </a:r>
                <a:r>
                  <a:rPr lang="en-US" sz="1600" dirty="0"/>
                  <a:t> </a:t>
                </a:r>
                <a:r>
                  <a:rPr lang="en-US" sz="1600" dirty="0" err="1"/>
                  <a:t>za</a:t>
                </a:r>
                <a:r>
                  <a:rPr lang="en-US" sz="1600" dirty="0"/>
                  <a:t> </a:t>
                </a:r>
                <a:r>
                  <a:rPr lang="en-US" sz="1600" dirty="0" err="1"/>
                  <a:t>gimnazije</a:t>
                </a:r>
                <a:r>
                  <a:rPr lang="en-US" sz="1600" dirty="0"/>
                  <a:t>: </a:t>
                </a:r>
                <a:r>
                  <a:rPr lang="en-US" sz="1600" dirty="0" err="1"/>
                  <a:t>Prilikom</a:t>
                </a:r>
                <a:r>
                  <a:rPr lang="en-US" sz="1600" dirty="0"/>
                  <a:t> </a:t>
                </a:r>
                <a:r>
                  <a:rPr lang="en-US" sz="1600" dirty="0" err="1"/>
                  <a:t>rješavanja</a:t>
                </a:r>
                <a:r>
                  <a:rPr lang="en-US" sz="1600" dirty="0"/>
                  <a:t> </a:t>
                </a:r>
                <a:r>
                  <a:rPr lang="en-US" sz="1600" dirty="0" err="1"/>
                  <a:t>nejednadžbi</a:t>
                </a:r>
                <a:r>
                  <a:rPr lang="en-US" sz="1600" dirty="0"/>
                  <a:t> </a:t>
                </a:r>
                <a:r>
                  <a:rPr lang="en-US" sz="1600" dirty="0" err="1"/>
                  <a:t>uvedu</a:t>
                </a:r>
                <a:r>
                  <a:rPr lang="en-US" sz="1600" dirty="0"/>
                  <a:t> se </a:t>
                </a:r>
                <a:r>
                  <a:rPr lang="en-US" sz="1600" dirty="0" err="1"/>
                  <a:t>osnovne</a:t>
                </a:r>
                <a:r>
                  <a:rPr lang="en-US" sz="1600" dirty="0"/>
                  <a:t> </a:t>
                </a:r>
                <a:r>
                  <a:rPr lang="en-US" sz="1600" dirty="0" err="1"/>
                  <a:t>skupovne</a:t>
                </a:r>
                <a:r>
                  <a:rPr lang="en-US" sz="1600" dirty="0"/>
                  <a:t> </a:t>
                </a:r>
                <a:r>
                  <a:rPr lang="en-US" sz="1600" dirty="0" err="1"/>
                  <a:t>operacije</a:t>
                </a:r>
                <a:r>
                  <a:rPr lang="en-US" sz="1600" dirty="0"/>
                  <a:t> (</a:t>
                </a:r>
                <a:r>
                  <a:rPr lang="en-US" sz="1600" dirty="0" err="1"/>
                  <a:t>presjek</a:t>
                </a:r>
                <a:r>
                  <a:rPr lang="en-US" sz="1600" dirty="0"/>
                  <a:t>, </a:t>
                </a:r>
                <a:r>
                  <a:rPr lang="en-US" sz="1600" dirty="0" err="1"/>
                  <a:t>unija</a:t>
                </a:r>
                <a:r>
                  <a:rPr lang="en-US" sz="1600" dirty="0"/>
                  <a:t>, </a:t>
                </a:r>
                <a:r>
                  <a:rPr lang="en-US" sz="1600" dirty="0" err="1"/>
                  <a:t>razlika</a:t>
                </a:r>
                <a:r>
                  <a:rPr lang="en-US" sz="1600" dirty="0"/>
                  <a:t>) </a:t>
                </a:r>
                <a:r>
                  <a:rPr lang="en-US" sz="1600" dirty="0" err="1"/>
                  <a:t>te</a:t>
                </a:r>
                <a:r>
                  <a:rPr lang="en-US" sz="1600" dirty="0"/>
                  <a:t> se </a:t>
                </a:r>
                <a:r>
                  <a:rPr lang="en-US" sz="1600" dirty="0" err="1"/>
                  <a:t>definira</a:t>
                </a:r>
                <a:r>
                  <a:rPr lang="en-US" sz="1600" dirty="0"/>
                  <a:t> </a:t>
                </a:r>
                <a:r>
                  <a:rPr lang="en-US" sz="1600" dirty="0" err="1"/>
                  <a:t>pojam</a:t>
                </a:r>
                <a:r>
                  <a:rPr lang="en-US" sz="1600" dirty="0"/>
                  <a:t> </a:t>
                </a:r>
                <a:r>
                  <a:rPr lang="en-US" sz="1600" dirty="0" err="1"/>
                  <a:t>funkcije</a:t>
                </a:r>
                <a:r>
                  <a:rPr lang="en-US" sz="1600" dirty="0"/>
                  <a:t>. </a:t>
                </a:r>
                <a:r>
                  <a:rPr lang="en-US" sz="1600" dirty="0" err="1"/>
                  <a:t>Spomene</a:t>
                </a:r>
                <a:r>
                  <a:rPr lang="en-US" sz="1600" dirty="0"/>
                  <a:t> se i </a:t>
                </a:r>
                <a:r>
                  <a:rPr lang="en-US" sz="1600" dirty="0" err="1"/>
                  <a:t>pojam</a:t>
                </a:r>
                <a:r>
                  <a:rPr lang="en-US" sz="1600" dirty="0"/>
                  <a:t> </a:t>
                </a:r>
                <a:r>
                  <a:rPr lang="en-US" sz="1600" dirty="0" err="1"/>
                  <a:t>prebrojivosti</a:t>
                </a:r>
                <a:r>
                  <a:rPr lang="en-US" sz="1600" dirty="0"/>
                  <a:t>… Po </a:t>
                </a:r>
                <a:r>
                  <a:rPr lang="en-US" sz="1600" dirty="0" err="1"/>
                  <a:t>našem</a:t>
                </a:r>
                <a:r>
                  <a:rPr lang="en-US" sz="1600" dirty="0"/>
                  <a:t> </a:t>
                </a:r>
                <a:r>
                  <a:rPr lang="en-US" sz="1600" dirty="0" err="1"/>
                  <a:t>mišljenju</a:t>
                </a:r>
                <a:r>
                  <a:rPr lang="en-US" sz="1600" dirty="0"/>
                  <a:t> to </a:t>
                </a:r>
                <a:r>
                  <a:rPr lang="en-US" sz="1600" dirty="0" err="1"/>
                  <a:t>nije</a:t>
                </a:r>
                <a:r>
                  <a:rPr lang="en-US" sz="1600" dirty="0"/>
                  <a:t> </a:t>
                </a:r>
                <a:r>
                  <a:rPr lang="en-US" sz="1600" dirty="0" err="1"/>
                  <a:t>nikako</a:t>
                </a:r>
                <a:r>
                  <a:rPr lang="en-US" sz="1600" dirty="0"/>
                  <a:t> </a:t>
                </a:r>
                <a:r>
                  <a:rPr lang="en-US" sz="1600" dirty="0" err="1"/>
                  <a:t>dovoljno</a:t>
                </a:r>
                <a:r>
                  <a:rPr lang="en-US" sz="1600" dirty="0"/>
                  <a:t>. </a:t>
                </a:r>
                <a:r>
                  <a:rPr lang="en-US" sz="1600" dirty="0" err="1"/>
                  <a:t>Trebalo</a:t>
                </a:r>
                <a:r>
                  <a:rPr lang="en-US" sz="1600" dirty="0"/>
                  <a:t> bi </a:t>
                </a:r>
                <a:r>
                  <a:rPr lang="en-US" sz="1600" dirty="0" err="1"/>
                  <a:t>posvetiti</a:t>
                </a:r>
                <a:r>
                  <a:rPr lang="en-US" sz="1600" dirty="0"/>
                  <a:t> </a:t>
                </a:r>
                <a:r>
                  <a:rPr lang="en-US" sz="1600" dirty="0" err="1"/>
                  <a:t>više</a:t>
                </a:r>
                <a:r>
                  <a:rPr lang="en-US" sz="1600" dirty="0"/>
                  <a:t> </a:t>
                </a:r>
                <a:r>
                  <a:rPr lang="en-US" sz="1600" dirty="0" err="1"/>
                  <a:t>pažnje</a:t>
                </a:r>
                <a:r>
                  <a:rPr lang="en-US" sz="1600" dirty="0"/>
                  <a:t> </a:t>
                </a:r>
                <a:r>
                  <a:rPr lang="en-US" sz="1600" dirty="0" err="1"/>
                  <a:t>uvođenju</a:t>
                </a:r>
                <a:r>
                  <a:rPr lang="en-US" sz="1600" dirty="0"/>
                  <a:t> </a:t>
                </a:r>
                <a:r>
                  <a:rPr lang="en-US" sz="1600" dirty="0" err="1"/>
                  <a:t>skupovnih</a:t>
                </a:r>
                <a:r>
                  <a:rPr lang="en-US" sz="1600" dirty="0"/>
                  <a:t> </a:t>
                </a:r>
                <a:r>
                  <a:rPr lang="en-US" sz="1600" dirty="0" err="1"/>
                  <a:t>operacija</a:t>
                </a:r>
                <a:r>
                  <a:rPr lang="en-US" sz="1600" dirty="0"/>
                  <a:t>… </a:t>
                </a:r>
                <a:r>
                  <a:rPr lang="en-US" sz="1600" dirty="0" err="1"/>
                  <a:t>Većina</a:t>
                </a:r>
                <a:r>
                  <a:rPr lang="en-US" sz="1600" dirty="0"/>
                  <a:t> </a:t>
                </a:r>
                <a:r>
                  <a:rPr lang="en-US" sz="1600" dirty="0" err="1"/>
                  <a:t>studenata</a:t>
                </a:r>
                <a:r>
                  <a:rPr lang="en-US" sz="1600" dirty="0"/>
                  <a:t> </a:t>
                </a:r>
                <a:r>
                  <a:rPr lang="en-US" sz="1600" dirty="0" err="1"/>
                  <a:t>matematike</a:t>
                </a:r>
                <a:r>
                  <a:rPr lang="en-US" sz="1600" dirty="0"/>
                  <a:t> </a:t>
                </a:r>
                <a:r>
                  <a:rPr lang="en-US" sz="1600" dirty="0" err="1"/>
                  <a:t>na</a:t>
                </a:r>
                <a:r>
                  <a:rPr lang="en-US" sz="1600" dirty="0"/>
                  <a:t> PMF – </a:t>
                </a:r>
                <a:r>
                  <a:rPr lang="en-US" sz="1600" dirty="0" err="1"/>
                  <a:t>Matematičkom</a:t>
                </a:r>
                <a:r>
                  <a:rPr lang="en-US" sz="1600" dirty="0"/>
                  <a:t> </a:t>
                </a:r>
                <a:r>
                  <a:rPr lang="en-US" sz="1600" dirty="0" err="1"/>
                  <a:t>odjelu</a:t>
                </a:r>
                <a:r>
                  <a:rPr lang="en-US" sz="1600" dirty="0"/>
                  <a:t> </a:t>
                </a:r>
                <a:r>
                  <a:rPr lang="en-US" sz="1600" dirty="0" err="1"/>
                  <a:t>Sveučilišta</a:t>
                </a:r>
                <a:r>
                  <a:rPr lang="en-US" sz="1600" dirty="0"/>
                  <a:t> u </a:t>
                </a:r>
                <a:r>
                  <a:rPr lang="en-US" sz="1600" dirty="0" err="1"/>
                  <a:t>Zagrebu</a:t>
                </a:r>
                <a:r>
                  <a:rPr lang="en-US" sz="1600" dirty="0"/>
                  <a:t> </a:t>
                </a:r>
                <a:r>
                  <a:rPr lang="en-US" sz="1600" dirty="0" err="1"/>
                  <a:t>prije</a:t>
                </a:r>
                <a:r>
                  <a:rPr lang="en-US" sz="1600" dirty="0"/>
                  <a:t> </a:t>
                </a:r>
                <a:r>
                  <a:rPr lang="en-US" sz="1600" dirty="0" err="1"/>
                  <a:t>studija</a:t>
                </a:r>
                <a:r>
                  <a:rPr lang="en-US" sz="1600" dirty="0"/>
                  <a:t> </a:t>
                </a:r>
                <a:r>
                  <a:rPr lang="en-US" sz="1600" dirty="0" err="1"/>
                  <a:t>nije</a:t>
                </a:r>
                <a:r>
                  <a:rPr lang="en-US" sz="1600" dirty="0"/>
                  <a:t> </a:t>
                </a:r>
                <a:r>
                  <a:rPr lang="en-US" sz="1600" dirty="0" err="1"/>
                  <a:t>nikada</a:t>
                </a:r>
                <a:r>
                  <a:rPr lang="en-US" sz="1600" dirty="0"/>
                  <a:t> </a:t>
                </a:r>
                <a:r>
                  <a:rPr lang="en-US" sz="1600" dirty="0" err="1"/>
                  <a:t>čula</a:t>
                </a:r>
                <a:r>
                  <a:rPr lang="en-US" sz="1600" dirty="0"/>
                  <a:t> </a:t>
                </a:r>
                <a:r>
                  <a:rPr lang="en-US" sz="1600" dirty="0" err="1"/>
                  <a:t>za</a:t>
                </a:r>
                <a:r>
                  <a:rPr lang="en-US" sz="1600" dirty="0"/>
                  <a:t> </a:t>
                </a:r>
                <a:r>
                  <a:rPr lang="en-US" sz="1600" dirty="0" err="1"/>
                  <a:t>sljedeće</a:t>
                </a:r>
                <a:r>
                  <a:rPr lang="en-US" sz="1600" dirty="0"/>
                  <a:t> </a:t>
                </a:r>
                <a:r>
                  <a:rPr lang="en-US" sz="1600" dirty="0" err="1"/>
                  <a:t>pojmove</a:t>
                </a:r>
                <a:r>
                  <a:rPr lang="en-US" sz="1600" dirty="0"/>
                  <a:t>: </a:t>
                </a:r>
                <a:r>
                  <a:rPr lang="en-US" sz="1600" dirty="0" err="1"/>
                  <a:t>partitivni</a:t>
                </a:r>
                <a:r>
                  <a:rPr lang="en-US" sz="1600" dirty="0"/>
                  <a:t> </a:t>
                </a:r>
                <a:r>
                  <a:rPr lang="en-US" sz="1600" dirty="0" err="1"/>
                  <a:t>skup</a:t>
                </a:r>
                <a:r>
                  <a:rPr lang="en-US" sz="1600" dirty="0"/>
                  <a:t>, </a:t>
                </a:r>
                <a:r>
                  <a:rPr lang="en-US" sz="1600" dirty="0" err="1"/>
                  <a:t>komplement</a:t>
                </a:r>
                <a:r>
                  <a:rPr lang="en-US" sz="1600" dirty="0"/>
                  <a:t> </a:t>
                </a:r>
                <a:r>
                  <a:rPr lang="en-US" sz="1600" dirty="0" err="1"/>
                  <a:t>skupa</a:t>
                </a:r>
                <a:r>
                  <a:rPr lang="en-US" sz="1600" dirty="0"/>
                  <a:t>, </a:t>
                </a:r>
                <a:r>
                  <a:rPr lang="en-US" sz="1600" dirty="0" err="1"/>
                  <a:t>Kartezijev</a:t>
                </a:r>
                <a:r>
                  <a:rPr lang="en-US" sz="1600" dirty="0"/>
                  <a:t> </a:t>
                </a:r>
                <a:r>
                  <a:rPr lang="en-US" sz="1600" dirty="0" err="1"/>
                  <a:t>produkt</a:t>
                </a:r>
                <a:r>
                  <a:rPr lang="en-US" sz="1600" dirty="0"/>
                  <a:t>, </a:t>
                </a:r>
                <a:r>
                  <a:rPr lang="en-US" sz="1600" dirty="0" err="1"/>
                  <a:t>prebrojivi</a:t>
                </a:r>
                <a:r>
                  <a:rPr lang="en-US" sz="1600" dirty="0"/>
                  <a:t> i </a:t>
                </a:r>
                <a:r>
                  <a:rPr lang="en-US" sz="1600" dirty="0" err="1"/>
                  <a:t>neprebrojivi</a:t>
                </a:r>
                <a:r>
                  <a:rPr lang="en-US" sz="1600" dirty="0"/>
                  <a:t> </a:t>
                </a:r>
                <a:r>
                  <a:rPr lang="en-US" sz="1600" dirty="0" err="1"/>
                  <a:t>skupovi</a:t>
                </a:r>
                <a:r>
                  <a:rPr lang="en-US" sz="1600" dirty="0"/>
                  <a:t>, a </a:t>
                </a:r>
                <a:r>
                  <a:rPr lang="en-US" sz="1600" dirty="0" err="1"/>
                  <a:t>pogotovo</a:t>
                </a:r>
                <a:r>
                  <a:rPr lang="en-US" sz="1600" dirty="0"/>
                  <a:t> ne </a:t>
                </a:r>
                <a:r>
                  <a:rPr lang="en-US" sz="1600" dirty="0" err="1"/>
                  <a:t>za</a:t>
                </a:r>
                <a:r>
                  <a:rPr lang="en-US" sz="1600" dirty="0"/>
                  <a:t> </a:t>
                </a:r>
                <a:r>
                  <a:rPr lang="en-US" sz="1600" dirty="0" err="1"/>
                  <a:t>kardinalne</a:t>
                </a:r>
                <a:r>
                  <a:rPr lang="en-US" sz="1600" dirty="0"/>
                  <a:t> </a:t>
                </a:r>
                <a:r>
                  <a:rPr lang="en-US" sz="1600" dirty="0" err="1"/>
                  <a:t>brojeve</a:t>
                </a:r>
                <a:r>
                  <a:rPr lang="en-US" sz="1600" dirty="0"/>
                  <a:t> </a:t>
                </a:r>
                <a:r>
                  <a:rPr lang="en-US" sz="1600" dirty="0" err="1"/>
                  <a:t>skupova</a:t>
                </a:r>
                <a:r>
                  <a:rPr lang="en-US" sz="1600" dirty="0"/>
                  <a:t> </a:t>
                </a:r>
                <a:r>
                  <a:rPr lang="en-US" sz="1600" b="1" dirty="0"/>
                  <a:t>N</a:t>
                </a:r>
                <a:r>
                  <a:rPr lang="en-US" sz="1600" dirty="0"/>
                  <a:t> i </a:t>
                </a:r>
                <a:r>
                  <a:rPr lang="en-US" sz="1600" b="1" dirty="0"/>
                  <a:t>R</a:t>
                </a:r>
                <a:r>
                  <a:rPr lang="en-US" sz="1600" dirty="0"/>
                  <a:t>. </a:t>
                </a:r>
                <a:r>
                  <a:rPr lang="en-US" sz="1600" dirty="0" err="1"/>
                  <a:t>Smatramo</a:t>
                </a:r>
                <a:r>
                  <a:rPr lang="en-US" sz="1600" dirty="0"/>
                  <a:t> da to </a:t>
                </a:r>
                <a:r>
                  <a:rPr lang="en-US" sz="1600" dirty="0" err="1"/>
                  <a:t>nije</a:t>
                </a:r>
                <a:r>
                  <a:rPr lang="en-US" sz="1600" dirty="0"/>
                  <a:t> </a:t>
                </a:r>
                <a:r>
                  <a:rPr lang="en-US" sz="1600" dirty="0" err="1"/>
                  <a:t>najveći</a:t>
                </a:r>
                <a:r>
                  <a:rPr lang="en-US" sz="1600" dirty="0"/>
                  <a:t> </a:t>
                </a:r>
                <a:r>
                  <a:rPr lang="en-US" sz="1600" dirty="0" err="1"/>
                  <a:t>nadostatak</a:t>
                </a:r>
                <a:r>
                  <a:rPr lang="en-US" sz="1600" dirty="0"/>
                  <a:t>, </a:t>
                </a:r>
                <a:r>
                  <a:rPr lang="en-US" sz="1600" dirty="0" err="1"/>
                  <a:t>već</a:t>
                </a:r>
                <a:r>
                  <a:rPr lang="en-US" sz="1600" dirty="0"/>
                  <a:t> </a:t>
                </a:r>
                <a:r>
                  <a:rPr lang="en-US" sz="1600" dirty="0" err="1"/>
                  <a:t>su</a:t>
                </a:r>
                <a:r>
                  <a:rPr lang="en-US" sz="1600" dirty="0"/>
                  <a:t> </a:t>
                </a:r>
                <a:r>
                  <a:rPr lang="en-US" sz="1600" dirty="0" err="1"/>
                  <a:t>najveći</a:t>
                </a:r>
                <a:r>
                  <a:rPr lang="en-US" sz="1600" dirty="0"/>
                  <a:t> </a:t>
                </a:r>
                <a:r>
                  <a:rPr lang="en-US" sz="1600" dirty="0" err="1"/>
                  <a:t>problemi</a:t>
                </a:r>
                <a:r>
                  <a:rPr lang="en-US" sz="1600" dirty="0"/>
                  <a:t> s </a:t>
                </a:r>
                <a:r>
                  <a:rPr lang="en-US" sz="1600" dirty="0" err="1"/>
                  <a:t>pojmom</a:t>
                </a:r>
                <a:r>
                  <a:rPr lang="en-US" sz="1600" dirty="0"/>
                  <a:t> </a:t>
                </a:r>
                <a:r>
                  <a:rPr lang="en-US" sz="1600" dirty="0" err="1"/>
                  <a:t>funkcije</a:t>
                </a:r>
                <a:r>
                  <a:rPr lang="en-US" sz="1600" dirty="0"/>
                  <a:t>. Na </a:t>
                </a:r>
                <a:r>
                  <a:rPr lang="en-US" sz="1600" dirty="0" err="1"/>
                  <a:t>svim</a:t>
                </a:r>
                <a:r>
                  <a:rPr lang="en-US" sz="1600" dirty="0"/>
                  <a:t> </a:t>
                </a:r>
                <a:r>
                  <a:rPr lang="en-US" sz="1600" dirty="0" err="1"/>
                  <a:t>fakultetima</a:t>
                </a:r>
                <a:r>
                  <a:rPr lang="en-US" sz="1600" dirty="0"/>
                  <a:t>, </a:t>
                </a:r>
                <a:r>
                  <a:rPr lang="en-US" sz="1600" dirty="0" err="1"/>
                  <a:t>gdje</a:t>
                </a:r>
                <a:r>
                  <a:rPr lang="en-US" sz="1600" dirty="0"/>
                  <a:t> se </a:t>
                </a:r>
                <a:r>
                  <a:rPr lang="en-US" sz="1600" dirty="0" err="1"/>
                  <a:t>na</a:t>
                </a:r>
                <a:r>
                  <a:rPr lang="en-US" sz="1600" dirty="0"/>
                  <a:t> </a:t>
                </a:r>
                <a:r>
                  <a:rPr lang="en-US" sz="1600" dirty="0" err="1"/>
                  <a:t>prvoj</a:t>
                </a:r>
                <a:r>
                  <a:rPr lang="en-US" sz="1600" dirty="0"/>
                  <a:t> </a:t>
                </a:r>
                <a:r>
                  <a:rPr lang="en-US" sz="1600" dirty="0" err="1"/>
                  <a:t>godini</a:t>
                </a:r>
                <a:r>
                  <a:rPr lang="en-US" sz="1600" dirty="0"/>
                  <a:t> </a:t>
                </a:r>
                <a:r>
                  <a:rPr lang="en-US" sz="1600" dirty="0" err="1"/>
                  <a:t>predaje</a:t>
                </a:r>
                <a:r>
                  <a:rPr lang="en-US" sz="1600" dirty="0"/>
                  <a:t> </a:t>
                </a:r>
                <a:r>
                  <a:rPr lang="en-US" sz="1600" dirty="0" err="1"/>
                  <a:t>matematika</a:t>
                </a:r>
                <a:r>
                  <a:rPr lang="en-US" sz="1600" dirty="0"/>
                  <a:t>, </a:t>
                </a:r>
                <a:r>
                  <a:rPr lang="en-US" sz="1600" dirty="0" err="1"/>
                  <a:t>osnovni</a:t>
                </a:r>
                <a:r>
                  <a:rPr lang="en-US" sz="1600" dirty="0"/>
                  <a:t> </a:t>
                </a:r>
                <a:r>
                  <a:rPr lang="en-US" sz="1600" dirty="0" err="1"/>
                  <a:t>pojam</a:t>
                </a:r>
                <a:r>
                  <a:rPr lang="en-US" sz="1600" dirty="0"/>
                  <a:t> je </a:t>
                </a:r>
                <a:r>
                  <a:rPr lang="en-US" sz="1600" dirty="0" err="1"/>
                  <a:t>funkcija</a:t>
                </a:r>
                <a:r>
                  <a:rPr lang="en-US" sz="1600" dirty="0"/>
                  <a:t>. </a:t>
                </a:r>
                <a:r>
                  <a:rPr lang="en-US" sz="1600" dirty="0" err="1"/>
                  <a:t>Obično</a:t>
                </a:r>
                <a:r>
                  <a:rPr lang="en-US" sz="1600" dirty="0"/>
                  <a:t> se </a:t>
                </a:r>
                <a:r>
                  <a:rPr lang="en-US" sz="1600" dirty="0" err="1"/>
                  <a:t>obrađuju</a:t>
                </a:r>
                <a:r>
                  <a:rPr lang="en-US" sz="1600" dirty="0"/>
                  <a:t> </a:t>
                </a:r>
                <a:r>
                  <a:rPr lang="en-US" sz="1600" dirty="0" err="1"/>
                  <a:t>limesi</a:t>
                </a:r>
                <a:r>
                  <a:rPr lang="en-US" sz="1600" dirty="0"/>
                  <a:t>, </a:t>
                </a:r>
                <a:r>
                  <a:rPr lang="en-US" sz="1600" dirty="0" err="1"/>
                  <a:t>derivacije</a:t>
                </a:r>
                <a:r>
                  <a:rPr lang="en-US" sz="1600" dirty="0"/>
                  <a:t> i </a:t>
                </a:r>
                <a:r>
                  <a:rPr lang="en-US" sz="1600" dirty="0" err="1"/>
                  <a:t>integrali</a:t>
                </a:r>
                <a:r>
                  <a:rPr lang="en-US" sz="1600" dirty="0"/>
                  <a:t>. </a:t>
                </a:r>
                <a:r>
                  <a:rPr lang="en-US" sz="1600" dirty="0" err="1"/>
                  <a:t>Teško</a:t>
                </a:r>
                <a:r>
                  <a:rPr lang="en-US" sz="1600" dirty="0"/>
                  <a:t> je od </a:t>
                </a:r>
                <a:r>
                  <a:rPr lang="en-US" sz="1600" dirty="0" err="1"/>
                  <a:t>studenta</a:t>
                </a:r>
                <a:r>
                  <a:rPr lang="en-US" sz="1600" dirty="0"/>
                  <a:t> </a:t>
                </a:r>
                <a:r>
                  <a:rPr lang="en-US" sz="1600" dirty="0" err="1"/>
                  <a:t>očekivati</a:t>
                </a:r>
                <a:r>
                  <a:rPr lang="en-US" sz="1600" dirty="0"/>
                  <a:t> da </a:t>
                </a:r>
                <a:r>
                  <a:rPr lang="en-US" sz="1600" dirty="0" err="1"/>
                  <a:t>bez</a:t>
                </a:r>
                <a:r>
                  <a:rPr lang="en-US" sz="1600" dirty="0"/>
                  <a:t> </a:t>
                </a:r>
                <a:r>
                  <a:rPr lang="en-US" sz="1600" dirty="0" err="1"/>
                  <a:t>problema</a:t>
                </a:r>
                <a:r>
                  <a:rPr lang="en-US" sz="1600" dirty="0"/>
                  <a:t> </a:t>
                </a:r>
                <a:r>
                  <a:rPr lang="en-US" sz="1600" dirty="0" err="1"/>
                  <a:t>prihvati</a:t>
                </a:r>
                <a:r>
                  <a:rPr lang="en-US" sz="1600" dirty="0"/>
                  <a:t> </a:t>
                </a:r>
                <a:r>
                  <a:rPr lang="en-US" sz="1600" dirty="0" err="1"/>
                  <a:t>te</a:t>
                </a:r>
                <a:r>
                  <a:rPr lang="en-US" sz="1600" dirty="0"/>
                  <a:t> </a:t>
                </a:r>
                <a:r>
                  <a:rPr lang="en-US" sz="1600" dirty="0" err="1"/>
                  <a:t>pojmove</a:t>
                </a:r>
                <a:r>
                  <a:rPr lang="en-US" sz="1600" dirty="0"/>
                  <a:t> </a:t>
                </a:r>
                <a:r>
                  <a:rPr lang="en-US" sz="1600" dirty="0" err="1"/>
                  <a:t>ako</a:t>
                </a:r>
                <a:r>
                  <a:rPr lang="en-US" sz="1600" dirty="0"/>
                  <a:t> </a:t>
                </a:r>
                <a:r>
                  <a:rPr lang="en-US" sz="1600" dirty="0" err="1"/>
                  <a:t>nije</a:t>
                </a:r>
                <a:r>
                  <a:rPr lang="en-US" sz="1600" dirty="0"/>
                  <a:t> </a:t>
                </a:r>
                <a:r>
                  <a:rPr lang="en-US" sz="1600" dirty="0" err="1"/>
                  <a:t>dovoljno</a:t>
                </a:r>
                <a:r>
                  <a:rPr lang="en-US" sz="1600" dirty="0"/>
                  <a:t> </a:t>
                </a:r>
                <a:r>
                  <a:rPr lang="en-US" sz="1600" dirty="0" err="1"/>
                  <a:t>dugo</a:t>
                </a:r>
                <a:r>
                  <a:rPr lang="en-US" sz="1600" dirty="0"/>
                  <a:t> </a:t>
                </a:r>
                <a:r>
                  <a:rPr lang="en-US" sz="1600" dirty="0" err="1"/>
                  <a:t>vremena</a:t>
                </a:r>
                <a:r>
                  <a:rPr lang="en-US" sz="1600" dirty="0"/>
                  <a:t> </a:t>
                </a:r>
                <a:r>
                  <a:rPr lang="en-US" sz="1600" dirty="0" err="1"/>
                  <a:t>učio</a:t>
                </a:r>
                <a:r>
                  <a:rPr lang="en-US" sz="1600" dirty="0"/>
                  <a:t> o </a:t>
                </a:r>
                <a:r>
                  <a:rPr lang="en-US" sz="1600" dirty="0" err="1"/>
                  <a:t>funkcijama</a:t>
                </a:r>
                <a:r>
                  <a:rPr lang="en-US" sz="1600" dirty="0"/>
                  <a:t>, </a:t>
                </a:r>
                <a:r>
                  <a:rPr lang="en-US" sz="1600" dirty="0" err="1"/>
                  <a:t>grafovima</a:t>
                </a:r>
                <a:r>
                  <a:rPr lang="en-US" sz="1600" dirty="0"/>
                  <a:t>, </a:t>
                </a:r>
                <a:r>
                  <a:rPr lang="en-US" sz="1600" dirty="0" err="1"/>
                  <a:t>injekcijama</a:t>
                </a:r>
                <a:r>
                  <a:rPr lang="en-US" sz="1600" dirty="0"/>
                  <a:t>,... </a:t>
                </a:r>
                <a:r>
                  <a:rPr lang="en-US" sz="1600" dirty="0" err="1"/>
                  <a:t>Smatramo</a:t>
                </a:r>
                <a:r>
                  <a:rPr lang="en-US" sz="1600" dirty="0"/>
                  <a:t> da bi o tome </a:t>
                </a:r>
                <a:r>
                  <a:rPr lang="en-US" sz="1600" dirty="0" err="1"/>
                  <a:t>trebalo</a:t>
                </a:r>
                <a:r>
                  <a:rPr lang="en-US" sz="1600" dirty="0"/>
                  <a:t> </a:t>
                </a:r>
                <a:r>
                  <a:rPr lang="en-US" sz="1600" dirty="0" err="1"/>
                  <a:t>voditi</a:t>
                </a:r>
                <a:r>
                  <a:rPr lang="en-US" sz="1600" dirty="0"/>
                  <a:t> </a:t>
                </a:r>
                <a:r>
                  <a:rPr lang="en-US" sz="1600" dirty="0" err="1"/>
                  <a:t>računa</a:t>
                </a:r>
                <a:r>
                  <a:rPr lang="en-US" sz="1600" dirty="0"/>
                  <a:t> </a:t>
                </a:r>
                <a:r>
                  <a:rPr lang="en-US" sz="1600" dirty="0" err="1"/>
                  <a:t>prilikom</a:t>
                </a:r>
                <a:r>
                  <a:rPr lang="en-US" sz="1600" dirty="0"/>
                  <a:t> </a:t>
                </a:r>
                <a:r>
                  <a:rPr lang="en-US" sz="1600" dirty="0" err="1"/>
                  <a:t>kreiranja</a:t>
                </a:r>
                <a:r>
                  <a:rPr lang="en-US" sz="1600" dirty="0"/>
                  <a:t> </a:t>
                </a:r>
                <a:r>
                  <a:rPr lang="en-US" sz="1600" dirty="0" err="1"/>
                  <a:t>novih</a:t>
                </a:r>
                <a:r>
                  <a:rPr lang="en-US" sz="1600" dirty="0"/>
                  <a:t> </a:t>
                </a:r>
                <a:r>
                  <a:rPr lang="en-US" sz="1600" dirty="0" err="1"/>
                  <a:t>nastavnih</a:t>
                </a:r>
                <a:r>
                  <a:rPr lang="en-US" sz="1600" dirty="0"/>
                  <a:t> </a:t>
                </a:r>
                <a:r>
                  <a:rPr lang="en-US" sz="1600" dirty="0" err="1"/>
                  <a:t>programa</a:t>
                </a:r>
                <a:r>
                  <a:rPr lang="en-US" sz="1600" dirty="0"/>
                  <a:t>.” </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67544" y="2420888"/>
                <a:ext cx="8312231" cy="4248472"/>
              </a:xfrm>
              <a:prstGeom prst="rect">
                <a:avLst/>
              </a:prstGeom>
              <a:blipFill rotWithShape="1">
                <a:blip r:embed="rId2"/>
                <a:stretch>
                  <a:fillRect l="-440" t="-430" r="-734" b="-1578"/>
                </a:stretch>
              </a:blipFill>
            </p:spPr>
            <p:txBody>
              <a:bodyPr/>
              <a:lstStyle/>
              <a:p>
                <a:r>
                  <a:rPr lang="en-US">
                    <a:noFill/>
                  </a:rPr>
                  <a:t> </a:t>
                </a:r>
              </a:p>
            </p:txBody>
          </p:sp>
        </mc:Fallback>
      </mc:AlternateContent>
    </p:spTree>
    <p:extLst>
      <p:ext uri="{BB962C8B-B14F-4D97-AF65-F5344CB8AC3E}">
        <p14:creationId xmlns:p14="http://schemas.microsoft.com/office/powerpoint/2010/main" val="1931767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3" y="1052736"/>
            <a:ext cx="8229600" cy="1728192"/>
          </a:xfrm>
        </p:spPr>
        <p:txBody>
          <a:bodyPr>
            <a:noAutofit/>
          </a:bodyPr>
          <a:lstStyle/>
          <a:p>
            <a:pPr marL="0" indent="0">
              <a:buNone/>
            </a:pPr>
            <a:r>
              <a:rPr lang="en-US" sz="2000" dirty="0" err="1"/>
              <a:t>Ovo</a:t>
            </a:r>
            <a:r>
              <a:rPr lang="en-US" sz="2000" dirty="0"/>
              <a:t> </a:t>
            </a:r>
            <a:r>
              <a:rPr lang="en-US" sz="2000" dirty="0" err="1"/>
              <a:t>razjašnjava</a:t>
            </a:r>
            <a:r>
              <a:rPr lang="en-US" sz="2000" dirty="0"/>
              <a:t> </a:t>
            </a:r>
            <a:r>
              <a:rPr lang="en-US" sz="2000" dirty="0" err="1"/>
              <a:t>jedan</a:t>
            </a:r>
            <a:r>
              <a:rPr lang="en-US" sz="2000" dirty="0"/>
              <a:t> </a:t>
            </a:r>
            <a:r>
              <a:rPr lang="en-US" sz="2000" dirty="0" err="1"/>
              <a:t>dio</a:t>
            </a:r>
            <a:r>
              <a:rPr lang="en-US" sz="2000" dirty="0"/>
              <a:t> </a:t>
            </a:r>
            <a:r>
              <a:rPr lang="en-US" sz="2000" dirty="0" err="1"/>
              <a:t>uočenog</a:t>
            </a:r>
            <a:r>
              <a:rPr lang="en-US" sz="2000" dirty="0"/>
              <a:t> </a:t>
            </a:r>
            <a:r>
              <a:rPr lang="en-US" sz="2000" dirty="0" err="1"/>
              <a:t>problema</a:t>
            </a:r>
            <a:r>
              <a:rPr lang="en-US" sz="2000" dirty="0"/>
              <a:t>: </a:t>
            </a:r>
            <a:r>
              <a:rPr lang="en-US" sz="2000" dirty="0" err="1"/>
              <a:t>studenti</a:t>
            </a:r>
            <a:r>
              <a:rPr lang="en-US" sz="2000" dirty="0"/>
              <a:t> </a:t>
            </a:r>
            <a:r>
              <a:rPr lang="en-US" sz="2000" dirty="0" err="1"/>
              <a:t>iz</a:t>
            </a:r>
            <a:r>
              <a:rPr lang="en-US" sz="2000" dirty="0"/>
              <a:t> </a:t>
            </a:r>
            <a:r>
              <a:rPr lang="en-US" sz="2000" dirty="0" err="1"/>
              <a:t>srednje</a:t>
            </a:r>
            <a:r>
              <a:rPr lang="en-US" sz="2000" dirty="0"/>
              <a:t> </a:t>
            </a:r>
            <a:r>
              <a:rPr lang="en-US" sz="2000" dirty="0" err="1"/>
              <a:t>škole</a:t>
            </a:r>
            <a:r>
              <a:rPr lang="en-US" sz="2000" dirty="0"/>
              <a:t> </a:t>
            </a:r>
            <a:r>
              <a:rPr lang="en-US" sz="2000" dirty="0" err="1"/>
              <a:t>dolaze</a:t>
            </a:r>
            <a:r>
              <a:rPr lang="en-US" sz="2000" dirty="0"/>
              <a:t> </a:t>
            </a:r>
            <a:r>
              <a:rPr lang="en-US" sz="2000" dirty="0" err="1"/>
              <a:t>samo</a:t>
            </a:r>
            <a:r>
              <a:rPr lang="en-US" sz="2000" dirty="0"/>
              <a:t> s  </a:t>
            </a:r>
            <a:r>
              <a:rPr lang="en-US" sz="2000" dirty="0" err="1"/>
              <a:t>površnim</a:t>
            </a:r>
            <a:r>
              <a:rPr lang="en-US" sz="2000" dirty="0"/>
              <a:t> </a:t>
            </a:r>
            <a:r>
              <a:rPr lang="en-US" sz="2000" dirty="0" err="1"/>
              <a:t>znanjem</a:t>
            </a:r>
            <a:r>
              <a:rPr lang="en-US" sz="2000" dirty="0"/>
              <a:t> </a:t>
            </a:r>
            <a:r>
              <a:rPr lang="hr-HR" sz="2000" dirty="0" smtClean="0"/>
              <a:t>o</a:t>
            </a:r>
            <a:r>
              <a:rPr lang="en-US" sz="2000" dirty="0" smtClean="0"/>
              <a:t> </a:t>
            </a:r>
            <a:r>
              <a:rPr lang="en-US" sz="2000" dirty="0" err="1" smtClean="0"/>
              <a:t>skupov</a:t>
            </a:r>
            <a:r>
              <a:rPr lang="hr-HR" sz="2000" dirty="0" smtClean="0"/>
              <a:t>ima</a:t>
            </a:r>
            <a:r>
              <a:rPr lang="en-US" sz="2000" dirty="0" smtClean="0"/>
              <a:t> </a:t>
            </a:r>
            <a:r>
              <a:rPr lang="en-US" sz="2000" dirty="0"/>
              <a:t>i </a:t>
            </a:r>
            <a:r>
              <a:rPr lang="en-US" sz="2000" dirty="0" err="1" smtClean="0"/>
              <a:t>funkcija</a:t>
            </a:r>
            <a:r>
              <a:rPr lang="hr-HR" sz="2000" dirty="0" smtClean="0"/>
              <a:t>ma</a:t>
            </a:r>
            <a:r>
              <a:rPr lang="en-US" sz="2000" dirty="0" smtClean="0"/>
              <a:t> </a:t>
            </a:r>
            <a:r>
              <a:rPr lang="en-US" sz="2000" dirty="0"/>
              <a:t>i </a:t>
            </a:r>
            <a:r>
              <a:rPr lang="en-US" sz="2000" dirty="0" err="1"/>
              <a:t>imaju</a:t>
            </a:r>
            <a:r>
              <a:rPr lang="en-US" sz="2000" dirty="0"/>
              <a:t> </a:t>
            </a:r>
            <a:r>
              <a:rPr lang="en-US" sz="2000" dirty="0" err="1"/>
              <a:t>velikih</a:t>
            </a:r>
            <a:r>
              <a:rPr lang="en-US" sz="2000" dirty="0"/>
              <a:t> </a:t>
            </a:r>
            <a:r>
              <a:rPr lang="en-US" sz="2000" dirty="0" err="1"/>
              <a:t>poteškoća</a:t>
            </a:r>
            <a:r>
              <a:rPr lang="en-US" sz="2000" dirty="0"/>
              <a:t> da u </a:t>
            </a:r>
            <a:r>
              <a:rPr lang="en-US" sz="2000" dirty="0" err="1"/>
              <a:t>kratko</a:t>
            </a:r>
            <a:r>
              <a:rPr lang="en-US" sz="2000" dirty="0"/>
              <a:t> </a:t>
            </a:r>
            <a:r>
              <a:rPr lang="en-US" sz="2000" dirty="0" err="1"/>
              <a:t>vrijeme</a:t>
            </a:r>
            <a:r>
              <a:rPr lang="en-US" sz="2000" dirty="0"/>
              <a:t> </a:t>
            </a:r>
            <a:r>
              <a:rPr lang="en-US" sz="2000" dirty="0" err="1"/>
              <a:t>savladaju</a:t>
            </a:r>
            <a:r>
              <a:rPr lang="en-US" sz="2000" dirty="0"/>
              <a:t> </a:t>
            </a:r>
            <a:r>
              <a:rPr lang="en-US" sz="2000" dirty="0" err="1"/>
              <a:t>veliku</a:t>
            </a:r>
            <a:r>
              <a:rPr lang="en-US" sz="2000" dirty="0"/>
              <a:t> </a:t>
            </a:r>
            <a:r>
              <a:rPr lang="en-US" sz="2000" dirty="0" err="1"/>
              <a:t>količinu</a:t>
            </a:r>
            <a:r>
              <a:rPr lang="en-US" sz="2000" dirty="0"/>
              <a:t> </a:t>
            </a:r>
            <a:r>
              <a:rPr lang="en-US" sz="2000" dirty="0" err="1"/>
              <a:t>novih</a:t>
            </a:r>
            <a:r>
              <a:rPr lang="en-US" sz="2000" dirty="0"/>
              <a:t> </a:t>
            </a:r>
            <a:r>
              <a:rPr lang="en-US" sz="2000" dirty="0" err="1"/>
              <a:t>pojmova</a:t>
            </a:r>
            <a:r>
              <a:rPr lang="en-US" sz="2000" dirty="0"/>
              <a:t>. </a:t>
            </a:r>
            <a:r>
              <a:rPr lang="hr-HR" sz="2000" dirty="0"/>
              <a:t>Ako je to teško brucošima matematike, za koje možemo pretpostaviti da dolaze iz „dobrih“ škola, kako li je tek onim drugima? </a:t>
            </a:r>
            <a:endParaRPr lang="en-US" sz="2000" dirty="0"/>
          </a:p>
        </p:txBody>
      </p:sp>
      <p:sp>
        <p:nvSpPr>
          <p:cNvPr id="4" name="Content Placeholder 2"/>
          <p:cNvSpPr txBox="1">
            <a:spLocks/>
          </p:cNvSpPr>
          <p:nvPr/>
        </p:nvSpPr>
        <p:spPr>
          <a:xfrm>
            <a:off x="468680" y="4221088"/>
            <a:ext cx="8312231" cy="194421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Za ilustraciju, pokazalo se da od testiranih studenata Odjela za stručne studije svega oko 20% dolazi iz gimnazija, oko 60% iz strukovnih škola s četverogodišnjim programom matematike, dok su ostali matematiku u srednjoj školi slušali svega tri godine, ili čak manje. Svega 7% ih na državnoj maturi ima položenu višu razinu matematike, 55% nižu, a ostali su stariji studenti koji državnu maturu nisu ni polagali. </a:t>
            </a:r>
            <a:endParaRPr lang="en-US" sz="2000" dirty="0"/>
          </a:p>
        </p:txBody>
      </p:sp>
    </p:spTree>
    <p:extLst>
      <p:ext uri="{BB962C8B-B14F-4D97-AF65-F5344CB8AC3E}">
        <p14:creationId xmlns:p14="http://schemas.microsoft.com/office/powerpoint/2010/main" val="2630505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214" y="620688"/>
            <a:ext cx="8229600" cy="2304256"/>
          </a:xfrm>
        </p:spPr>
        <p:txBody>
          <a:bodyPr>
            <a:noAutofit/>
          </a:bodyPr>
          <a:lstStyle/>
          <a:p>
            <a:pPr marL="0" indent="0">
              <a:buNone/>
            </a:pPr>
            <a:r>
              <a:rPr lang="hr-HR" sz="2000" dirty="0"/>
              <a:t>Dodatna otežavajuća okolnost je da su nastavnici na prvoj godini tehničkog studija pod pritiskom da što prije uvedu osnove linearne algebre, diferencijalnog i integralnog računa kako bi studenti mogli pratiti gradivo stručnih predmeta i naprosto nemaju vremena popunjavati praznine u studentskom znanju. O skupovima i funkcijama će ispredavati nužni minimum, korektno ali ubrzano definirajući pojmove koji su im potrebni za uvođenje gradiva više matematike. </a:t>
            </a:r>
            <a:endParaRPr lang="en-US" sz="2000" dirty="0"/>
          </a:p>
        </p:txBody>
      </p:sp>
      <p:sp>
        <p:nvSpPr>
          <p:cNvPr id="4" name="Content Placeholder 2"/>
          <p:cNvSpPr txBox="1">
            <a:spLocks/>
          </p:cNvSpPr>
          <p:nvPr/>
        </p:nvSpPr>
        <p:spPr>
          <a:xfrm>
            <a:off x="565877" y="3068960"/>
            <a:ext cx="8312231" cy="216024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Uz to, logično je zapitati se zašto baš bi oni u 45 školskih sati predavanja i 30 školskih sati auditornih vježbi trebali nadoknaditi nešto što nije napravljeno u 12 dugih školskih godina i jesu li uopće svjesni da je nešto potrebno nadoknađivati? </a:t>
            </a:r>
            <a:r>
              <a:rPr lang="hr-HR" sz="2000" dirty="0" smtClean="0"/>
              <a:t>U ishodima učenja kolegija zvanog Matematička analiza nigdje ne stoji da bi student trebao znati što je kompozicija funkcija, nego samo da bi trebao znati računati njenu derivaciju. </a:t>
            </a:r>
            <a:endParaRPr lang="en-US" sz="2000" dirty="0"/>
          </a:p>
        </p:txBody>
      </p:sp>
      <p:sp>
        <p:nvSpPr>
          <p:cNvPr id="5" name="Content Placeholder 2"/>
          <p:cNvSpPr txBox="1">
            <a:spLocks/>
          </p:cNvSpPr>
          <p:nvPr/>
        </p:nvSpPr>
        <p:spPr>
          <a:xfrm>
            <a:off x="565876" y="5373216"/>
            <a:ext cx="8312231" cy="136236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smtClean="0"/>
              <a:t>Nameće se i ovo pitanje: </a:t>
            </a:r>
            <a:r>
              <a:rPr lang="en-US" sz="2000" dirty="0" err="1"/>
              <a:t>kako</a:t>
            </a:r>
            <a:r>
              <a:rPr lang="en-US" sz="2000" dirty="0"/>
              <a:t> je </a:t>
            </a:r>
            <a:r>
              <a:rPr lang="en-US" sz="2000" dirty="0" err="1"/>
              <a:t>uop</a:t>
            </a:r>
            <a:r>
              <a:rPr lang="hr-HR" sz="2000" dirty="0"/>
              <a:t>ć</a:t>
            </a:r>
            <a:r>
              <a:rPr lang="en-US" sz="2000" dirty="0"/>
              <a:t>e do</a:t>
            </a:r>
            <a:r>
              <a:rPr lang="hr-HR" sz="2000" dirty="0"/>
              <a:t>š</a:t>
            </a:r>
            <a:r>
              <a:rPr lang="en-US" sz="2000" dirty="0"/>
              <a:t>lo do toga da se od </a:t>
            </a:r>
            <a:r>
              <a:rPr lang="en-US" sz="2000" dirty="0" err="1"/>
              <a:t>zavr</a:t>
            </a:r>
            <a:r>
              <a:rPr lang="hr-HR" sz="2000" dirty="0"/>
              <a:t>š</a:t>
            </a:r>
            <a:r>
              <a:rPr lang="en-US" sz="2000" dirty="0" err="1"/>
              <a:t>enih</a:t>
            </a:r>
            <a:r>
              <a:rPr lang="en-US" sz="2000" dirty="0"/>
              <a:t> </a:t>
            </a:r>
            <a:r>
              <a:rPr lang="en-US" sz="2000" dirty="0" err="1"/>
              <a:t>srednjo</a:t>
            </a:r>
            <a:r>
              <a:rPr lang="hr-HR" sz="2000" dirty="0"/>
              <a:t>š</a:t>
            </a:r>
            <a:r>
              <a:rPr lang="en-US" sz="2000" dirty="0" err="1"/>
              <a:t>kolaca</a:t>
            </a:r>
            <a:r>
              <a:rPr lang="en-US" sz="2000" dirty="0"/>
              <a:t> o</a:t>
            </a:r>
            <a:r>
              <a:rPr lang="hr-HR" sz="2000" dirty="0"/>
              <a:t>č</a:t>
            </a:r>
            <a:r>
              <a:rPr lang="en-US" sz="2000" dirty="0" err="1"/>
              <a:t>ekuje</a:t>
            </a:r>
            <a:r>
              <a:rPr lang="en-US" sz="2000" dirty="0"/>
              <a:t> </a:t>
            </a:r>
            <a:r>
              <a:rPr lang="hr-HR" sz="2000" dirty="0"/>
              <a:t>po</a:t>
            </a:r>
            <a:r>
              <a:rPr lang="en-US" sz="2000" dirty="0" err="1"/>
              <a:t>znavanje</a:t>
            </a:r>
            <a:r>
              <a:rPr lang="en-US" sz="2000" dirty="0"/>
              <a:t> </a:t>
            </a:r>
            <a:r>
              <a:rPr lang="hr-HR" sz="2000" dirty="0"/>
              <a:t>pojmova </a:t>
            </a:r>
            <a:r>
              <a:rPr lang="en-US" sz="2000" dirty="0" err="1"/>
              <a:t>koji</a:t>
            </a:r>
            <a:r>
              <a:rPr lang="en-US" sz="2000" dirty="0"/>
              <a:t> </a:t>
            </a:r>
            <a:r>
              <a:rPr lang="en-US" sz="2000" dirty="0" err="1"/>
              <a:t>im</a:t>
            </a:r>
            <a:r>
              <a:rPr lang="en-US" sz="2000" dirty="0"/>
              <a:t> </a:t>
            </a:r>
            <a:r>
              <a:rPr lang="en-US" sz="2000" dirty="0" err="1"/>
              <a:t>nisu</a:t>
            </a:r>
            <a:r>
              <a:rPr lang="en-US" sz="2000" dirty="0"/>
              <a:t> u</a:t>
            </a:r>
            <a:r>
              <a:rPr lang="hr-HR" sz="2000" dirty="0"/>
              <a:t> š</a:t>
            </a:r>
            <a:r>
              <a:rPr lang="en-US" sz="2000" dirty="0" err="1"/>
              <a:t>kolskom</a:t>
            </a:r>
            <a:r>
              <a:rPr lang="en-US" sz="2000" dirty="0"/>
              <a:t> </a:t>
            </a:r>
            <a:r>
              <a:rPr lang="en-US" sz="2000" dirty="0" err="1"/>
              <a:t>programu</a:t>
            </a:r>
            <a:r>
              <a:rPr lang="hr-HR" sz="2000" dirty="0"/>
              <a:t>? </a:t>
            </a:r>
            <a:r>
              <a:rPr lang="en-US" sz="2000" dirty="0" err="1"/>
              <a:t>Odgovor</a:t>
            </a:r>
            <a:r>
              <a:rPr lang="en-US" sz="2000" dirty="0"/>
              <a:t> </a:t>
            </a:r>
            <a:r>
              <a:rPr lang="en-US" sz="2000" dirty="0" err="1"/>
              <a:t>na</a:t>
            </a:r>
            <a:r>
              <a:rPr lang="en-US" sz="2000" dirty="0"/>
              <a:t> </a:t>
            </a:r>
            <a:r>
              <a:rPr lang="en-US" sz="2000" dirty="0" err="1"/>
              <a:t>ovo</a:t>
            </a:r>
            <a:r>
              <a:rPr lang="en-US" sz="2000" dirty="0"/>
              <a:t> </a:t>
            </a:r>
            <a:r>
              <a:rPr lang="en-US" sz="2000" dirty="0" err="1"/>
              <a:t>pitanje</a:t>
            </a:r>
            <a:r>
              <a:rPr lang="en-US" sz="2000" dirty="0"/>
              <a:t> </a:t>
            </a:r>
            <a:r>
              <a:rPr lang="en-US" sz="2000" dirty="0" err="1"/>
              <a:t>govori</a:t>
            </a:r>
            <a:r>
              <a:rPr lang="en-US" sz="2000" dirty="0"/>
              <a:t> </a:t>
            </a:r>
            <a:r>
              <a:rPr lang="en-US" sz="2000" dirty="0" err="1"/>
              <a:t>mnogo</a:t>
            </a:r>
            <a:r>
              <a:rPr lang="en-US" sz="2000" dirty="0"/>
              <a:t> o </a:t>
            </a:r>
            <a:r>
              <a:rPr lang="en-US" sz="2000" dirty="0" err="1"/>
              <a:t>trenutku</a:t>
            </a:r>
            <a:r>
              <a:rPr lang="en-US" sz="2000" dirty="0"/>
              <a:t> i </a:t>
            </a:r>
            <a:r>
              <a:rPr lang="en-US" sz="2000" dirty="0" err="1"/>
              <a:t>okruženju</a:t>
            </a:r>
            <a:r>
              <a:rPr lang="en-US" sz="2000" dirty="0"/>
              <a:t> u </a:t>
            </a:r>
            <a:r>
              <a:rPr lang="en-US" sz="2000" dirty="0" err="1"/>
              <a:t>kome</a:t>
            </a:r>
            <a:r>
              <a:rPr lang="en-US" sz="2000" dirty="0"/>
              <a:t> </a:t>
            </a:r>
            <a:r>
              <a:rPr lang="en-US" sz="2000" dirty="0" err="1"/>
              <a:t>živimo</a:t>
            </a:r>
            <a:r>
              <a:rPr lang="en-US" sz="2000" dirty="0"/>
              <a:t>, </a:t>
            </a:r>
            <a:r>
              <a:rPr lang="en-US" sz="2000" dirty="0" err="1"/>
              <a:t>ali</a:t>
            </a:r>
            <a:r>
              <a:rPr lang="en-US" sz="2000" dirty="0"/>
              <a:t> i o </a:t>
            </a:r>
            <a:r>
              <a:rPr lang="en-US" sz="2000" dirty="0" err="1"/>
              <a:t>nama</a:t>
            </a:r>
            <a:r>
              <a:rPr lang="en-US" sz="2000" dirty="0"/>
              <a:t> </a:t>
            </a:r>
            <a:r>
              <a:rPr lang="en-US" sz="2000" dirty="0" err="1"/>
              <a:t>samima</a:t>
            </a:r>
            <a:r>
              <a:rPr lang="en-US" sz="2000" dirty="0"/>
              <a:t>. </a:t>
            </a:r>
          </a:p>
        </p:txBody>
      </p:sp>
    </p:spTree>
    <p:extLst>
      <p:ext uri="{BB962C8B-B14F-4D97-AF65-F5344CB8AC3E}">
        <p14:creationId xmlns:p14="http://schemas.microsoft.com/office/powerpoint/2010/main" val="2278170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990600"/>
          </a:xfrm>
        </p:spPr>
        <p:txBody>
          <a:bodyPr/>
          <a:lstStyle/>
          <a:p>
            <a:r>
              <a:rPr lang="hr-HR" dirty="0"/>
              <a:t>Bolja prošlost i neizvjesna budućnost </a:t>
            </a:r>
            <a:endParaRPr lang="en-US" dirty="0"/>
          </a:p>
        </p:txBody>
      </p:sp>
      <p:sp>
        <p:nvSpPr>
          <p:cNvPr id="3" name="Content Placeholder 2"/>
          <p:cNvSpPr>
            <a:spLocks noGrp="1"/>
          </p:cNvSpPr>
          <p:nvPr>
            <p:ph idx="1"/>
          </p:nvPr>
        </p:nvSpPr>
        <p:spPr>
          <a:xfrm>
            <a:off x="608898" y="1700808"/>
            <a:ext cx="8229600" cy="1944216"/>
          </a:xfrm>
        </p:spPr>
        <p:txBody>
          <a:bodyPr>
            <a:noAutofit/>
          </a:bodyPr>
          <a:lstStyle/>
          <a:p>
            <a:pPr marL="0" indent="0">
              <a:buNone/>
            </a:pPr>
            <a:r>
              <a:rPr lang="hr-HR" sz="2000" dirty="0"/>
              <a:t>Početkom sedamdesetih godina dvadesetog stoljeća, na valu relevantnih svjetskih trendova te u skladu sa stavom kako je suvremena matematika uvelike zasnovana na pojmovima teorije skupova i algebarskih struktura, u republikama tadašnje SFRJ došlo je do ambiciozne reforme nastavnog programa matematike za osnovnu i srednju školu. </a:t>
            </a:r>
            <a:endParaRPr lang="en-US" sz="2000" dirty="0"/>
          </a:p>
        </p:txBody>
      </p:sp>
      <p:sp>
        <p:nvSpPr>
          <p:cNvPr id="6" name="Content Placeholder 2"/>
          <p:cNvSpPr txBox="1">
            <a:spLocks/>
          </p:cNvSpPr>
          <p:nvPr/>
        </p:nvSpPr>
        <p:spPr>
          <a:xfrm>
            <a:off x="608898" y="4149080"/>
            <a:ext cx="8229600" cy="201622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U Hrvatskoj je tako gradivo matematike u 5. razredu osnovne škole počinjalo izlaganjem osnovnih pojmova naivne teorije skupova: primjerima skupova  i njihovog zadavanja, načinom označavanja pripadnosti i nepripadnosti skupu, Vennovim dijagramima, pojmovima praznog skupa, podskupa skupa, partitivnog skupa, presjeka, unije i razlike skupova, komplementa i particije skupa. </a:t>
            </a:r>
            <a:endParaRPr lang="en-US" sz="2000" dirty="0"/>
          </a:p>
        </p:txBody>
      </p:sp>
    </p:spTree>
    <p:extLst>
      <p:ext uri="{BB962C8B-B14F-4D97-AF65-F5344CB8AC3E}">
        <p14:creationId xmlns:p14="http://schemas.microsoft.com/office/powerpoint/2010/main" val="1551507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64" y="1196752"/>
            <a:ext cx="8229600" cy="1440160"/>
          </a:xfrm>
        </p:spPr>
        <p:txBody>
          <a:bodyPr>
            <a:noAutofit/>
          </a:bodyPr>
          <a:lstStyle/>
          <a:p>
            <a:pPr marL="0" indent="0">
              <a:buNone/>
            </a:pPr>
            <a:r>
              <a:rPr lang="hr-HR" sz="2000" dirty="0"/>
              <a:t>Definiran je uređen </a:t>
            </a:r>
            <a:r>
              <a:rPr lang="hr-HR" sz="2000" dirty="0" smtClean="0"/>
              <a:t>par, </a:t>
            </a:r>
            <a:r>
              <a:rPr lang="hr-HR" sz="2000" dirty="0"/>
              <a:t>Kartezijev produkt dvaju skupova, binarna relacija uključujući relaciju ekvivalencije i relaciju (parcijalnog) uređaja. Nadalje, definirani su funkcija, bijekcija, kompozicija funkcija, ekvipotentnost, konačni i beskonačni skupovi. </a:t>
            </a:r>
            <a:endParaRPr lang="en-US" sz="2000" dirty="0"/>
          </a:p>
        </p:txBody>
      </p:sp>
      <p:sp>
        <p:nvSpPr>
          <p:cNvPr id="5" name="Content Placeholder 2"/>
          <p:cNvSpPr txBox="1">
            <a:spLocks/>
          </p:cNvSpPr>
          <p:nvPr/>
        </p:nvSpPr>
        <p:spPr>
          <a:xfrm>
            <a:off x="539552" y="4149080"/>
            <a:ext cx="8229600" cy="19808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Intencija je bila da ovi pojmovi i koncepti postanu osnova za izlaganje gradiva u daljnjem školovanju: tako se u istom udžbeniku petog razreda u nastavku govori o skupu prirodnih brojeva i skupu razlomaka, a u dijelu udžbenika posvećenog geometriji ravnine o konveksnim skupovima te o osnoj simetriji, translaciji i rotaciji kao funkcijama nad skupom točaka ravnine i njihovim kompozicijama. </a:t>
            </a:r>
            <a:endParaRPr lang="en-US" sz="2000" dirty="0"/>
          </a:p>
        </p:txBody>
      </p:sp>
    </p:spTree>
    <p:extLst>
      <p:ext uri="{BB962C8B-B14F-4D97-AF65-F5344CB8AC3E}">
        <p14:creationId xmlns:p14="http://schemas.microsoft.com/office/powerpoint/2010/main" val="2925071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229600" cy="1944216"/>
          </a:xfrm>
        </p:spPr>
        <p:txBody>
          <a:bodyPr>
            <a:noAutofit/>
          </a:bodyPr>
          <a:lstStyle/>
          <a:p>
            <a:pPr marL="0" indent="0">
              <a:buNone/>
            </a:pPr>
            <a:r>
              <a:rPr lang="hr-HR" sz="2000" dirty="0"/>
              <a:t>Reforma na samom početku nije prošla bez potresa i negativnih reakcija, kako u svijetu tako i u nas. Te reakcije su uglavnom stizale od strane roditelja koji su se, očekivano, bunili da im djeca uče „drugačiju“ matematiku od one koju su učili oni sami, a tek dijelom od strane manjine skeptičnih stručnjaka koji su smatrali da se uvelo previše novih </a:t>
            </a:r>
            <a:r>
              <a:rPr lang="hr-HR" sz="2000" dirty="0" smtClean="0"/>
              <a:t>pojmova. </a:t>
            </a:r>
            <a:endParaRPr lang="en-US" sz="2000" dirty="0"/>
          </a:p>
        </p:txBody>
      </p:sp>
      <p:sp>
        <p:nvSpPr>
          <p:cNvPr id="5" name="Content Placeholder 2"/>
          <p:cNvSpPr txBox="1">
            <a:spLocks/>
          </p:cNvSpPr>
          <p:nvPr/>
        </p:nvSpPr>
        <p:spPr>
          <a:xfrm>
            <a:off x="539552" y="2708920"/>
            <a:ext cx="8229600" cy="108012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Što se prvog prigovora tiče, pokazalo se da su djeca starija od 10 godina uglavnom bila dovoljno zrela za gradivo naivne teorije skupova i da su ga rado </a:t>
            </a:r>
            <a:r>
              <a:rPr lang="hr-HR" sz="2000" dirty="0" smtClean="0"/>
              <a:t>prihvaćala. </a:t>
            </a:r>
            <a:endParaRPr lang="en-US" sz="2000" dirty="0"/>
          </a:p>
        </p:txBody>
      </p:sp>
      <p:sp>
        <p:nvSpPr>
          <p:cNvPr id="6" name="Content Placeholder 2"/>
          <p:cNvSpPr txBox="1">
            <a:spLocks/>
          </p:cNvSpPr>
          <p:nvPr/>
        </p:nvSpPr>
        <p:spPr>
          <a:xfrm>
            <a:off x="539552" y="3933056"/>
            <a:ext cx="8229600" cy="165618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Na drugi prigovor odgovorila je praksa: to je omogućilo veliku slobodu matematičkog izražavanja u kasnijim razredima osnovne škole, matematički objekti (npr. geometrijski likovi i tijela) mogli su se lako definirati kao skupovi, njihove transformacije kao funkcije, a međusobne im je odnose postalo jednostavno opisati i klasificirati. </a:t>
            </a:r>
            <a:endParaRPr lang="en-US" sz="2000" dirty="0"/>
          </a:p>
        </p:txBody>
      </p:sp>
      <p:sp>
        <p:nvSpPr>
          <p:cNvPr id="7" name="Content Placeholder 2"/>
          <p:cNvSpPr txBox="1">
            <a:spLocks/>
          </p:cNvSpPr>
          <p:nvPr/>
        </p:nvSpPr>
        <p:spPr>
          <a:xfrm>
            <a:off x="554263" y="5805264"/>
            <a:ext cx="8229600" cy="77556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Matematički pojmovi i pravila, jednom definirani, u daljnjem se školovanju više nisu bitnije mijenjali. </a:t>
            </a:r>
            <a:endParaRPr lang="en-US" sz="2000" dirty="0"/>
          </a:p>
        </p:txBody>
      </p:sp>
    </p:spTree>
    <p:extLst>
      <p:ext uri="{BB962C8B-B14F-4D97-AF65-F5344CB8AC3E}">
        <p14:creationId xmlns:p14="http://schemas.microsoft.com/office/powerpoint/2010/main" val="1072815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Uvod </a:t>
            </a:r>
            <a:endParaRPr lang="en-US" dirty="0"/>
          </a:p>
        </p:txBody>
      </p:sp>
      <p:sp>
        <p:nvSpPr>
          <p:cNvPr id="3" name="Content Placeholder 2"/>
          <p:cNvSpPr>
            <a:spLocks noGrp="1"/>
          </p:cNvSpPr>
          <p:nvPr>
            <p:ph idx="1"/>
          </p:nvPr>
        </p:nvSpPr>
        <p:spPr>
          <a:xfrm>
            <a:off x="539552" y="1844824"/>
            <a:ext cx="8229600" cy="1944216"/>
          </a:xfrm>
        </p:spPr>
        <p:txBody>
          <a:bodyPr>
            <a:normAutofit/>
          </a:bodyPr>
          <a:lstStyle/>
          <a:p>
            <a:pPr marL="0" indent="0">
              <a:buNone/>
            </a:pPr>
            <a:r>
              <a:rPr lang="hr-HR" sz="2000" dirty="0"/>
              <a:t>Održavajući nastavu iz kolegija Diskretna matematika studentima informacijske tehnologije  na Odjelu za stručne studije Sveučilišta u Splitu, autori su u posljednjih nekoliko godina postali svjesni jednog zanimljivog fenomena: studenti iz generacije u generaciju imaju sve više problema u shvaćanju elementarnih pojmova naivne teorije skupova. </a:t>
            </a:r>
            <a:endParaRPr lang="en-US" sz="2000" dirty="0"/>
          </a:p>
        </p:txBody>
      </p:sp>
      <p:sp>
        <p:nvSpPr>
          <p:cNvPr id="4" name="Content Placeholder 2"/>
          <p:cNvSpPr txBox="1">
            <a:spLocks/>
          </p:cNvSpPr>
          <p:nvPr/>
        </p:nvSpPr>
        <p:spPr>
          <a:xfrm>
            <a:off x="539552" y="4365104"/>
            <a:ext cx="8229600" cy="201622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Font typeface="Arial" pitchFamily="34" charset="0"/>
              <a:buNone/>
            </a:pPr>
            <a:r>
              <a:rPr lang="hr-HR" sz="2000" dirty="0">
                <a:solidFill>
                  <a:srgbClr val="292934"/>
                </a:solidFill>
              </a:rPr>
              <a:t>Ovo je tim neobičnije jer je Diskretna matematika peti po redu matematički kolegij kojeg ti studenti slušaju u toku studija. Zapravo je poglavlje o skupovima i funkcijama u tom kolegiju zamišljeno kao uvodno, ono u kojem se samo ukratko ponavljaju i donekle proširuju osnovni pojmovi i oznake već obrađeni i korišteni u prethodnim </a:t>
            </a:r>
            <a:r>
              <a:rPr lang="hr-HR" sz="2000" dirty="0" smtClean="0">
                <a:solidFill>
                  <a:srgbClr val="292934"/>
                </a:solidFill>
              </a:rPr>
              <a:t>kolegijima.</a:t>
            </a:r>
            <a:endParaRPr lang="en-US" sz="2000" dirty="0">
              <a:solidFill>
                <a:srgbClr val="292934"/>
              </a:solidFill>
            </a:endParaRPr>
          </a:p>
        </p:txBody>
      </p:sp>
    </p:spTree>
    <p:extLst>
      <p:ext uri="{BB962C8B-B14F-4D97-AF65-F5344CB8AC3E}">
        <p14:creationId xmlns:p14="http://schemas.microsoft.com/office/powerpoint/2010/main" val="2122679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64" y="620688"/>
            <a:ext cx="8229600" cy="1728192"/>
          </a:xfrm>
        </p:spPr>
        <p:txBody>
          <a:bodyPr>
            <a:noAutofit/>
          </a:bodyPr>
          <a:lstStyle/>
          <a:p>
            <a:pPr marL="0" indent="0">
              <a:buNone/>
            </a:pPr>
            <a:r>
              <a:rPr lang="hr-HR" sz="2000" dirty="0"/>
              <a:t>U prvom razredu srednje škole </a:t>
            </a:r>
            <a:r>
              <a:rPr lang="hr-HR" sz="2000" dirty="0" smtClean="0"/>
              <a:t>dovršen </a:t>
            </a:r>
            <a:r>
              <a:rPr lang="hr-HR" sz="2000" dirty="0"/>
              <a:t>je proces stroge matematičke formulacije pojmova, da bi u drugom razredu pregled elementarne matematike zaokružen uvođenjem eksponencijalnih, logaritamskih i trigonometrijskih funkcija i primjenom trigonometrije u geometriji ravnine i prostora. </a:t>
            </a:r>
            <a:endParaRPr lang="en-US" sz="2000" dirty="0"/>
          </a:p>
        </p:txBody>
      </p:sp>
      <p:sp>
        <p:nvSpPr>
          <p:cNvPr id="5" name="Content Placeholder 2"/>
          <p:cNvSpPr txBox="1">
            <a:spLocks/>
          </p:cNvSpPr>
          <p:nvPr/>
        </p:nvSpPr>
        <p:spPr>
          <a:xfrm>
            <a:off x="616109" y="4437112"/>
            <a:ext cx="8229600" cy="54006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Uz manje korekcije, ovaj je sustav živio skoro dvadeset godina. </a:t>
            </a:r>
            <a:endParaRPr lang="en-US" sz="2000" dirty="0"/>
          </a:p>
        </p:txBody>
      </p:sp>
      <p:sp>
        <p:nvSpPr>
          <p:cNvPr id="4" name="Content Placeholder 2"/>
          <p:cNvSpPr txBox="1">
            <a:spLocks/>
          </p:cNvSpPr>
          <p:nvPr/>
        </p:nvSpPr>
        <p:spPr>
          <a:xfrm>
            <a:off x="605027" y="2708920"/>
            <a:ext cx="8229600" cy="115212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(U to je vrijeme srednjoškolsko obrazovanje bilo podijeljeno na dva dijela – opće, koje je bilo zajedničko za sve srednjoškolce i trajalo dvije godine i usmjereno, u trajanju od jedne ili dvije godine</a:t>
            </a:r>
            <a:r>
              <a:rPr lang="hr-HR" sz="2000" dirty="0" smtClean="0"/>
              <a:t>.)</a:t>
            </a:r>
            <a:endParaRPr lang="en-US" sz="2000" dirty="0"/>
          </a:p>
        </p:txBody>
      </p:sp>
      <p:sp>
        <p:nvSpPr>
          <p:cNvPr id="6" name="Content Placeholder 2"/>
          <p:cNvSpPr txBox="1">
            <a:spLocks/>
          </p:cNvSpPr>
          <p:nvPr/>
        </p:nvSpPr>
        <p:spPr>
          <a:xfrm>
            <a:off x="626344" y="5517232"/>
            <a:ext cx="8229600" cy="7920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smtClean="0"/>
              <a:t>Hvalili </a:t>
            </a:r>
            <a:r>
              <a:rPr lang="hr-HR" sz="2000" dirty="0"/>
              <a:t>ga ili kudili, to je bio posljednji sustavno napravljeni nastavni program matematike u Hrvatskoj. </a:t>
            </a:r>
            <a:endParaRPr lang="en-US" sz="2000" dirty="0"/>
          </a:p>
        </p:txBody>
      </p:sp>
    </p:spTree>
    <p:extLst>
      <p:ext uri="{BB962C8B-B14F-4D97-AF65-F5344CB8AC3E}">
        <p14:creationId xmlns:p14="http://schemas.microsoft.com/office/powerpoint/2010/main" val="2101531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923" y="764704"/>
            <a:ext cx="8229600" cy="1728192"/>
          </a:xfrm>
        </p:spPr>
        <p:txBody>
          <a:bodyPr>
            <a:noAutofit/>
          </a:bodyPr>
          <a:lstStyle/>
          <a:p>
            <a:pPr marL="0" indent="0">
              <a:buNone/>
            </a:pPr>
            <a:r>
              <a:rPr lang="hr-HR" sz="2000" dirty="0"/>
              <a:t>Promjena udžbenika nakon osamostaljenja Republike Hrvatske iskorištena je da se na mala vrata uvedu promjene u školski program, pa od početka devedesetih godina traje proces „rasterećenja“, koji je doveo do praktičnog izbacivanja teorije skupova iz gradiva osnovnih škola u Republici Hrvatskoj</a:t>
            </a:r>
            <a:r>
              <a:rPr lang="hr-HR" sz="2000" dirty="0" smtClean="0"/>
              <a:t>. </a:t>
            </a:r>
            <a:endParaRPr lang="en-US" sz="2000" dirty="0"/>
          </a:p>
        </p:txBody>
      </p:sp>
      <p:sp>
        <p:nvSpPr>
          <p:cNvPr id="5" name="Content Placeholder 2"/>
          <p:cNvSpPr txBox="1">
            <a:spLocks/>
          </p:cNvSpPr>
          <p:nvPr/>
        </p:nvSpPr>
        <p:spPr>
          <a:xfrm>
            <a:off x="626344" y="4506305"/>
            <a:ext cx="8229600" cy="153456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Međutim, zbog okolnosti da je u prethodnom nastavnom programu elementarna teorija skupova tvorila osnovno vezivno tkivo, jezik za izlaganje matematičkog gradiva, gradivo se moralo radikalno reorganizirati, a to je složen i zahtjevan posao, koji ni do danas nije na zadovoljavajući način proveden.</a:t>
            </a:r>
            <a:endParaRPr lang="en-US" sz="2000" dirty="0"/>
          </a:p>
        </p:txBody>
      </p:sp>
      <p:sp>
        <p:nvSpPr>
          <p:cNvPr id="4" name="Content Placeholder 2"/>
          <p:cNvSpPr txBox="1">
            <a:spLocks/>
          </p:cNvSpPr>
          <p:nvPr/>
        </p:nvSpPr>
        <p:spPr>
          <a:xfrm>
            <a:off x="626344" y="2564904"/>
            <a:ext cx="8229600" cy="7200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Samo po sebi izbacivanje neke nastavne cjeline iz nastavnog programa ne bi trebalo biti problem. </a:t>
            </a:r>
            <a:endParaRPr lang="en-US" sz="2000" dirty="0"/>
          </a:p>
        </p:txBody>
      </p:sp>
      <p:sp>
        <p:nvSpPr>
          <p:cNvPr id="6" name="Content Placeholder 2"/>
          <p:cNvSpPr txBox="1">
            <a:spLocks/>
          </p:cNvSpPr>
          <p:nvPr/>
        </p:nvSpPr>
        <p:spPr>
          <a:xfrm>
            <a:off x="628691" y="3531985"/>
            <a:ext cx="8229600" cy="7200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smtClean="0"/>
              <a:t>U </a:t>
            </a:r>
            <a:r>
              <a:rPr lang="hr-HR" sz="2000" dirty="0"/>
              <a:t>hrvatskim je tranzicijskim godinama nestalo mnogo većih i važnijih stvari od skupova i funkcija</a:t>
            </a:r>
            <a:r>
              <a:rPr lang="hr-HR" sz="2000" dirty="0" smtClean="0"/>
              <a:t>. </a:t>
            </a:r>
            <a:endParaRPr lang="en-US" sz="2000" dirty="0"/>
          </a:p>
        </p:txBody>
      </p:sp>
    </p:spTree>
    <p:extLst>
      <p:ext uri="{BB962C8B-B14F-4D97-AF65-F5344CB8AC3E}">
        <p14:creationId xmlns:p14="http://schemas.microsoft.com/office/powerpoint/2010/main" val="46033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388" y="692696"/>
            <a:ext cx="8229600" cy="1728192"/>
          </a:xfrm>
        </p:spPr>
        <p:txBody>
          <a:bodyPr>
            <a:noAutofit/>
          </a:bodyPr>
          <a:lstStyle/>
          <a:p>
            <a:pPr marL="0" indent="0">
              <a:buNone/>
            </a:pPr>
            <a:r>
              <a:rPr lang="hr-HR" sz="2000" dirty="0"/>
              <a:t>Zanimljivo je također da su ove promjene rađene nesustavno, bez usklađivanja s višim stupnjevima obrazovanja, pa su se tako  srednjoškolski i visokoškolski nastavnici </a:t>
            </a:r>
            <a:r>
              <a:rPr lang="hr-HR" sz="2000" dirty="0" smtClean="0"/>
              <a:t>zaticali </a:t>
            </a:r>
            <a:r>
              <a:rPr lang="hr-HR" sz="2000" dirty="0"/>
              <a:t>u situacijama da pretpostavljaju kako učenici vladaju gradivom koje </a:t>
            </a:r>
            <a:r>
              <a:rPr lang="hr-HR" sz="2000" dirty="0" smtClean="0"/>
              <a:t>ovi prije </a:t>
            </a:r>
            <a:r>
              <a:rPr lang="hr-HR" sz="2000" dirty="0"/>
              <a:t>toga uopće nisu slušali. </a:t>
            </a:r>
            <a:endParaRPr lang="en-US" sz="2000" dirty="0"/>
          </a:p>
        </p:txBody>
      </p:sp>
      <p:sp>
        <p:nvSpPr>
          <p:cNvPr id="4" name="Content Placeholder 2"/>
          <p:cNvSpPr txBox="1">
            <a:spLocks/>
          </p:cNvSpPr>
          <p:nvPr/>
        </p:nvSpPr>
        <p:spPr>
          <a:xfrm>
            <a:off x="645313" y="2924944"/>
            <a:ext cx="8229600" cy="50405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smtClean="0"/>
              <a:t>Profesorica Ela </a:t>
            </a:r>
            <a:r>
              <a:rPr lang="hr-HR" sz="2000" dirty="0"/>
              <a:t>Rac Marinić Kragić tako 2003. rezignirano </a:t>
            </a:r>
            <a:r>
              <a:rPr lang="hr-HR" sz="2000" dirty="0" smtClean="0"/>
              <a:t>piše:</a:t>
            </a:r>
            <a:endParaRPr lang="en-US" sz="2000" dirty="0"/>
          </a:p>
        </p:txBody>
      </p:sp>
      <p:sp>
        <p:nvSpPr>
          <p:cNvPr id="7" name="Content Placeholder 2"/>
          <p:cNvSpPr txBox="1">
            <a:spLocks/>
          </p:cNvSpPr>
          <p:nvPr/>
        </p:nvSpPr>
        <p:spPr>
          <a:xfrm>
            <a:off x="584388" y="4149080"/>
            <a:ext cx="8229600" cy="208823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1600" dirty="0" smtClean="0"/>
              <a:t>„Prema mojim razmišljanjima, zadnjeg desetljeća i duže nitko nije sustavno razmišljao o osmišljavanju planova i programa za osnovnu školu, srednju školu i fakultete. Dosad je sve bilo rađeno na uskom segmentu pojedinog razreda, pri čemu čak ni tu programi nisu prilagođeni, usklađivani, osuvremenjivani, tj. mijenjani, nego se uglavnom rezalo već postojeće. Pritom nije uspostavljena nikakva komunikacija po vertikali. Ako nastavimo ovakvu praksu izrade programa, jednog će se dana sve urušiti kao kula od karata. Ja samo čekam trenutak kada će netko iz Ministarstva prosvjete i športa, Zavoda za unapređenje školstva ili kakvog drugog Centra izvući ključnu kartu.“ </a:t>
            </a:r>
            <a:endParaRPr lang="en-US" sz="1600" dirty="0"/>
          </a:p>
        </p:txBody>
      </p:sp>
    </p:spTree>
    <p:extLst>
      <p:ext uri="{BB962C8B-B14F-4D97-AF65-F5344CB8AC3E}">
        <p14:creationId xmlns:p14="http://schemas.microsoft.com/office/powerpoint/2010/main" val="3890906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64" y="620688"/>
            <a:ext cx="8229600" cy="1080120"/>
          </a:xfrm>
        </p:spPr>
        <p:txBody>
          <a:bodyPr>
            <a:noAutofit/>
          </a:bodyPr>
          <a:lstStyle/>
          <a:p>
            <a:pPr marL="0" indent="0">
              <a:buNone/>
            </a:pPr>
            <a:r>
              <a:rPr lang="hr-HR" sz="2000" dirty="0"/>
              <a:t>Donošenjem HNOS 2006. godine promjene su institucionalizirane, ali usklađenje nastavnih programa matematike na svim obrazovnim razinama još ni izbliza nije na vidiku. </a:t>
            </a:r>
            <a:endParaRPr lang="en-US" sz="2000" dirty="0"/>
          </a:p>
        </p:txBody>
      </p:sp>
      <p:sp>
        <p:nvSpPr>
          <p:cNvPr id="5" name="Content Placeholder 2"/>
          <p:cNvSpPr txBox="1">
            <a:spLocks/>
          </p:cNvSpPr>
          <p:nvPr/>
        </p:nvSpPr>
        <p:spPr>
          <a:xfrm>
            <a:off x="616109" y="5373216"/>
            <a:ext cx="8229600" cy="7200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dirty="0"/>
              <a:t>Ali to je </a:t>
            </a:r>
            <a:r>
              <a:rPr lang="en-US" sz="2000" dirty="0" err="1"/>
              <a:t>teško</a:t>
            </a:r>
            <a:r>
              <a:rPr lang="en-US" sz="2000" dirty="0"/>
              <a:t> u </a:t>
            </a:r>
            <a:r>
              <a:rPr lang="en-US" sz="2000" dirty="0" err="1"/>
              <a:t>atmosferi</a:t>
            </a:r>
            <a:r>
              <a:rPr lang="en-US" sz="2000" dirty="0"/>
              <a:t> </a:t>
            </a:r>
            <a:r>
              <a:rPr lang="en-US" sz="2000" dirty="0" err="1"/>
              <a:t>posvemašnje</a:t>
            </a:r>
            <a:r>
              <a:rPr lang="en-US" sz="2000" dirty="0"/>
              <a:t> </a:t>
            </a:r>
            <a:r>
              <a:rPr lang="en-US" sz="2000" dirty="0" err="1"/>
              <a:t>apatije</a:t>
            </a:r>
            <a:r>
              <a:rPr lang="en-US" sz="2000" dirty="0"/>
              <a:t> i </a:t>
            </a:r>
            <a:r>
              <a:rPr lang="en-US" sz="2000" dirty="0" err="1"/>
              <a:t>prešutne</a:t>
            </a:r>
            <a:r>
              <a:rPr lang="en-US" sz="2000" dirty="0"/>
              <a:t> </a:t>
            </a:r>
            <a:r>
              <a:rPr lang="en-US" sz="2000" dirty="0" err="1"/>
              <a:t>damnatio</a:t>
            </a:r>
            <a:r>
              <a:rPr lang="en-US" sz="2000" dirty="0"/>
              <a:t> </a:t>
            </a:r>
            <a:r>
              <a:rPr lang="en-US" sz="2000" dirty="0" err="1"/>
              <a:t>memoriae</a:t>
            </a:r>
            <a:r>
              <a:rPr lang="en-US" sz="2000" dirty="0"/>
              <a:t>.</a:t>
            </a:r>
          </a:p>
        </p:txBody>
      </p:sp>
      <p:sp>
        <p:nvSpPr>
          <p:cNvPr id="4" name="Content Placeholder 2"/>
          <p:cNvSpPr txBox="1">
            <a:spLocks/>
          </p:cNvSpPr>
          <p:nvPr/>
        </p:nvSpPr>
        <p:spPr>
          <a:xfrm>
            <a:off x="630215" y="3068960"/>
            <a:ext cx="8229600" cy="7200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dirty="0" err="1"/>
              <a:t>Nedostaje</a:t>
            </a:r>
            <a:r>
              <a:rPr lang="en-US" sz="2000" dirty="0"/>
              <a:t> </a:t>
            </a:r>
            <a:r>
              <a:rPr lang="en-US" sz="2000" dirty="0" err="1"/>
              <a:t>svijest</a:t>
            </a:r>
            <a:r>
              <a:rPr lang="en-US" sz="2000" dirty="0"/>
              <a:t> o </a:t>
            </a:r>
            <a:r>
              <a:rPr lang="en-US" sz="2000" dirty="0" err="1"/>
              <a:t>onome</a:t>
            </a:r>
            <a:r>
              <a:rPr lang="hr-HR" sz="2000" dirty="0"/>
              <a:t> š</a:t>
            </a:r>
            <a:r>
              <a:rPr lang="en-US" sz="2000" dirty="0"/>
              <a:t>to </a:t>
            </a:r>
            <a:r>
              <a:rPr lang="en-US" sz="2000" dirty="0" err="1"/>
              <a:t>treba</a:t>
            </a:r>
            <a:r>
              <a:rPr lang="en-US" sz="2000" dirty="0"/>
              <a:t> i</a:t>
            </a:r>
            <a:r>
              <a:rPr lang="hr-HR" sz="2000" dirty="0"/>
              <a:t> š</a:t>
            </a:r>
            <a:r>
              <a:rPr lang="en-US" sz="2000" dirty="0"/>
              <a:t>to se ho</a:t>
            </a:r>
            <a:r>
              <a:rPr lang="hr-HR" sz="2000" dirty="0"/>
              <a:t>ć</a:t>
            </a:r>
            <a:r>
              <a:rPr lang="en-US" sz="2000" dirty="0"/>
              <a:t>e</a:t>
            </a:r>
            <a:r>
              <a:rPr lang="hr-HR" sz="2000" dirty="0"/>
              <a:t>, </a:t>
            </a:r>
            <a:r>
              <a:rPr lang="en-US" sz="2000" dirty="0" err="1"/>
              <a:t>kvalitetna</a:t>
            </a:r>
            <a:r>
              <a:rPr lang="en-US" sz="2000" dirty="0"/>
              <a:t> </a:t>
            </a:r>
            <a:r>
              <a:rPr lang="en-US" sz="2000" dirty="0" err="1"/>
              <a:t>vizija</a:t>
            </a:r>
            <a:r>
              <a:rPr lang="en-US" sz="2000" dirty="0"/>
              <a:t> </a:t>
            </a:r>
            <a:r>
              <a:rPr lang="en-US" sz="2000" dirty="0" err="1"/>
              <a:t>oko</a:t>
            </a:r>
            <a:r>
              <a:rPr lang="en-US" sz="2000" dirty="0"/>
              <a:t> </a:t>
            </a:r>
            <a:r>
              <a:rPr lang="en-US" sz="2000" dirty="0" err="1"/>
              <a:t>koje</a:t>
            </a:r>
            <a:r>
              <a:rPr lang="en-US" sz="2000" dirty="0"/>
              <a:t> bi </a:t>
            </a:r>
            <a:r>
              <a:rPr lang="en-US" sz="2000" dirty="0" err="1"/>
              <a:t>struka</a:t>
            </a:r>
            <a:r>
              <a:rPr lang="en-US" sz="2000" dirty="0"/>
              <a:t> </a:t>
            </a:r>
            <a:r>
              <a:rPr lang="en-US" sz="2000" dirty="0" err="1"/>
              <a:t>postigla</a:t>
            </a:r>
            <a:r>
              <a:rPr lang="en-US" sz="2000" dirty="0"/>
              <a:t> </a:t>
            </a:r>
            <a:r>
              <a:rPr lang="en-US" sz="2000" dirty="0" err="1"/>
              <a:t>konsenzus</a:t>
            </a:r>
            <a:r>
              <a:rPr lang="hr-HR" sz="2000" dirty="0"/>
              <a:t>.</a:t>
            </a:r>
            <a:endParaRPr lang="en-US" sz="2000" dirty="0"/>
          </a:p>
        </p:txBody>
      </p:sp>
    </p:spTree>
    <p:extLst>
      <p:ext uri="{BB962C8B-B14F-4D97-AF65-F5344CB8AC3E}">
        <p14:creationId xmlns:p14="http://schemas.microsoft.com/office/powerpoint/2010/main" val="389955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496944" cy="990600"/>
          </a:xfrm>
        </p:spPr>
        <p:txBody>
          <a:bodyPr>
            <a:normAutofit fontScale="90000"/>
          </a:bodyPr>
          <a:lstStyle/>
          <a:p>
            <a:r>
              <a:rPr lang="hr-HR" dirty="0"/>
              <a:t>Nekoliko neobaveznih tema za razmišljanje </a:t>
            </a:r>
            <a:endParaRPr lang="en-US" dirty="0"/>
          </a:p>
        </p:txBody>
      </p:sp>
      <p:sp>
        <p:nvSpPr>
          <p:cNvPr id="3" name="Content Placeholder 2"/>
          <p:cNvSpPr>
            <a:spLocks noGrp="1"/>
          </p:cNvSpPr>
          <p:nvPr>
            <p:ph idx="1"/>
          </p:nvPr>
        </p:nvSpPr>
        <p:spPr>
          <a:xfrm>
            <a:off x="608898" y="1700808"/>
            <a:ext cx="8229600" cy="1944216"/>
          </a:xfrm>
        </p:spPr>
        <p:txBody>
          <a:bodyPr>
            <a:noAutofit/>
          </a:bodyPr>
          <a:lstStyle/>
          <a:p>
            <a:pPr marL="0" indent="0">
              <a:buNone/>
            </a:pPr>
            <a:r>
              <a:rPr lang="hr-HR" sz="2000" dirty="0"/>
              <a:t>1. Ni danas nije jasno zašto se baš gradivo teorije skupova prvo našlo na udaru „rasterećenja“ školskog programa matematike devedesetih godina u Hrvatskoj. Nisu to ni posebno teški, niti apstraktni pojmovi. Moguće je čak da je u tome bilo neke vrste revanšizma, da su skupovi i funkcije bili metafora prijašnje reforme, nešto što se vezivalo za vremena i ljude kojih su se nove vlasti željele riješiti. </a:t>
            </a:r>
            <a:endParaRPr lang="en-US" sz="2000" dirty="0"/>
          </a:p>
        </p:txBody>
      </p:sp>
      <p:sp>
        <p:nvSpPr>
          <p:cNvPr id="6" name="Content Placeholder 2"/>
          <p:cNvSpPr txBox="1">
            <a:spLocks/>
          </p:cNvSpPr>
          <p:nvPr/>
        </p:nvSpPr>
        <p:spPr>
          <a:xfrm>
            <a:off x="655258" y="4024282"/>
            <a:ext cx="8229600" cy="50405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Očito je samo da toj odluci nije prethodila kvalitetna stručna rasprava. </a:t>
            </a:r>
            <a:endParaRPr lang="en-US" sz="2000" dirty="0"/>
          </a:p>
        </p:txBody>
      </p:sp>
      <p:sp>
        <p:nvSpPr>
          <p:cNvPr id="5" name="Content Placeholder 2"/>
          <p:cNvSpPr txBox="1">
            <a:spLocks/>
          </p:cNvSpPr>
          <p:nvPr/>
        </p:nvSpPr>
        <p:spPr>
          <a:xfrm>
            <a:off x="678777" y="4884966"/>
            <a:ext cx="8229600" cy="141550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smtClean="0"/>
              <a:t>Zapravo </a:t>
            </a:r>
            <a:r>
              <a:rPr lang="hr-HR" sz="2000" dirty="0"/>
              <a:t>je ishitrenost te odluke žalosna, jer su prve generacije koje su se školovale po reformskom programu upravo dovršavale svoje visoko obrazovanje. Tako je upropaštena prilika da se na temelju cjelovite i kritičke analize postignutoga bitno unaprijedi obrazovni proces.</a:t>
            </a:r>
            <a:endParaRPr lang="en-US" sz="2000" dirty="0"/>
          </a:p>
        </p:txBody>
      </p:sp>
    </p:spTree>
    <p:extLst>
      <p:ext uri="{BB962C8B-B14F-4D97-AF65-F5344CB8AC3E}">
        <p14:creationId xmlns:p14="http://schemas.microsoft.com/office/powerpoint/2010/main" val="2880476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64" y="620688"/>
            <a:ext cx="8229600" cy="1368152"/>
          </a:xfrm>
        </p:spPr>
        <p:txBody>
          <a:bodyPr>
            <a:noAutofit/>
          </a:bodyPr>
          <a:lstStyle/>
          <a:p>
            <a:pPr marL="0" indent="0">
              <a:buNone/>
            </a:pPr>
            <a:r>
              <a:rPr lang="hr-HR" sz="2000" dirty="0"/>
              <a:t>2. Ima to doduše i zabavnih posljedica. Primjerice, dok su se sedamdesetih godina prošlog stoljeća roditelji bunili što im djeca u školi uče o skupovima, danas se ta ista djeca, u ulogama roditelja čude što njihova djeca u školi ne uče o skupovima. </a:t>
            </a:r>
            <a:r>
              <a:rPr lang="hr-HR" sz="2000" dirty="0" smtClean="0"/>
              <a:t> </a:t>
            </a:r>
            <a:endParaRPr lang="en-US" sz="2000" dirty="0"/>
          </a:p>
        </p:txBody>
      </p:sp>
      <p:sp>
        <p:nvSpPr>
          <p:cNvPr id="6" name="Rectangle 5"/>
          <p:cNvSpPr/>
          <p:nvPr/>
        </p:nvSpPr>
        <p:spPr>
          <a:xfrm>
            <a:off x="2795174" y="6165861"/>
            <a:ext cx="3672408" cy="276999"/>
          </a:xfrm>
          <a:prstGeom prst="rect">
            <a:avLst/>
          </a:prstGeom>
        </p:spPr>
        <p:txBody>
          <a:bodyPr wrap="square">
            <a:spAutoFit/>
          </a:bodyPr>
          <a:lstStyle/>
          <a:p>
            <a:r>
              <a:rPr lang="hr-HR" sz="1200" dirty="0"/>
              <a:t>Slika 5</a:t>
            </a:r>
            <a:r>
              <a:rPr lang="hr-HR" sz="1200" dirty="0" smtClean="0"/>
              <a:t> </a:t>
            </a:r>
            <a:r>
              <a:rPr lang="hr-HR" sz="1200" dirty="0"/>
              <a:t>– </a:t>
            </a:r>
            <a:r>
              <a:rPr lang="hr-HR" sz="1200" dirty="0" smtClean="0"/>
              <a:t>dohvaćeno s internetskog foruma „Roda”</a:t>
            </a:r>
            <a:endParaRPr lang="en-US" sz="12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5" y="2977740"/>
            <a:ext cx="81248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686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2304256"/>
          </a:xfrm>
        </p:spPr>
        <p:txBody>
          <a:bodyPr>
            <a:noAutofit/>
          </a:bodyPr>
          <a:lstStyle/>
          <a:p>
            <a:pPr marL="0" indent="0">
              <a:buNone/>
            </a:pPr>
            <a:r>
              <a:rPr lang="hr-HR" sz="2000" dirty="0"/>
              <a:t>3. Pomalo je tužno, ali istinito da bi poneki od zadataka iz zbirke za 5. ili 6. razred osnovne škole iz 1975. godine predstavljali problem današnjem studentu treće godine na Diskretnoj matematici. To nije zato što su ti zadaci objektivno teški, ta svjedoci smo da su ih uspješno rješavali desetogodišnjaci, već zato što mlađi ljudi lakše usvajaju i koriste elementarne pojmove. Svaki jezik se najbolje uči dok je čovjek mlad, pa tako i jezik matematike. </a:t>
            </a:r>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212976"/>
            <a:ext cx="5472608" cy="3053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233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64" y="620688"/>
            <a:ext cx="8229600" cy="792088"/>
          </a:xfrm>
        </p:spPr>
        <p:txBody>
          <a:bodyPr>
            <a:noAutofit/>
          </a:bodyPr>
          <a:lstStyle/>
          <a:p>
            <a:pPr marL="0" indent="0">
              <a:buNone/>
            </a:pPr>
            <a:r>
              <a:rPr lang="hr-HR" sz="2000" dirty="0"/>
              <a:t>4. Obrazovni proces je dugotrajan pa ga stoga treba promišljati i planirati </a:t>
            </a:r>
            <a:r>
              <a:rPr lang="hr-HR" sz="2000" dirty="0" smtClean="0"/>
              <a:t>dugoročno. </a:t>
            </a:r>
            <a:r>
              <a:rPr lang="hr-HR" sz="2000" dirty="0"/>
              <a:t>Bolji je i loš sustav, nego odsustvo sustava. </a:t>
            </a:r>
            <a:endParaRPr lang="en-US" sz="2000" dirty="0"/>
          </a:p>
        </p:txBody>
      </p:sp>
      <p:pic>
        <p:nvPicPr>
          <p:cNvPr id="6146" name="Picture 2" desc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00808"/>
            <a:ext cx="6624736" cy="47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203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8229600" cy="1080120"/>
          </a:xfrm>
        </p:spPr>
        <p:txBody>
          <a:bodyPr>
            <a:noAutofit/>
          </a:bodyPr>
          <a:lstStyle/>
          <a:p>
            <a:pPr marL="0" indent="0">
              <a:buNone/>
            </a:pPr>
            <a:r>
              <a:rPr lang="en-US" sz="2000" dirty="0"/>
              <a:t>5. </a:t>
            </a:r>
            <a:r>
              <a:rPr lang="en-US" sz="2000" dirty="0" err="1"/>
              <a:t>Slaganjem</a:t>
            </a:r>
            <a:r>
              <a:rPr lang="en-US" sz="2000" dirty="0"/>
              <a:t> </a:t>
            </a:r>
            <a:r>
              <a:rPr lang="en-US" sz="2000" dirty="0" err="1"/>
              <a:t>posljednjeg</a:t>
            </a:r>
            <a:r>
              <a:rPr lang="en-US" sz="2000" dirty="0"/>
              <a:t> </a:t>
            </a:r>
            <a:r>
              <a:rPr lang="en-US" sz="2000" dirty="0" err="1"/>
              <a:t>komadi</a:t>
            </a:r>
            <a:r>
              <a:rPr lang="hr-HR" sz="2000" dirty="0"/>
              <a:t>ć</a:t>
            </a:r>
            <a:r>
              <a:rPr lang="en-US" sz="2000" dirty="0"/>
              <a:t>a </a:t>
            </a:r>
            <a:r>
              <a:rPr lang="en-US" sz="2000" dirty="0" err="1"/>
              <a:t>rje</a:t>
            </a:r>
            <a:r>
              <a:rPr lang="hr-HR" sz="2000" dirty="0"/>
              <a:t>š</a:t>
            </a:r>
            <a:r>
              <a:rPr lang="en-US" sz="2000" dirty="0" err="1"/>
              <a:t>enja</a:t>
            </a:r>
            <a:r>
              <a:rPr lang="en-US" sz="2000" dirty="0"/>
              <a:t> </a:t>
            </a:r>
            <a:r>
              <a:rPr lang="en-US" sz="2000" dirty="0" err="1"/>
              <a:t>ovog</a:t>
            </a:r>
            <a:r>
              <a:rPr lang="en-US" sz="2000" dirty="0"/>
              <a:t> </a:t>
            </a:r>
            <a:r>
              <a:rPr lang="en-US" sz="2000" dirty="0" err="1"/>
              <a:t>problema</a:t>
            </a:r>
            <a:r>
              <a:rPr lang="hr-HR" sz="2000" dirty="0"/>
              <a:t> – </a:t>
            </a:r>
            <a:r>
              <a:rPr lang="en-US" sz="2000" dirty="0" err="1"/>
              <a:t>slagalice</a:t>
            </a:r>
            <a:r>
              <a:rPr lang="en-US" sz="2000" dirty="0"/>
              <a:t> </a:t>
            </a:r>
            <a:r>
              <a:rPr lang="hr-HR" sz="2000" dirty="0"/>
              <a:t>postaje </a:t>
            </a:r>
            <a:r>
              <a:rPr lang="en-US" sz="2000" dirty="0"/>
              <a:t>o</a:t>
            </a:r>
            <a:r>
              <a:rPr lang="hr-HR" sz="2000" dirty="0"/>
              <a:t>č</a:t>
            </a:r>
            <a:r>
              <a:rPr lang="en-US" sz="2000" dirty="0" err="1"/>
              <a:t>ito</a:t>
            </a:r>
            <a:r>
              <a:rPr lang="en-US" sz="2000" dirty="0"/>
              <a:t> je da</a:t>
            </a:r>
            <a:r>
              <a:rPr lang="hr-HR" sz="2000" dirty="0"/>
              <a:t> se </a:t>
            </a:r>
            <a:r>
              <a:rPr lang="en-US" sz="2000" dirty="0"/>
              <a:t>od </a:t>
            </a:r>
            <a:r>
              <a:rPr lang="en-US" sz="2000" dirty="0" err="1"/>
              <a:t>dijela</a:t>
            </a:r>
            <a:r>
              <a:rPr lang="en-US" sz="2000" dirty="0"/>
              <a:t> </a:t>
            </a:r>
            <a:r>
              <a:rPr lang="en-US" sz="2000" dirty="0" err="1"/>
              <a:t>krivnje</a:t>
            </a:r>
            <a:r>
              <a:rPr lang="en-US" sz="2000" dirty="0"/>
              <a:t> </a:t>
            </a:r>
            <a:r>
              <a:rPr lang="en-US" sz="2000" dirty="0" err="1"/>
              <a:t>za</a:t>
            </a:r>
            <a:r>
              <a:rPr lang="en-US" sz="2000" dirty="0"/>
              <a:t> </a:t>
            </a:r>
            <a:r>
              <a:rPr lang="en-US" sz="2000" dirty="0" err="1"/>
              <a:t>postoje</a:t>
            </a:r>
            <a:r>
              <a:rPr lang="hr-HR" sz="2000" dirty="0"/>
              <a:t>ć</a:t>
            </a:r>
            <a:r>
              <a:rPr lang="en-US" sz="2000" dirty="0"/>
              <a:t>e </a:t>
            </a:r>
            <a:r>
              <a:rPr lang="en-US" sz="2000" dirty="0" err="1"/>
              <a:t>stanje</a:t>
            </a:r>
            <a:r>
              <a:rPr lang="en-US" sz="2000" dirty="0"/>
              <a:t> ne </a:t>
            </a:r>
            <a:r>
              <a:rPr lang="en-US" sz="2000" dirty="0" err="1"/>
              <a:t>mo</a:t>
            </a:r>
            <a:r>
              <a:rPr lang="hr-HR" sz="2000" dirty="0"/>
              <a:t>ž</a:t>
            </a:r>
            <a:r>
              <a:rPr lang="en-US" sz="2000" dirty="0"/>
              <a:t>e </a:t>
            </a:r>
            <a:r>
              <a:rPr lang="en-US" sz="2000" dirty="0" err="1"/>
              <a:t>amnestirati</a:t>
            </a:r>
            <a:r>
              <a:rPr lang="en-US" sz="2000" dirty="0"/>
              <a:t> </a:t>
            </a:r>
            <a:r>
              <a:rPr lang="en-US" sz="2000" dirty="0" err="1"/>
              <a:t>ni</a:t>
            </a:r>
            <a:r>
              <a:rPr lang="en-US" sz="2000" dirty="0"/>
              <a:t> </a:t>
            </a:r>
            <a:r>
              <a:rPr lang="en-US" sz="2000" dirty="0" err="1"/>
              <a:t>studente</a:t>
            </a:r>
            <a:r>
              <a:rPr lang="en-US" sz="2000" dirty="0"/>
              <a:t> </a:t>
            </a:r>
            <a:r>
              <a:rPr lang="en-US" sz="2000" dirty="0" err="1"/>
              <a:t>ni</a:t>
            </a:r>
            <a:r>
              <a:rPr lang="en-US" sz="2000" dirty="0"/>
              <a:t> </a:t>
            </a:r>
            <a:r>
              <a:rPr lang="en-US" sz="2000" dirty="0" err="1"/>
              <a:t>nastavnike</a:t>
            </a:r>
            <a:r>
              <a:rPr lang="hr-HR" sz="2000" dirty="0"/>
              <a:t>. </a:t>
            </a:r>
            <a:endParaRPr lang="en-US" sz="2000" dirty="0"/>
          </a:p>
        </p:txBody>
      </p:sp>
      <p:sp>
        <p:nvSpPr>
          <p:cNvPr id="4" name="Content Placeholder 2"/>
          <p:cNvSpPr txBox="1">
            <a:spLocks/>
          </p:cNvSpPr>
          <p:nvPr/>
        </p:nvSpPr>
        <p:spPr>
          <a:xfrm>
            <a:off x="611560" y="1556792"/>
            <a:ext cx="8229600" cy="12961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dirty="0" err="1" smtClean="0"/>
              <a:t>Posljedi</a:t>
            </a:r>
            <a:r>
              <a:rPr lang="hr-HR" sz="2000" dirty="0" smtClean="0"/>
              <a:t>č</a:t>
            </a:r>
            <a:r>
              <a:rPr lang="en-US" sz="2000" dirty="0" smtClean="0"/>
              <a:t>no</a:t>
            </a:r>
            <a:r>
              <a:rPr lang="hr-HR" sz="2000" dirty="0" smtClean="0"/>
              <a:t>, ne treba čuditi što dobar dio današnjih studenata ne zna razliku između skupa  i uređenog para  ili što studenti prve godine elektrotehnike na pitanje da svojim riječima opišu što je skup odgovaraju elokvencijom djece u vrtiću: </a:t>
            </a:r>
            <a:endParaRPr lang="en-US" sz="2000" dirty="0"/>
          </a:p>
        </p:txBody>
      </p:sp>
      <p:sp>
        <p:nvSpPr>
          <p:cNvPr id="5" name="Content Placeholder 2"/>
          <p:cNvSpPr txBox="1">
            <a:spLocks/>
          </p:cNvSpPr>
          <p:nvPr/>
        </p:nvSpPr>
        <p:spPr>
          <a:xfrm>
            <a:off x="667526" y="2924944"/>
            <a:ext cx="8229600" cy="7200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„Skup je simbol, najčešće slovo koje sadrži određen niz brojeva. Imamo i podskup.“ </a:t>
            </a:r>
            <a:endParaRPr lang="en-US" sz="2000" dirty="0"/>
          </a:p>
        </p:txBody>
      </p:sp>
      <p:sp>
        <p:nvSpPr>
          <p:cNvPr id="6" name="Content Placeholder 2"/>
          <p:cNvSpPr txBox="1">
            <a:spLocks/>
          </p:cNvSpPr>
          <p:nvPr/>
        </p:nvSpPr>
        <p:spPr>
          <a:xfrm>
            <a:off x="667526" y="3758854"/>
            <a:ext cx="6498795" cy="39192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„Skup je raspon nečega.“ </a:t>
            </a:r>
            <a:endParaRPr lang="en-US" sz="2000" dirty="0"/>
          </a:p>
        </p:txBody>
      </p:sp>
      <p:sp>
        <p:nvSpPr>
          <p:cNvPr id="7" name="Content Placeholder 2"/>
          <p:cNvSpPr txBox="1">
            <a:spLocks/>
          </p:cNvSpPr>
          <p:nvPr/>
        </p:nvSpPr>
        <p:spPr>
          <a:xfrm>
            <a:off x="667526" y="4272228"/>
            <a:ext cx="7794939" cy="50405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„Skup je niz određen nekom krajnjom i početnom vrijednosti.“ </a:t>
            </a:r>
            <a:endParaRPr lang="en-US" sz="2000" dirty="0"/>
          </a:p>
        </p:txBody>
      </p:sp>
      <p:sp>
        <p:nvSpPr>
          <p:cNvPr id="8" name="Content Placeholder 2"/>
          <p:cNvSpPr txBox="1">
            <a:spLocks/>
          </p:cNvSpPr>
          <p:nvPr/>
        </p:nvSpPr>
        <p:spPr>
          <a:xfrm>
            <a:off x="667526" y="4776284"/>
            <a:ext cx="8229600" cy="468409"/>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„Skup je više sličnih stvari na jednom mjestu.“ </a:t>
            </a:r>
            <a:endParaRPr lang="en-US" sz="2000" dirty="0"/>
          </a:p>
        </p:txBody>
      </p:sp>
      <p:sp>
        <p:nvSpPr>
          <p:cNvPr id="9" name="Content Placeholder 2"/>
          <p:cNvSpPr txBox="1">
            <a:spLocks/>
          </p:cNvSpPr>
          <p:nvPr/>
        </p:nvSpPr>
        <p:spPr>
          <a:xfrm>
            <a:off x="680277" y="5827712"/>
            <a:ext cx="8229600" cy="6438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„Skup je matematički pojam u kojem određeni brojevi imaju isti skup brojeva“.  </a:t>
            </a:r>
            <a:endParaRPr lang="en-US" sz="2000" dirty="0"/>
          </a:p>
        </p:txBody>
      </p:sp>
      <p:sp>
        <p:nvSpPr>
          <p:cNvPr id="10" name="Content Placeholder 2"/>
          <p:cNvSpPr txBox="1">
            <a:spLocks/>
          </p:cNvSpPr>
          <p:nvPr/>
        </p:nvSpPr>
        <p:spPr>
          <a:xfrm>
            <a:off x="642628" y="5264838"/>
            <a:ext cx="7339759" cy="49986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„Skup je zbroj svih realnih brojeva.“ </a:t>
            </a:r>
            <a:endParaRPr lang="en-US" sz="2000" dirty="0"/>
          </a:p>
        </p:txBody>
      </p:sp>
    </p:spTree>
    <p:extLst>
      <p:ext uri="{BB962C8B-B14F-4D97-AF65-F5344CB8AC3E}">
        <p14:creationId xmlns:p14="http://schemas.microsoft.com/office/powerpoint/2010/main" val="21337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1" y="0"/>
            <a:ext cx="9144000" cy="6858000"/>
          </a:xfrm>
          <a:prstGeom prst="rect">
            <a:avLst/>
          </a:prstGeom>
        </p:spPr>
      </p:pic>
      <p:sp>
        <p:nvSpPr>
          <p:cNvPr id="3" name="Content Placeholder 2"/>
          <p:cNvSpPr txBox="1">
            <a:spLocks/>
          </p:cNvSpPr>
          <p:nvPr/>
        </p:nvSpPr>
        <p:spPr>
          <a:xfrm>
            <a:off x="2051719" y="1772816"/>
            <a:ext cx="1989995" cy="89428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4800" dirty="0" smtClean="0">
                <a:solidFill>
                  <a:schemeClr val="bg1"/>
                </a:solidFill>
                <a:latin typeface="Arial" panose="020B0604020202020204" pitchFamily="34" charset="0"/>
                <a:cs typeface="Arial" panose="020B0604020202020204" pitchFamily="34" charset="0"/>
              </a:rPr>
              <a:t>Hvala</a:t>
            </a:r>
            <a:r>
              <a:rPr lang="hr-HR"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041715" y="3132336"/>
            <a:ext cx="936104" cy="89428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4000" dirty="0">
                <a:latin typeface="Arial" panose="020B0604020202020204" pitchFamily="34" charset="0"/>
                <a:cs typeface="Arial" panose="020B0604020202020204" pitchFamily="34" charset="0"/>
              </a:rPr>
              <a:t>n</a:t>
            </a:r>
            <a:r>
              <a:rPr lang="hr-HR" sz="4000" dirty="0" smtClean="0">
                <a:solidFill>
                  <a:schemeClr val="bg1">
                    <a:lumMod val="50000"/>
                  </a:schemeClr>
                </a:solidFill>
                <a:latin typeface="Arial" panose="020B0604020202020204" pitchFamily="34" charset="0"/>
                <a:cs typeface="Arial" panose="020B0604020202020204" pitchFamily="34" charset="0"/>
              </a:rPr>
              <a:t>a</a:t>
            </a:r>
            <a:r>
              <a:rPr lang="hr-HR" sz="4000" dirty="0" smtClean="0">
                <a:solidFill>
                  <a:schemeClr val="bg1">
                    <a:lumMod val="20000"/>
                    <a:lumOff val="80000"/>
                  </a:schemeClr>
                </a:solidFill>
              </a:rPr>
              <a:t> </a:t>
            </a:r>
            <a:r>
              <a:rPr lang="hr-HR" sz="4000" dirty="0" smtClean="0"/>
              <a:t> </a:t>
            </a:r>
            <a:endParaRPr lang="en-US" sz="4000" dirty="0"/>
          </a:p>
        </p:txBody>
      </p:sp>
      <p:sp>
        <p:nvSpPr>
          <p:cNvPr id="5" name="Content Placeholder 2"/>
          <p:cNvSpPr txBox="1">
            <a:spLocks/>
          </p:cNvSpPr>
          <p:nvPr/>
        </p:nvSpPr>
        <p:spPr>
          <a:xfrm>
            <a:off x="4788024" y="5373216"/>
            <a:ext cx="1512168" cy="89428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4000" dirty="0">
                <a:latin typeface="Arial" panose="020B0604020202020204" pitchFamily="34" charset="0"/>
                <a:cs typeface="Arial" panose="020B0604020202020204" pitchFamily="34" charset="0"/>
              </a:rPr>
              <a:t>p</a:t>
            </a:r>
            <a:r>
              <a:rPr lang="hr-HR" sz="4000" dirty="0" smtClean="0">
                <a:latin typeface="Arial" panose="020B0604020202020204" pitchFamily="34" charset="0"/>
                <a:cs typeface="Arial" panose="020B0604020202020204" pitchFamily="34" charset="0"/>
              </a:rPr>
              <a:t>ažnji</a:t>
            </a:r>
            <a:r>
              <a:rPr lang="hr-HR" sz="4000" dirty="0" smtClean="0"/>
              <a:t>  </a:t>
            </a:r>
            <a:endParaRPr lang="en-US" sz="4000" dirty="0"/>
          </a:p>
        </p:txBody>
      </p:sp>
    </p:spTree>
    <p:extLst>
      <p:ext uri="{BB962C8B-B14F-4D97-AF65-F5344CB8AC3E}">
        <p14:creationId xmlns:p14="http://schemas.microsoft.com/office/powerpoint/2010/main" val="40692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229600" cy="1296144"/>
          </a:xfrm>
        </p:spPr>
        <p:txBody>
          <a:bodyPr>
            <a:noAutofit/>
          </a:bodyPr>
          <a:lstStyle/>
          <a:p>
            <a:pPr marL="0" indent="0">
              <a:buNone/>
            </a:pPr>
            <a:r>
              <a:rPr lang="hr-HR" sz="2000" dirty="0"/>
              <a:t>Pretpostavljajući da studenti suvereno vladaju operacijama sa skupovima te pojmovima vezanim uz funkcije, autori su </a:t>
            </a:r>
            <a:r>
              <a:rPr lang="hr-HR" sz="2000" dirty="0" smtClean="0"/>
              <a:t>bivali iznenađeni </a:t>
            </a:r>
            <a:r>
              <a:rPr lang="hr-HR" sz="2000" dirty="0"/>
              <a:t>kad </a:t>
            </a:r>
            <a:r>
              <a:rPr lang="hr-HR" sz="2000" dirty="0" smtClean="0"/>
              <a:t>bi ovi pokazali </a:t>
            </a:r>
            <a:r>
              <a:rPr lang="hr-HR" sz="2000" dirty="0"/>
              <a:t>nesigurnost i nesnalaženje već u ovakvim </a:t>
            </a:r>
            <a:r>
              <a:rPr lang="hr-HR" sz="2000" dirty="0" smtClean="0"/>
              <a:t>zadacima: </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13938"/>
            <a:ext cx="8280920" cy="274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701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229600" cy="2016224"/>
          </a:xfrm>
        </p:spPr>
        <p:txBody>
          <a:bodyPr>
            <a:noAutofit/>
          </a:bodyPr>
          <a:lstStyle/>
          <a:p>
            <a:pPr marL="0" indent="0">
              <a:buNone/>
            </a:pPr>
            <a:r>
              <a:rPr lang="hr-HR" sz="2000" dirty="0"/>
              <a:t>Zadaci ovakvog tipa nisu posve elementarni, ali trebali bi biti lako rješivi svakome tko poznaje  osnovne Booleove operacije sa skupovima i razlikuje pojmove „element skupa“ i „podskup skupa“, a svakako studentima treće godine informacijske tehnologije, koji bi sličnu matematičku terminologiju trebali koristiti i u stručnim kolegijima svog smjera. </a:t>
            </a:r>
            <a:endParaRPr lang="en-US" sz="2000" dirty="0"/>
          </a:p>
        </p:txBody>
      </p:sp>
      <p:sp>
        <p:nvSpPr>
          <p:cNvPr id="4" name="Content Placeholder 2"/>
          <p:cNvSpPr txBox="1">
            <a:spLocks/>
          </p:cNvSpPr>
          <p:nvPr/>
        </p:nvSpPr>
        <p:spPr>
          <a:xfrm>
            <a:off x="534011" y="4725144"/>
            <a:ext cx="8338059" cy="11521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Tražeći razloge, autori su početkom semestra testirali elementarno predznanje o skupovima i funkcijama kod slušača Diskretne matematike tako što su proveli kratki nenajavljeni test: </a:t>
            </a:r>
            <a:endParaRPr lang="en-US" sz="2000" dirty="0"/>
          </a:p>
        </p:txBody>
      </p:sp>
    </p:spTree>
    <p:extLst>
      <p:ext uri="{BB962C8B-B14F-4D97-AF65-F5344CB8AC3E}">
        <p14:creationId xmlns:p14="http://schemas.microsoft.com/office/powerpoint/2010/main" val="15208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40374" y="-1391346"/>
            <a:ext cx="6160152" cy="960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20350" y="6581000"/>
            <a:ext cx="1800200" cy="276999"/>
          </a:xfrm>
          <a:prstGeom prst="rect">
            <a:avLst/>
          </a:prstGeom>
        </p:spPr>
        <p:txBody>
          <a:bodyPr wrap="square">
            <a:spAutoFit/>
          </a:bodyPr>
          <a:lstStyle/>
          <a:p>
            <a:r>
              <a:rPr lang="hr-HR" sz="1200" dirty="0"/>
              <a:t>Slika 1 – Provedeni test  </a:t>
            </a:r>
            <a:endParaRPr lang="en-US" sz="1200" dirty="0"/>
          </a:p>
        </p:txBody>
      </p:sp>
    </p:spTree>
    <p:extLst>
      <p:ext uri="{BB962C8B-B14F-4D97-AF65-F5344CB8AC3E}">
        <p14:creationId xmlns:p14="http://schemas.microsoft.com/office/powerpoint/2010/main" val="2270248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911" y="764704"/>
            <a:ext cx="8229600" cy="1080120"/>
          </a:xfrm>
        </p:spPr>
        <p:txBody>
          <a:bodyPr>
            <a:normAutofit/>
          </a:bodyPr>
          <a:lstStyle/>
          <a:p>
            <a:pPr marL="0" indent="0">
              <a:buNone/>
            </a:pPr>
            <a:r>
              <a:rPr lang="hr-HR" sz="2000" dirty="0"/>
              <a:t>Računajući potpitanja, studenti su trebali ponuditi 32 odgovora. Svaki točan odgovor nosio je 2 boda, polovičan odgovor 1 bod, a netočan ili nikakav odgovor 0 bodova. </a:t>
            </a:r>
            <a:endParaRPr lang="en-US" sz="2000" dirty="0"/>
          </a:p>
        </p:txBody>
      </p:sp>
      <p:sp>
        <p:nvSpPr>
          <p:cNvPr id="4" name="Content Placeholder 2"/>
          <p:cNvSpPr txBox="1">
            <a:spLocks/>
          </p:cNvSpPr>
          <p:nvPr/>
        </p:nvSpPr>
        <p:spPr>
          <a:xfrm>
            <a:off x="553708" y="2074065"/>
            <a:ext cx="8229600" cy="105187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Vrijeme rješavanja nije bilo strogo ograničeno: od osamnaest rješavača, najbrži su test predali već za deset, dok je najsporijima za rješavanje trebalo dvadesetak minuta. </a:t>
            </a:r>
            <a:endParaRPr lang="en-US" sz="2000" dirty="0"/>
          </a:p>
        </p:txBody>
      </p:sp>
      <p:sp>
        <p:nvSpPr>
          <p:cNvPr id="5" name="Content Placeholder 2"/>
          <p:cNvSpPr txBox="1">
            <a:spLocks/>
          </p:cNvSpPr>
          <p:nvPr/>
        </p:nvSpPr>
        <p:spPr>
          <a:xfrm>
            <a:off x="556683" y="3429000"/>
            <a:ext cx="8229600" cy="79208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Desetorica (55.56%) studenata su imala više od 50% ukupnog broja bodova, a prosječno su studenti riješili 50.35% testa. </a:t>
            </a:r>
            <a:endParaRPr lang="en-US" sz="2000" dirty="0"/>
          </a:p>
        </p:txBody>
      </p:sp>
      <p:sp>
        <p:nvSpPr>
          <p:cNvPr id="6" name="Content Placeholder 2"/>
          <p:cNvSpPr txBox="1">
            <a:spLocks/>
          </p:cNvSpPr>
          <p:nvPr/>
        </p:nvSpPr>
        <p:spPr>
          <a:xfrm>
            <a:off x="573911" y="4437112"/>
            <a:ext cx="8304898" cy="230425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hr-HR" sz="2000" dirty="0" smtClean="0"/>
              <a:t>Uglavnom su pokazali elementarno razumijevanje Booleovih operacija sa skupovima, ali ne i osobitu matematičku pismenost. Primjerice, iako ih je preko 80% sposobno skupove zapisivati pomoću vitičastih zagrada, te odrediti vrijednost Booleovih operacija na konačnim skupovima i intervalima realnih brojeva kao u zadacima 8 i 9, nisu navikli skupove zapisivati simbolički navođenjem zajedničkih svojstava elemenata. </a:t>
            </a:r>
            <a:endParaRPr lang="en-US" sz="2000" dirty="0"/>
          </a:p>
        </p:txBody>
      </p:sp>
    </p:spTree>
    <p:extLst>
      <p:ext uri="{BB962C8B-B14F-4D97-AF65-F5344CB8AC3E}">
        <p14:creationId xmlns:p14="http://schemas.microsoft.com/office/powerpoint/2010/main" val="232597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903" y="764704"/>
            <a:ext cx="8304898" cy="1944216"/>
          </a:xfrm>
        </p:spPr>
        <p:txBody>
          <a:bodyPr>
            <a:noAutofit/>
          </a:bodyPr>
          <a:lstStyle/>
          <a:p>
            <a:pPr marL="0" indent="0">
              <a:buClr>
                <a:srgbClr val="93A299"/>
              </a:buClr>
              <a:buNone/>
            </a:pPr>
            <a:r>
              <a:rPr lang="hr-HR" sz="2000" dirty="0"/>
              <a:t>U zadatku 2.c) radije se služe ispisivanjem elemenata, a presjek, uniju i razliku skupova u zadacima 5, 6 i 7 definiraju većinom opisno, pri čemu su uobičajene  problematične formulacije poput </a:t>
            </a:r>
            <a:r>
              <a:rPr lang="hr-HR" sz="2000" dirty="0" smtClean="0"/>
              <a:t>  „          su </a:t>
            </a:r>
            <a:r>
              <a:rPr lang="hr-HR" sz="2000" dirty="0"/>
              <a:t>svi elementi koji su i u skupu  </a:t>
            </a:r>
            <a:r>
              <a:rPr lang="hr-HR" sz="2000" i="1" dirty="0">
                <a:latin typeface="Times New Roman" panose="02020603050405020304" pitchFamily="18" charset="0"/>
                <a:cs typeface="Times New Roman" panose="02020603050405020304" pitchFamily="18" charset="0"/>
              </a:rPr>
              <a:t>A</a:t>
            </a:r>
            <a:r>
              <a:rPr lang="hr-HR" sz="2000" dirty="0" smtClean="0"/>
              <a:t> </a:t>
            </a:r>
            <a:r>
              <a:rPr lang="hr-HR" sz="2000" dirty="0"/>
              <a:t>i u skupu </a:t>
            </a:r>
            <a:r>
              <a:rPr lang="hr-HR" sz="2000" i="1" dirty="0" smtClean="0">
                <a:latin typeface="Times New Roman" panose="02020603050405020304" pitchFamily="18" charset="0"/>
                <a:cs typeface="Times New Roman" panose="02020603050405020304" pitchFamily="18" charset="0"/>
              </a:rPr>
              <a:t>B </a:t>
            </a:r>
            <a:r>
              <a:rPr lang="hr-HR" sz="2000" dirty="0" smtClean="0"/>
              <a:t>“ umjesto   „           je </a:t>
            </a:r>
            <a:r>
              <a:rPr lang="hr-HR" sz="2000" dirty="0"/>
              <a:t>skup svih elemenata koji su i u skupu  </a:t>
            </a:r>
            <a:r>
              <a:rPr lang="hr-HR" sz="2000" i="1" dirty="0">
                <a:latin typeface="Times New Roman" panose="02020603050405020304" pitchFamily="18" charset="0"/>
                <a:cs typeface="Times New Roman" panose="02020603050405020304" pitchFamily="18" charset="0"/>
              </a:rPr>
              <a:t>A</a:t>
            </a:r>
            <a:r>
              <a:rPr lang="hr-HR" sz="2000" dirty="0"/>
              <a:t> i u skupu </a:t>
            </a:r>
            <a:r>
              <a:rPr lang="hr-HR" sz="2000" i="1" dirty="0" smtClean="0">
                <a:latin typeface="Times New Roman" panose="02020603050405020304" pitchFamily="18" charset="0"/>
                <a:cs typeface="Times New Roman" panose="02020603050405020304" pitchFamily="18" charset="0"/>
              </a:rPr>
              <a:t>B </a:t>
            </a:r>
            <a:r>
              <a:rPr lang="hr-HR" sz="2000" dirty="0" smtClean="0"/>
              <a:t>“, </a:t>
            </a:r>
            <a:r>
              <a:rPr lang="hr-HR" sz="2000" dirty="0"/>
              <a:t>ili neprecizne formulacije koje počinju frazom „to je kad se...“. </a:t>
            </a:r>
            <a:endParaRPr lang="en-US" sz="2000" dirty="0">
              <a:solidFill>
                <a:srgbClr val="292934"/>
              </a:solidFill>
            </a:endParaRPr>
          </a:p>
        </p:txBody>
      </p:sp>
      <p:sp>
        <p:nvSpPr>
          <p:cNvPr id="4" name="Content Placeholder 2"/>
          <p:cNvSpPr txBox="1">
            <a:spLocks/>
          </p:cNvSpPr>
          <p:nvPr/>
        </p:nvSpPr>
        <p:spPr>
          <a:xfrm>
            <a:off x="539552" y="3212976"/>
            <a:ext cx="8229600" cy="136815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None/>
            </a:pPr>
            <a:r>
              <a:rPr lang="hr-HR" sz="2000" dirty="0"/>
              <a:t>Primjetna je nesigurnost kod računanja razlike skupova, skoro polovina studenata </a:t>
            </a:r>
            <a:r>
              <a:rPr lang="hr-HR" sz="2000" dirty="0" smtClean="0"/>
              <a:t>računa           umjesto            </a:t>
            </a:r>
            <a:r>
              <a:rPr lang="hr-HR" sz="2000" dirty="0"/>
              <a:t>i obratno, a gotovo 40% ih smatra da operaciju razlike dvaju skupova ponekad nije moguće izvršiti (zadatak 8 i zadatak 9).</a:t>
            </a:r>
            <a:r>
              <a:rPr lang="hr-HR" sz="2000" dirty="0" smtClean="0"/>
              <a:t> </a:t>
            </a:r>
            <a:endParaRPr lang="en-US" sz="2000" dirty="0">
              <a:solidFill>
                <a:srgbClr val="292934"/>
              </a:solidFill>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79173926"/>
              </p:ext>
            </p:extLst>
          </p:nvPr>
        </p:nvGraphicFramePr>
        <p:xfrm>
          <a:off x="6156176" y="1440660"/>
          <a:ext cx="671771" cy="260147"/>
        </p:xfrm>
        <a:graphic>
          <a:graphicData uri="http://schemas.openxmlformats.org/presentationml/2006/ole">
            <mc:AlternateContent xmlns:mc="http://schemas.openxmlformats.org/markup-compatibility/2006">
              <mc:Choice xmlns:v="urn:schemas-microsoft-com:vml" Requires="v">
                <p:oleObj spid="_x0000_s3300" name="Equation" r:id="rId3" imgW="418918" imgH="165028" progId="Equation.3">
                  <p:embed/>
                </p:oleObj>
              </mc:Choice>
              <mc:Fallback>
                <p:oleObj name="Equation" r:id="rId3" imgW="418918" imgH="16502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440660"/>
                        <a:ext cx="671771" cy="260147"/>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79805330"/>
              </p:ext>
            </p:extLst>
          </p:nvPr>
        </p:nvGraphicFramePr>
        <p:xfrm>
          <a:off x="5364088" y="1745068"/>
          <a:ext cx="720080" cy="277478"/>
        </p:xfrm>
        <a:graphic>
          <a:graphicData uri="http://schemas.openxmlformats.org/presentationml/2006/ole">
            <mc:AlternateContent xmlns:mc="http://schemas.openxmlformats.org/markup-compatibility/2006">
              <mc:Choice xmlns:v="urn:schemas-microsoft-com:vml" Requires="v">
                <p:oleObj spid="_x0000_s3301" name="Equation" r:id="rId5" imgW="418918" imgH="165028" progId="Equation.3">
                  <p:embed/>
                </p:oleObj>
              </mc:Choice>
              <mc:Fallback>
                <p:oleObj name="Equation" r:id="rId5" imgW="418918" imgH="165028"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45068"/>
                        <a:ext cx="720080" cy="277478"/>
                      </a:xfrm>
                      <a:prstGeom prst="rect">
                        <a:avLst/>
                      </a:prstGeom>
                      <a:noFill/>
                      <a:ln>
                        <a:noFill/>
                      </a:ln>
                    </p:spPr>
                  </p:pic>
                </p:oleObj>
              </mc:Fallback>
            </mc:AlternateContent>
          </a:graphicData>
        </a:graphic>
      </p:graphicFrame>
      <p:sp>
        <p:nvSpPr>
          <p:cNvPr id="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546350783"/>
              </p:ext>
            </p:extLst>
          </p:nvPr>
        </p:nvGraphicFramePr>
        <p:xfrm>
          <a:off x="2703548" y="3604138"/>
          <a:ext cx="500300" cy="256910"/>
        </p:xfrm>
        <a:graphic>
          <a:graphicData uri="http://schemas.openxmlformats.org/presentationml/2006/ole">
            <mc:AlternateContent xmlns:mc="http://schemas.openxmlformats.org/markup-compatibility/2006">
              <mc:Choice xmlns:v="urn:schemas-microsoft-com:vml" Requires="v">
                <p:oleObj spid="_x0000_s3302" name="Equation" r:id="rId6" imgW="355138" imgH="177569" progId="Equation.3">
                  <p:embed/>
                </p:oleObj>
              </mc:Choice>
              <mc:Fallback>
                <p:oleObj name="Equation" r:id="rId6" imgW="355138" imgH="177569"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548" y="3604138"/>
                        <a:ext cx="500300" cy="256910"/>
                      </a:xfrm>
                      <a:prstGeom prst="rect">
                        <a:avLst/>
                      </a:prstGeom>
                      <a:noFill/>
                    </p:spPr>
                  </p:pic>
                </p:oleObj>
              </mc:Fallback>
            </mc:AlternateContent>
          </a:graphicData>
        </a:graphic>
      </p:graphicFrame>
      <p:sp>
        <p:nvSpPr>
          <p:cNvPr id="1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538244888"/>
              </p:ext>
            </p:extLst>
          </p:nvPr>
        </p:nvGraphicFramePr>
        <p:xfrm>
          <a:off x="4409889" y="3592916"/>
          <a:ext cx="522152" cy="268132"/>
        </p:xfrm>
        <a:graphic>
          <a:graphicData uri="http://schemas.openxmlformats.org/presentationml/2006/ole">
            <mc:AlternateContent xmlns:mc="http://schemas.openxmlformats.org/markup-compatibility/2006">
              <mc:Choice xmlns:v="urn:schemas-microsoft-com:vml" Requires="v">
                <p:oleObj spid="_x0000_s3303" name="Equation" r:id="rId8" imgW="355138" imgH="177569" progId="Equation.3">
                  <p:embed/>
                </p:oleObj>
              </mc:Choice>
              <mc:Fallback>
                <p:oleObj name="Equation" r:id="rId8" imgW="355138" imgH="177569"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9889" y="3592916"/>
                        <a:ext cx="522152" cy="268132"/>
                      </a:xfrm>
                      <a:prstGeom prst="rect">
                        <a:avLst/>
                      </a:prstGeom>
                      <a:noFill/>
                    </p:spPr>
                  </p:pic>
                </p:oleObj>
              </mc:Fallback>
            </mc:AlternateContent>
          </a:graphicData>
        </a:graphic>
      </p:graphicFrame>
      <p:sp>
        <p:nvSpPr>
          <p:cNvPr id="17" name="Content Placeholder 2"/>
          <p:cNvSpPr txBox="1">
            <a:spLocks/>
          </p:cNvSpPr>
          <p:nvPr/>
        </p:nvSpPr>
        <p:spPr>
          <a:xfrm>
            <a:off x="570959" y="5157192"/>
            <a:ext cx="8229600" cy="122413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Potvrdilo se da studenti miješaju pojmove „biti element“ i „biti podskup“, pa ih tako gotovo 70% smatra da </a:t>
            </a:r>
            <a:r>
              <a:rPr lang="hr-HR" sz="2000" dirty="0" smtClean="0"/>
              <a:t>je                 . </a:t>
            </a:r>
            <a:r>
              <a:rPr lang="hr-HR" sz="2000" dirty="0"/>
              <a:t>Kuriozitet je i da preko 60%  studenata  vjeruje da je </a:t>
            </a:r>
            <a:r>
              <a:rPr lang="hr-HR" sz="2000" dirty="0" smtClean="0"/>
              <a:t>                  .  </a:t>
            </a:r>
            <a:endParaRPr lang="en-US" sz="2000" dirty="0"/>
          </a:p>
        </p:txBody>
      </p:sp>
      <p:sp>
        <p:nvSpPr>
          <p:cNvPr id="1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207867949"/>
              </p:ext>
            </p:extLst>
          </p:nvPr>
        </p:nvGraphicFramePr>
        <p:xfrm>
          <a:off x="4701922" y="5517232"/>
          <a:ext cx="1080120" cy="326879"/>
        </p:xfrm>
        <a:graphic>
          <a:graphicData uri="http://schemas.openxmlformats.org/presentationml/2006/ole">
            <mc:AlternateContent xmlns:mc="http://schemas.openxmlformats.org/markup-compatibility/2006">
              <mc:Choice xmlns:v="urn:schemas-microsoft-com:vml" Requires="v">
                <p:oleObj spid="_x0000_s3304" name="Equation" r:id="rId10" imgW="723586" imgH="215806" progId="Equation.3">
                  <p:embed/>
                </p:oleObj>
              </mc:Choice>
              <mc:Fallback>
                <p:oleObj name="Equation" r:id="rId10" imgW="723586" imgH="215806"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1922" y="5517232"/>
                        <a:ext cx="1080120" cy="326879"/>
                      </a:xfrm>
                      <a:prstGeom prst="rect">
                        <a:avLst/>
                      </a:prstGeom>
                      <a:noFill/>
                    </p:spPr>
                  </p:pic>
                </p:oleObj>
              </mc:Fallback>
            </mc:AlternateContent>
          </a:graphicData>
        </a:graphic>
      </p:graphicFrame>
      <p:sp>
        <p:nvSpPr>
          <p:cNvPr id="1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667784319"/>
              </p:ext>
            </p:extLst>
          </p:nvPr>
        </p:nvGraphicFramePr>
        <p:xfrm>
          <a:off x="4046031" y="5805264"/>
          <a:ext cx="1174041" cy="360040"/>
        </p:xfrm>
        <a:graphic>
          <a:graphicData uri="http://schemas.openxmlformats.org/presentationml/2006/ole">
            <mc:AlternateContent xmlns:mc="http://schemas.openxmlformats.org/markup-compatibility/2006">
              <mc:Choice xmlns:v="urn:schemas-microsoft-com:vml" Requires="v">
                <p:oleObj spid="_x0000_s3305" name="Equation" r:id="rId12" imgW="710891" imgH="215806" progId="Equation.3">
                  <p:embed/>
                </p:oleObj>
              </mc:Choice>
              <mc:Fallback>
                <p:oleObj name="Equation" r:id="rId12" imgW="710891" imgH="215806"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46031" y="5805264"/>
                        <a:ext cx="1174041" cy="360040"/>
                      </a:xfrm>
                      <a:prstGeom prst="rect">
                        <a:avLst/>
                      </a:prstGeom>
                      <a:noFill/>
                    </p:spPr>
                  </p:pic>
                </p:oleObj>
              </mc:Fallback>
            </mc:AlternateContent>
          </a:graphicData>
        </a:graphic>
      </p:graphicFrame>
    </p:spTree>
    <p:extLst>
      <p:ext uri="{BB962C8B-B14F-4D97-AF65-F5344CB8AC3E}">
        <p14:creationId xmlns:p14="http://schemas.microsoft.com/office/powerpoint/2010/main" val="326253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229600" cy="1944216"/>
          </a:xfrm>
        </p:spPr>
        <p:txBody>
          <a:bodyPr>
            <a:noAutofit/>
          </a:bodyPr>
          <a:lstStyle/>
          <a:p>
            <a:pPr marL="0" indent="0">
              <a:buNone/>
            </a:pPr>
            <a:r>
              <a:rPr lang="hr-HR" sz="2000" dirty="0"/>
              <a:t>No, najveće je iznenađenje ispitivače čekalo u pitanjima vezanima za funkcije. Manje od 10% testiranih studenata je ispravno definiralo funkciju </a:t>
            </a:r>
            <a:r>
              <a:rPr lang="hr-HR" sz="2000" dirty="0" smtClean="0"/>
              <a:t>                  , </a:t>
            </a:r>
            <a:r>
              <a:rPr lang="hr-HR" sz="2000" dirty="0"/>
              <a:t>(zadatak 10), iako ih je 60% znalo odrediti kompozicije funkcija u zadatku 12. Odgovori tipa „To je preslikavanje skupa </a:t>
            </a:r>
            <a:r>
              <a:rPr lang="hr-HR" sz="2000" i="1" dirty="0">
                <a:latin typeface="Times New Roman" panose="02020603050405020304" pitchFamily="18" charset="0"/>
                <a:cs typeface="Times New Roman" panose="02020603050405020304" pitchFamily="18" charset="0"/>
              </a:rPr>
              <a:t>A</a:t>
            </a:r>
            <a:r>
              <a:rPr lang="hr-HR" sz="2000" dirty="0"/>
              <a:t> </a:t>
            </a:r>
            <a:r>
              <a:rPr lang="hr-HR" sz="2000" dirty="0" smtClean="0"/>
              <a:t>u skup </a:t>
            </a:r>
            <a:r>
              <a:rPr lang="hr-HR" sz="2000" i="1" dirty="0">
                <a:latin typeface="Times New Roman" panose="02020603050405020304" pitchFamily="18" charset="0"/>
                <a:cs typeface="Times New Roman" panose="02020603050405020304" pitchFamily="18" charset="0"/>
              </a:rPr>
              <a:t>B</a:t>
            </a:r>
            <a:r>
              <a:rPr lang="hr-HR" sz="2000" dirty="0" smtClean="0"/>
              <a:t> </a:t>
            </a:r>
            <a:r>
              <a:rPr lang="hr-HR" sz="2000" dirty="0"/>
              <a:t>“, iako načelno točni,  smatrani su nepotpunima i zato nezadovoljavajućima. </a:t>
            </a:r>
            <a:endParaRPr lang="en-US" sz="20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837081992"/>
              </p:ext>
            </p:extLst>
          </p:nvPr>
        </p:nvGraphicFramePr>
        <p:xfrm>
          <a:off x="1682168" y="1450530"/>
          <a:ext cx="1089632" cy="322286"/>
        </p:xfrm>
        <a:graphic>
          <a:graphicData uri="http://schemas.openxmlformats.org/presentationml/2006/ole">
            <mc:AlternateContent xmlns:mc="http://schemas.openxmlformats.org/markup-compatibility/2006">
              <mc:Choice xmlns:v="urn:schemas-microsoft-com:vml" Requires="v">
                <p:oleObj spid="_x0000_s4131" name="Equation" r:id="rId3" imgW="672808" imgH="203112" progId="Equation.3">
                  <p:embed/>
                </p:oleObj>
              </mc:Choice>
              <mc:Fallback>
                <p:oleObj name="Equation" r:id="rId3" imgW="672808"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168" y="1450530"/>
                        <a:ext cx="1089632" cy="322286"/>
                      </a:xfrm>
                      <a:prstGeom prst="rect">
                        <a:avLst/>
                      </a:prstGeom>
                      <a:noFill/>
                    </p:spPr>
                  </p:pic>
                </p:oleObj>
              </mc:Fallback>
            </mc:AlternateContent>
          </a:graphicData>
        </a:graphic>
      </p:graphicFrame>
      <p:sp>
        <p:nvSpPr>
          <p:cNvPr id="6" name="Content Placeholder 2"/>
          <p:cNvSpPr txBox="1">
            <a:spLocks/>
          </p:cNvSpPr>
          <p:nvPr/>
        </p:nvSpPr>
        <p:spPr>
          <a:xfrm>
            <a:off x="544633" y="2924944"/>
            <a:ext cx="8229600" cy="79208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Gotovo nitko nije točno definirao bijekciju (zadatak 11), iako je više studenata ponudilo adekvatne primjere. </a:t>
            </a:r>
            <a:endParaRPr lang="en-US" sz="2000" dirty="0"/>
          </a:p>
        </p:txBody>
      </p:sp>
      <p:sp>
        <p:nvSpPr>
          <p:cNvPr id="7" name="Content Placeholder 2"/>
          <p:cNvSpPr txBox="1">
            <a:spLocks/>
          </p:cNvSpPr>
          <p:nvPr/>
        </p:nvSpPr>
        <p:spPr>
          <a:xfrm>
            <a:off x="571563" y="4005064"/>
            <a:ext cx="8229600" cy="2304256"/>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Da podsjetimo, radi se o studentima koji su prethodno položili Linearnu algebru i Matematičku analizu 1, kolegije prve godine, na početku kojih su im definirani pojmovi praznog skupa, podskupa, univerzalnog skupa i komplementa, te obrađene operacije presjeka, unije, razlike i simetrične razlike, zajedno sa njihovim osnovnim svojstvima, Kartezijev produkt dvaju i više skupova, partitivni skup, kao i pojmovi funkcije, injekcije, surjekcije, bijekcije, ekvipotentnosti, konačnih, beskonačnih i prebrojivo beskonačnih skupova. </a:t>
            </a:r>
            <a:endParaRPr lang="en-US" sz="2000" dirty="0"/>
          </a:p>
        </p:txBody>
      </p:sp>
    </p:spTree>
    <p:extLst>
      <p:ext uri="{BB962C8B-B14F-4D97-AF65-F5344CB8AC3E}">
        <p14:creationId xmlns:p14="http://schemas.microsoft.com/office/powerpoint/2010/main" val="1842154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229600" cy="1440160"/>
          </a:xfrm>
        </p:spPr>
        <p:txBody>
          <a:bodyPr>
            <a:normAutofit/>
          </a:bodyPr>
          <a:lstStyle/>
          <a:p>
            <a:pPr marL="0" indent="0">
              <a:buNone/>
            </a:pPr>
            <a:r>
              <a:rPr lang="hr-HR" sz="2000" dirty="0" smtClean="0"/>
              <a:t>Također </a:t>
            </a:r>
            <a:r>
              <a:rPr lang="hr-HR" sz="2000" dirty="0"/>
              <a:t>su odslušali kolegije Primijenjena i numerička matematika i Matematička analiza 2. Činjenica je da se s</a:t>
            </a:r>
            <a:r>
              <a:rPr lang="en-GB" sz="2000" dirty="0" err="1"/>
              <a:t>amo</a:t>
            </a:r>
            <a:r>
              <a:rPr lang="en-GB" sz="2000" dirty="0"/>
              <a:t> u </a:t>
            </a:r>
            <a:r>
              <a:rPr lang="hr-HR" sz="2000" dirty="0"/>
              <a:t>radnim </a:t>
            </a:r>
            <a:r>
              <a:rPr lang="en-GB" sz="2000" dirty="0" err="1"/>
              <a:t>materijalima</a:t>
            </a:r>
            <a:r>
              <a:rPr lang="en-GB" sz="2000" dirty="0"/>
              <a:t> </a:t>
            </a:r>
            <a:r>
              <a:rPr lang="en-GB" sz="2000" dirty="0" err="1"/>
              <a:t>za</a:t>
            </a:r>
            <a:r>
              <a:rPr lang="en-GB" sz="2000" dirty="0"/>
              <a:t> </a:t>
            </a:r>
            <a:r>
              <a:rPr lang="en-GB" sz="2000" dirty="0" err="1"/>
              <a:t>predavanja</a:t>
            </a:r>
            <a:r>
              <a:rPr lang="en-GB" sz="2000" dirty="0"/>
              <a:t> i </a:t>
            </a:r>
            <a:r>
              <a:rPr lang="en-GB" sz="2000" dirty="0" err="1"/>
              <a:t>vje</a:t>
            </a:r>
            <a:r>
              <a:rPr lang="hr-HR" sz="2000" dirty="0"/>
              <a:t>ž</a:t>
            </a:r>
            <a:r>
              <a:rPr lang="en-GB" sz="2000" dirty="0"/>
              <a:t>be </a:t>
            </a:r>
            <a:r>
              <a:rPr lang="en-GB" sz="2000" dirty="0" err="1"/>
              <a:t>iz</a:t>
            </a:r>
            <a:r>
              <a:rPr lang="en-GB" sz="2000" dirty="0"/>
              <a:t> </a:t>
            </a:r>
            <a:r>
              <a:rPr lang="en-GB" sz="2000" dirty="0" err="1"/>
              <a:t>kolegija</a:t>
            </a:r>
            <a:r>
              <a:rPr lang="en-GB" sz="2000" dirty="0"/>
              <a:t> </a:t>
            </a:r>
            <a:r>
              <a:rPr lang="en-GB" sz="2000" dirty="0" err="1"/>
              <a:t>Matemati</a:t>
            </a:r>
            <a:r>
              <a:rPr lang="hr-HR" sz="2000" dirty="0"/>
              <a:t>č</a:t>
            </a:r>
            <a:r>
              <a:rPr lang="en-GB" sz="2000" dirty="0" err="1"/>
              <a:t>ka</a:t>
            </a:r>
            <a:r>
              <a:rPr lang="en-GB" sz="2000" dirty="0"/>
              <a:t> </a:t>
            </a:r>
            <a:r>
              <a:rPr lang="en-GB" sz="2000" dirty="0" err="1"/>
              <a:t>analiza</a:t>
            </a:r>
            <a:r>
              <a:rPr lang="hr-HR" sz="2000" dirty="0"/>
              <a:t> 2 </a:t>
            </a:r>
            <a:r>
              <a:rPr lang="en-GB" sz="2000" dirty="0" err="1"/>
              <a:t>pojam</a:t>
            </a:r>
            <a:r>
              <a:rPr lang="en-GB" sz="2000" dirty="0"/>
              <a:t> </a:t>
            </a:r>
            <a:r>
              <a:rPr lang="en-GB" sz="2000" dirty="0" err="1"/>
              <a:t>skupa</a:t>
            </a:r>
            <a:r>
              <a:rPr lang="en-GB" sz="2000" dirty="0"/>
              <a:t> </a:t>
            </a:r>
            <a:r>
              <a:rPr lang="en-GB" sz="2000" dirty="0" err="1"/>
              <a:t>pojavljuje</a:t>
            </a:r>
            <a:r>
              <a:rPr lang="hr-HR" sz="2000" dirty="0"/>
              <a:t>  219 </a:t>
            </a:r>
            <a:r>
              <a:rPr lang="en-GB" sz="2000" dirty="0" err="1"/>
              <a:t>puta</a:t>
            </a:r>
            <a:r>
              <a:rPr lang="hr-HR" sz="2000" dirty="0"/>
              <a:t>, </a:t>
            </a:r>
            <a:r>
              <a:rPr lang="en-GB" sz="2000" dirty="0"/>
              <a:t>a </a:t>
            </a:r>
            <a:r>
              <a:rPr lang="hr-HR" sz="2000" dirty="0"/>
              <a:t>pojam </a:t>
            </a:r>
            <a:r>
              <a:rPr lang="en-GB" sz="2000" dirty="0" err="1"/>
              <a:t>funkcije</a:t>
            </a:r>
            <a:r>
              <a:rPr lang="en-GB" sz="2000" dirty="0"/>
              <a:t> </a:t>
            </a:r>
            <a:r>
              <a:rPr lang="en-GB" sz="2000" dirty="0" err="1"/>
              <a:t>ravno</a:t>
            </a:r>
            <a:r>
              <a:rPr lang="hr-HR" sz="2000" dirty="0"/>
              <a:t> 390 </a:t>
            </a:r>
            <a:r>
              <a:rPr lang="en-GB" sz="2000" dirty="0" err="1"/>
              <a:t>puta</a:t>
            </a:r>
            <a:r>
              <a:rPr lang="hr-HR" sz="2000" dirty="0"/>
              <a:t>. </a:t>
            </a:r>
            <a:endParaRPr lang="en-US" sz="2000" dirty="0"/>
          </a:p>
        </p:txBody>
      </p:sp>
      <p:sp>
        <p:nvSpPr>
          <p:cNvPr id="4" name="Content Placeholder 2"/>
          <p:cNvSpPr txBox="1">
            <a:spLocks/>
          </p:cNvSpPr>
          <p:nvPr/>
        </p:nvSpPr>
        <p:spPr>
          <a:xfrm>
            <a:off x="574758" y="2450268"/>
            <a:ext cx="8229600" cy="25922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None/>
            </a:pPr>
            <a:r>
              <a:rPr lang="hr-HR" sz="2000" dirty="0"/>
              <a:t>S dobrom dozom cinizma reklo bi se da se radi o studentima koji znaju derivirati i integrirati funkcije, znaju im nacrtati graf i razviti ih u red, sve im ide odlično pod uvjetom da ih se ne pita što zapravo rade. I kako je proklamirani cilj: „omogućiti studentu tehničkog studija stjecanje operativnih znanja koja će mu poslužiti u struci bez pretjeranog ulaženja u njihove matematičke detalje“ time čak i nadmašen, pa studenti novog doba probleme rješavaju uspješno i bez pretjeranog ulaženja u njihovo razumijevanje. </a:t>
            </a:r>
            <a:endParaRPr lang="en-US" sz="2000" dirty="0">
              <a:solidFill>
                <a:srgbClr val="292934"/>
              </a:solidFill>
            </a:endParaRPr>
          </a:p>
        </p:txBody>
      </p:sp>
      <p:sp>
        <p:nvSpPr>
          <p:cNvPr id="7" name="Content Placeholder 2"/>
          <p:cNvSpPr txBox="1">
            <a:spLocks/>
          </p:cNvSpPr>
          <p:nvPr/>
        </p:nvSpPr>
        <p:spPr>
          <a:xfrm>
            <a:off x="574758" y="5373216"/>
            <a:ext cx="8229600" cy="1224136"/>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hr-HR" sz="2000" dirty="0"/>
              <a:t>Pesimistički </a:t>
            </a:r>
            <a:r>
              <a:rPr lang="hr-HR" sz="2000" dirty="0" smtClean="0"/>
              <a:t>intonirani </a:t>
            </a:r>
            <a:r>
              <a:rPr lang="hr-HR" sz="2000" dirty="0"/>
              <a:t>razgovori s kolegama koji su predavali kolegij Diskretna matematika studentima računarstva na višim godinama Fakulteta elektrotehnike, strojarstva i brodogradnje u Splitu potvrdili su da je ovaj trend i tamo vrlo prisutan.  </a:t>
            </a:r>
            <a:endParaRPr lang="en-US" sz="2000" dirty="0"/>
          </a:p>
        </p:txBody>
      </p:sp>
    </p:spTree>
    <p:extLst>
      <p:ext uri="{BB962C8B-B14F-4D97-AF65-F5344CB8AC3E}">
        <p14:creationId xmlns:p14="http://schemas.microsoft.com/office/powerpoint/2010/main" val="40006271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1262</TotalTime>
  <Words>3300</Words>
  <Application>Microsoft Office PowerPoint</Application>
  <PresentationFormat>On-screen Show (4:3)</PresentationFormat>
  <Paragraphs>87</Paragraphs>
  <Slides>29</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Tradeshow</vt:lpstr>
      <vt:lpstr>Clarity</vt:lpstr>
      <vt:lpstr>Equation</vt:lpstr>
      <vt:lpstr>PowerPoint Presentation</vt:lpstr>
      <vt:lpstr>Uvod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Uočavanje problema  </vt:lpstr>
      <vt:lpstr>PowerPoint Presentation</vt:lpstr>
      <vt:lpstr>PowerPoint Presentation</vt:lpstr>
      <vt:lpstr>PowerPoint Presentation</vt:lpstr>
      <vt:lpstr>PowerPoint Presentation</vt:lpstr>
      <vt:lpstr>PowerPoint Presentation</vt:lpstr>
      <vt:lpstr>PowerPoint Presentation</vt:lpstr>
      <vt:lpstr>Bolja prošlost i neizvjesna budućnost </vt:lpstr>
      <vt:lpstr>PowerPoint Presentation</vt:lpstr>
      <vt:lpstr>PowerPoint Presentation</vt:lpstr>
      <vt:lpstr>PowerPoint Presentation</vt:lpstr>
      <vt:lpstr>PowerPoint Presentation</vt:lpstr>
      <vt:lpstr>PowerPoint Presentation</vt:lpstr>
      <vt:lpstr>PowerPoint Presentation</vt:lpstr>
      <vt:lpstr>Nekoliko neobaveznih tema za razmišljanje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Boromir</dc:creator>
  <cp:lastModifiedBy>Boromir</cp:lastModifiedBy>
  <cp:revision>43</cp:revision>
  <dcterms:created xsi:type="dcterms:W3CDTF">2014-06-24T09:53:27Z</dcterms:created>
  <dcterms:modified xsi:type="dcterms:W3CDTF">2014-06-29T19:03:48Z</dcterms:modified>
</cp:coreProperties>
</file>