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Default Extension="emf" ContentType="image/x-em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37"/>
  </p:notesMasterIdLst>
  <p:handoutMasterIdLst>
    <p:handoutMasterId r:id="rId38"/>
  </p:handoutMasterIdLst>
  <p:sldIdLst>
    <p:sldId id="256" r:id="rId2"/>
    <p:sldId id="257" r:id="rId3"/>
    <p:sldId id="258" r:id="rId4"/>
    <p:sldId id="270" r:id="rId5"/>
    <p:sldId id="260" r:id="rId6"/>
    <p:sldId id="266" r:id="rId7"/>
    <p:sldId id="271" r:id="rId8"/>
    <p:sldId id="289" r:id="rId9"/>
    <p:sldId id="272" r:id="rId10"/>
    <p:sldId id="274" r:id="rId11"/>
    <p:sldId id="273" r:id="rId12"/>
    <p:sldId id="267" r:id="rId13"/>
    <p:sldId id="268" r:id="rId14"/>
    <p:sldId id="269" r:id="rId15"/>
    <p:sldId id="290" r:id="rId16"/>
    <p:sldId id="261" r:id="rId17"/>
    <p:sldId id="292" r:id="rId18"/>
    <p:sldId id="275" r:id="rId19"/>
    <p:sldId id="276" r:id="rId20"/>
    <p:sldId id="277" r:id="rId21"/>
    <p:sldId id="263" r:id="rId22"/>
    <p:sldId id="285" r:id="rId23"/>
    <p:sldId id="286" r:id="rId24"/>
    <p:sldId id="287" r:id="rId25"/>
    <p:sldId id="288" r:id="rId26"/>
    <p:sldId id="278" r:id="rId27"/>
    <p:sldId id="279" r:id="rId28"/>
    <p:sldId id="280" r:id="rId29"/>
    <p:sldId id="264" r:id="rId30"/>
    <p:sldId id="281" r:id="rId31"/>
    <p:sldId id="282" r:id="rId32"/>
    <p:sldId id="283" r:id="rId33"/>
    <p:sldId id="259" r:id="rId34"/>
    <p:sldId id="284" r:id="rId35"/>
    <p:sldId id="291" r:id="rId36"/>
  </p:sldIdLst>
  <p:sldSz cx="9144000" cy="6858000" type="screen4x3"/>
  <p:notesSz cx="6797675" cy="9926638"/>
  <p:defaultTextStyle>
    <a:defPPr>
      <a:defRPr lang="sr-Latn-C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til 2 - Isticanj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zaglavlj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D6EA36-6907-45E9-AC4B-AE026EE9ADB2}" type="datetimeFigureOut">
              <a:rPr lang="hr-HR" smtClean="0"/>
              <a:pPr/>
              <a:t>14.7.2014.</a:t>
            </a:fld>
            <a:endParaRPr lang="hr-HR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99EE9D-2607-48A4-9601-F84DBB02B9AE}" type="slidenum">
              <a:rPr lang="hr-HR" smtClean="0"/>
              <a:pPr/>
              <a:t>‹#›</a:t>
            </a:fld>
            <a:endParaRPr lang="hr-H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zaglavlj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B8E078-DD39-49B0-B49C-A6DEF5A68B3C}" type="datetimeFigureOut">
              <a:rPr lang="hr-HR" smtClean="0"/>
              <a:pPr/>
              <a:t>14.7.2014.</a:t>
            </a:fld>
            <a:endParaRPr lang="hr-HR"/>
          </a:p>
        </p:txBody>
      </p:sp>
      <p:sp>
        <p:nvSpPr>
          <p:cNvPr id="4" name="Rezervirano mjesto slike slajda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Rezervirano mjesto bilježaka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9118EB-5459-4370-B688-6A03F2BEC572}" type="slidenum">
              <a:rPr lang="hr-HR" smtClean="0"/>
              <a:pPr/>
              <a:t>‹#›</a:t>
            </a:fld>
            <a:endParaRPr lang="hr-H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9118EB-5459-4370-B688-6A03F2BEC572}" type="slidenum">
              <a:rPr lang="hr-HR" smtClean="0"/>
              <a:pPr/>
              <a:t>1</a:t>
            </a:fld>
            <a:endParaRPr lang="hr-H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slov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hr-HR" smtClean="0"/>
              <a:t>Kliknite da biste uredili stil naslova matrice</a:t>
            </a:r>
            <a:endParaRPr kumimoji="0" lang="en-US"/>
          </a:p>
        </p:txBody>
      </p:sp>
      <p:sp>
        <p:nvSpPr>
          <p:cNvPr id="9" name="Podnaslov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hr-HR" smtClean="0"/>
              <a:t>Kliknite da biste uredili stil podnaslova matrice</a:t>
            </a:r>
            <a:endParaRPr kumimoji="0" lang="en-US"/>
          </a:p>
        </p:txBody>
      </p:sp>
      <p:sp>
        <p:nvSpPr>
          <p:cNvPr id="28" name="Rezervirano mjesto datuma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E98E76CE-AAA9-48DD-B440-DA0F0FF284AE}" type="datetimeFigureOut">
              <a:rPr lang="hr-HR" smtClean="0"/>
              <a:pPr/>
              <a:t>14.7.2014.</a:t>
            </a:fld>
            <a:endParaRPr lang="hr-HR"/>
          </a:p>
        </p:txBody>
      </p:sp>
      <p:sp>
        <p:nvSpPr>
          <p:cNvPr id="17" name="Rezervirano mjesto podnožja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hr-HR"/>
          </a:p>
        </p:txBody>
      </p:sp>
      <p:sp>
        <p:nvSpPr>
          <p:cNvPr id="29" name="Rezervirano mjesto broja slajda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424997A2-90F5-4598-8CA6-92AC5FEBEDA2}" type="slidenum">
              <a:rPr lang="hr-HR" smtClean="0"/>
              <a:pPr/>
              <a:t>‹#›</a:t>
            </a:fld>
            <a:endParaRPr lang="hr-HR"/>
          </a:p>
        </p:txBody>
      </p:sp>
      <p:sp>
        <p:nvSpPr>
          <p:cNvPr id="21" name="Pravokutnik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Pravokutnik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Pravokutnik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Pravokutnik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r-HR" smtClean="0"/>
              <a:t>Kliknite da biste uredili stil naslova matrice</a:t>
            </a:r>
            <a:endParaRPr kumimoji="0" lang="en-US"/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hr-HR" smtClean="0"/>
              <a:t>Kliknite da biste uredili stilove teksta matrice</a:t>
            </a:r>
          </a:p>
          <a:p>
            <a:pPr lvl="1" eaLnBrk="1" latinLnBrk="0" hangingPunct="1"/>
            <a:r>
              <a:rPr lang="hr-HR" smtClean="0"/>
              <a:t>Druga razina</a:t>
            </a:r>
          </a:p>
          <a:p>
            <a:pPr lvl="2" eaLnBrk="1" latinLnBrk="0" hangingPunct="1"/>
            <a:r>
              <a:rPr lang="hr-HR" smtClean="0"/>
              <a:t>Treća razina</a:t>
            </a:r>
          </a:p>
          <a:p>
            <a:pPr lvl="3" eaLnBrk="1" latinLnBrk="0" hangingPunct="1"/>
            <a:r>
              <a:rPr lang="hr-HR" smtClean="0"/>
              <a:t>Četvrta razina</a:t>
            </a:r>
          </a:p>
          <a:p>
            <a:pPr lvl="4" eaLnBrk="1" latinLnBrk="0" hangingPunct="1"/>
            <a:r>
              <a:rPr lang="hr-HR" smtClean="0"/>
              <a:t>Peta razina</a:t>
            </a:r>
            <a:endParaRPr kumimoji="0" lang="en-US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E76CE-AAA9-48DD-B440-DA0F0FF284AE}" type="datetimeFigureOut">
              <a:rPr lang="hr-HR" smtClean="0"/>
              <a:pPr/>
              <a:t>14.7.2014.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997A2-90F5-4598-8CA6-92AC5FEBEDA2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komit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hr-HR" smtClean="0"/>
              <a:t>Kliknite da biste uredili stil naslova matrice</a:t>
            </a:r>
            <a:endParaRPr kumimoji="0" lang="en-US"/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hr-HR" smtClean="0"/>
              <a:t>Kliknite da biste uredili stilove teksta matrice</a:t>
            </a:r>
          </a:p>
          <a:p>
            <a:pPr lvl="1" eaLnBrk="1" latinLnBrk="0" hangingPunct="1"/>
            <a:r>
              <a:rPr lang="hr-HR" smtClean="0"/>
              <a:t>Druga razina</a:t>
            </a:r>
          </a:p>
          <a:p>
            <a:pPr lvl="2" eaLnBrk="1" latinLnBrk="0" hangingPunct="1"/>
            <a:r>
              <a:rPr lang="hr-HR" smtClean="0"/>
              <a:t>Treća razina</a:t>
            </a:r>
          </a:p>
          <a:p>
            <a:pPr lvl="3" eaLnBrk="1" latinLnBrk="0" hangingPunct="1"/>
            <a:r>
              <a:rPr lang="hr-HR" smtClean="0"/>
              <a:t>Četvrta razina</a:t>
            </a:r>
          </a:p>
          <a:p>
            <a:pPr lvl="4" eaLnBrk="1" latinLnBrk="0" hangingPunct="1"/>
            <a:r>
              <a:rPr lang="hr-HR" smtClean="0"/>
              <a:t>Peta razina</a:t>
            </a:r>
            <a:endParaRPr kumimoji="0" lang="en-US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E76CE-AAA9-48DD-B440-DA0F0FF284AE}" type="datetimeFigureOut">
              <a:rPr lang="hr-HR" smtClean="0"/>
              <a:pPr/>
              <a:t>14.7.2014.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997A2-90F5-4598-8CA6-92AC5FEBEDA2}" type="slidenum">
              <a:rPr lang="hr-HR" smtClean="0"/>
              <a:pPr/>
              <a:t>‹#›</a:t>
            </a:fld>
            <a:endParaRPr lang="hr-HR"/>
          </a:p>
        </p:txBody>
      </p:sp>
      <p:sp>
        <p:nvSpPr>
          <p:cNvPr id="7" name="Ravni poveznik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Jednakokračni trokut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avni poveznik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r-HR" smtClean="0"/>
              <a:t>Kliknite da biste uredili stil naslova matrice</a:t>
            </a:r>
            <a:endParaRPr kumimoji="0" lang="en-US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E76CE-AAA9-48DD-B440-DA0F0FF284AE}" type="datetimeFigureOut">
              <a:rPr lang="hr-HR" smtClean="0"/>
              <a:pPr/>
              <a:t>14.7.2014.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997A2-90F5-4598-8CA6-92AC5FEBEDA2}" type="slidenum">
              <a:rPr lang="hr-HR" smtClean="0"/>
              <a:pPr/>
              <a:t>‹#›</a:t>
            </a:fld>
            <a:endParaRPr lang="hr-HR"/>
          </a:p>
        </p:txBody>
      </p:sp>
      <p:sp>
        <p:nvSpPr>
          <p:cNvPr id="8" name="Rezervirano mjesto sadržaja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hr-HR" smtClean="0"/>
              <a:t>Kliknite da biste uredili stilove teksta matrice</a:t>
            </a:r>
          </a:p>
          <a:p>
            <a:pPr lvl="1" eaLnBrk="1" latinLnBrk="0" hangingPunct="1"/>
            <a:r>
              <a:rPr lang="hr-HR" smtClean="0"/>
              <a:t>Druga razina</a:t>
            </a:r>
          </a:p>
          <a:p>
            <a:pPr lvl="2" eaLnBrk="1" latinLnBrk="0" hangingPunct="1"/>
            <a:r>
              <a:rPr lang="hr-HR" smtClean="0"/>
              <a:t>Treća razina</a:t>
            </a:r>
          </a:p>
          <a:p>
            <a:pPr lvl="3" eaLnBrk="1" latinLnBrk="0" hangingPunct="1"/>
            <a:r>
              <a:rPr lang="hr-HR" smtClean="0"/>
              <a:t>Četvrta razina</a:t>
            </a:r>
          </a:p>
          <a:p>
            <a:pPr lvl="4" eaLnBrk="1" latinLnBrk="0" hangingPunct="1"/>
            <a:r>
              <a:rPr lang="hr-HR" smtClean="0"/>
              <a:t>Peta razina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aglavlje odjeljk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hr-HR" smtClean="0"/>
              <a:t>Kliknite da biste uredili stil naslova matrice</a:t>
            </a:r>
            <a:endParaRPr kumimoji="0" lang="en-US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hr-HR" smtClean="0"/>
              <a:t>Kliknite da biste uredili stilove teksta matrice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E98E76CE-AAA9-48DD-B440-DA0F0FF284AE}" type="datetimeFigureOut">
              <a:rPr lang="hr-HR" smtClean="0"/>
              <a:pPr/>
              <a:t>14.7.2014.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424997A2-90F5-4598-8CA6-92AC5FEBEDA2}" type="slidenum">
              <a:rPr lang="hr-HR" smtClean="0"/>
              <a:pPr/>
              <a:t>‹#›</a:t>
            </a:fld>
            <a:endParaRPr lang="hr-HR"/>
          </a:p>
        </p:txBody>
      </p:sp>
      <p:sp>
        <p:nvSpPr>
          <p:cNvPr id="7" name="Pravokutnik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Pravokutnik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hr-HR" smtClean="0"/>
              <a:t>Kliknite da biste uredili stil naslova matrice</a:t>
            </a:r>
            <a:endParaRPr kumimoji="0" lang="en-US"/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E76CE-AAA9-48DD-B440-DA0F0FF284AE}" type="datetimeFigureOut">
              <a:rPr lang="hr-HR" smtClean="0"/>
              <a:pPr/>
              <a:t>14.7.2014.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997A2-90F5-4598-8CA6-92AC5FEBEDA2}" type="slidenum">
              <a:rPr lang="hr-HR" smtClean="0"/>
              <a:pPr/>
              <a:t>‹#›</a:t>
            </a:fld>
            <a:endParaRPr lang="hr-HR"/>
          </a:p>
        </p:txBody>
      </p:sp>
      <p:sp>
        <p:nvSpPr>
          <p:cNvPr id="9" name="Rezervirano mjesto sadržaja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hr-HR" smtClean="0"/>
              <a:t>Kliknite da biste uredili stilove teksta matrice</a:t>
            </a:r>
          </a:p>
          <a:p>
            <a:pPr lvl="1" eaLnBrk="1" latinLnBrk="0" hangingPunct="1"/>
            <a:r>
              <a:rPr lang="hr-HR" smtClean="0"/>
              <a:t>Druga razina</a:t>
            </a:r>
          </a:p>
          <a:p>
            <a:pPr lvl="2" eaLnBrk="1" latinLnBrk="0" hangingPunct="1"/>
            <a:r>
              <a:rPr lang="hr-HR" smtClean="0"/>
              <a:t>Treća razina</a:t>
            </a:r>
          </a:p>
          <a:p>
            <a:pPr lvl="3" eaLnBrk="1" latinLnBrk="0" hangingPunct="1"/>
            <a:r>
              <a:rPr lang="hr-HR" smtClean="0"/>
              <a:t>Četvrta razina</a:t>
            </a:r>
          </a:p>
          <a:p>
            <a:pPr lvl="4" eaLnBrk="1" latinLnBrk="0" hangingPunct="1"/>
            <a:r>
              <a:rPr lang="hr-HR" smtClean="0"/>
              <a:t>Peta razina</a:t>
            </a:r>
            <a:endParaRPr kumimoji="0" lang="en-US"/>
          </a:p>
        </p:txBody>
      </p:sp>
      <p:sp>
        <p:nvSpPr>
          <p:cNvPr id="11" name="Rezervirano mjesto sadržaja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hr-HR" smtClean="0"/>
              <a:t>Kliknite da biste uredili stilove teksta matrice</a:t>
            </a:r>
          </a:p>
          <a:p>
            <a:pPr lvl="1" eaLnBrk="1" latinLnBrk="0" hangingPunct="1"/>
            <a:r>
              <a:rPr lang="hr-HR" smtClean="0"/>
              <a:t>Druga razina</a:t>
            </a:r>
          </a:p>
          <a:p>
            <a:pPr lvl="2" eaLnBrk="1" latinLnBrk="0" hangingPunct="1"/>
            <a:r>
              <a:rPr lang="hr-HR" smtClean="0"/>
              <a:t>Treća razina</a:t>
            </a:r>
          </a:p>
          <a:p>
            <a:pPr lvl="3" eaLnBrk="1" latinLnBrk="0" hangingPunct="1"/>
            <a:r>
              <a:rPr lang="hr-HR" smtClean="0"/>
              <a:t>Četvrta razina</a:t>
            </a:r>
          </a:p>
          <a:p>
            <a:pPr lvl="4" eaLnBrk="1" latinLnBrk="0" hangingPunct="1"/>
            <a:r>
              <a:rPr lang="hr-HR" smtClean="0"/>
              <a:t>Peta razina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hr-HR" smtClean="0"/>
              <a:t>Kliknite da biste uredili stil naslova matrice</a:t>
            </a:r>
            <a:endParaRPr kumimoji="0" lang="en-US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hr-HR" smtClean="0"/>
              <a:t>Kliknite da biste uredili stilove teksta matrice</a:t>
            </a:r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hr-HR" smtClean="0"/>
              <a:t>Kliknite da biste uredili stilove teksta matrice</a:t>
            </a:r>
          </a:p>
        </p:txBody>
      </p:sp>
      <p:sp>
        <p:nvSpPr>
          <p:cNvPr id="7" name="Rezervirano mjesto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E76CE-AAA9-48DD-B440-DA0F0FF284AE}" type="datetimeFigureOut">
              <a:rPr lang="hr-HR" smtClean="0"/>
              <a:pPr/>
              <a:t>14.7.2014.</a:t>
            </a:fld>
            <a:endParaRPr lang="hr-HR"/>
          </a:p>
        </p:txBody>
      </p:sp>
      <p:sp>
        <p:nvSpPr>
          <p:cNvPr id="8" name="Rezervirano mjesto podnožj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Rezervirano mjesto broja slajd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997A2-90F5-4598-8CA6-92AC5FEBEDA2}" type="slidenum">
              <a:rPr lang="hr-HR" smtClean="0"/>
              <a:pPr/>
              <a:t>‹#›</a:t>
            </a:fld>
            <a:endParaRPr lang="hr-HR"/>
          </a:p>
        </p:txBody>
      </p:sp>
      <p:sp>
        <p:nvSpPr>
          <p:cNvPr id="11" name="Rezervirano mjesto sadržaja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hr-HR" smtClean="0"/>
              <a:t>Kliknite da biste uredili stilove teksta matrice</a:t>
            </a:r>
          </a:p>
          <a:p>
            <a:pPr lvl="1" eaLnBrk="1" latinLnBrk="0" hangingPunct="1"/>
            <a:r>
              <a:rPr lang="hr-HR" smtClean="0"/>
              <a:t>Druga razina</a:t>
            </a:r>
          </a:p>
          <a:p>
            <a:pPr lvl="2" eaLnBrk="1" latinLnBrk="0" hangingPunct="1"/>
            <a:r>
              <a:rPr lang="hr-HR" smtClean="0"/>
              <a:t>Treća razina</a:t>
            </a:r>
          </a:p>
          <a:p>
            <a:pPr lvl="3" eaLnBrk="1" latinLnBrk="0" hangingPunct="1"/>
            <a:r>
              <a:rPr lang="hr-HR" smtClean="0"/>
              <a:t>Četvrta razina</a:t>
            </a:r>
          </a:p>
          <a:p>
            <a:pPr lvl="4" eaLnBrk="1" latinLnBrk="0" hangingPunct="1"/>
            <a:r>
              <a:rPr lang="hr-HR" smtClean="0"/>
              <a:t>Peta razina</a:t>
            </a:r>
            <a:endParaRPr kumimoji="0" lang="en-US"/>
          </a:p>
        </p:txBody>
      </p:sp>
      <p:sp>
        <p:nvSpPr>
          <p:cNvPr id="13" name="Rezervirano mjesto sadržaja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hr-HR" smtClean="0"/>
              <a:t>Kliknite da biste uredili stilove teksta matrice</a:t>
            </a:r>
          </a:p>
          <a:p>
            <a:pPr lvl="1" eaLnBrk="1" latinLnBrk="0" hangingPunct="1"/>
            <a:r>
              <a:rPr lang="hr-HR" smtClean="0"/>
              <a:t>Druga razina</a:t>
            </a:r>
          </a:p>
          <a:p>
            <a:pPr lvl="2" eaLnBrk="1" latinLnBrk="0" hangingPunct="1"/>
            <a:r>
              <a:rPr lang="hr-HR" smtClean="0"/>
              <a:t>Treća razina</a:t>
            </a:r>
          </a:p>
          <a:p>
            <a:pPr lvl="3" eaLnBrk="1" latinLnBrk="0" hangingPunct="1"/>
            <a:r>
              <a:rPr lang="hr-HR" smtClean="0"/>
              <a:t>Četvrta razina</a:t>
            </a:r>
          </a:p>
          <a:p>
            <a:pPr lvl="4" eaLnBrk="1" latinLnBrk="0" hangingPunct="1"/>
            <a:r>
              <a:rPr lang="hr-HR" smtClean="0"/>
              <a:t>Peta razina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hr-HR" smtClean="0"/>
              <a:t>Kliknite da biste uredili stil naslova matrice</a:t>
            </a:r>
            <a:endParaRPr kumimoji="0" lang="en-US"/>
          </a:p>
        </p:txBody>
      </p:sp>
      <p:sp>
        <p:nvSpPr>
          <p:cNvPr id="3" name="Rezervirano mjesto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E76CE-AAA9-48DD-B440-DA0F0FF284AE}" type="datetimeFigureOut">
              <a:rPr lang="hr-HR" smtClean="0"/>
              <a:pPr/>
              <a:t>14.7.2014.</a:t>
            </a:fld>
            <a:endParaRPr lang="hr-HR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997A2-90F5-4598-8CA6-92AC5FEBEDA2}" type="slidenum">
              <a:rPr lang="hr-HR" smtClean="0"/>
              <a:pPr/>
              <a:t>‹#›</a:t>
            </a:fld>
            <a:endParaRPr lang="hr-HR"/>
          </a:p>
        </p:txBody>
      </p:sp>
      <p:sp>
        <p:nvSpPr>
          <p:cNvPr id="6" name="Jednakokračni trokut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E76CE-AAA9-48DD-B440-DA0F0FF284AE}" type="datetimeFigureOut">
              <a:rPr lang="hr-HR" smtClean="0"/>
              <a:pPr/>
              <a:t>14.7.2014.</a:t>
            </a:fld>
            <a:endParaRPr lang="hr-HR"/>
          </a:p>
        </p:txBody>
      </p:sp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997A2-90F5-4598-8CA6-92AC5FEBEDA2}" type="slidenum">
              <a:rPr lang="hr-HR" smtClean="0"/>
              <a:pPr/>
              <a:t>‹#›</a:t>
            </a:fld>
            <a:endParaRPr lang="hr-HR"/>
          </a:p>
        </p:txBody>
      </p:sp>
      <p:sp>
        <p:nvSpPr>
          <p:cNvPr id="5" name="Ravni poveznik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Jednakokračni trokut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hr-HR" smtClean="0"/>
              <a:t>Kliknite da biste uredili stil naslova matrice</a:t>
            </a:r>
            <a:endParaRPr kumimoji="0" lang="en-US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hr-HR" smtClean="0"/>
              <a:t>Kliknite da biste uredili stilove teksta matrice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E76CE-AAA9-48DD-B440-DA0F0FF284AE}" type="datetimeFigureOut">
              <a:rPr lang="hr-HR" smtClean="0"/>
              <a:pPr/>
              <a:t>14.7.2014.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997A2-90F5-4598-8CA6-92AC5FEBEDA2}" type="slidenum">
              <a:rPr lang="hr-HR" smtClean="0"/>
              <a:pPr/>
              <a:t>‹#›</a:t>
            </a:fld>
            <a:endParaRPr lang="hr-HR"/>
          </a:p>
        </p:txBody>
      </p:sp>
      <p:sp>
        <p:nvSpPr>
          <p:cNvPr id="8" name="Ravni poveznik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avni poveznik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Jednakokračni trokut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zervirano mjesto sadržaja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hr-HR" smtClean="0"/>
              <a:t>Kliknite da biste uredili stilove teksta matrice</a:t>
            </a:r>
          </a:p>
          <a:p>
            <a:pPr lvl="1" eaLnBrk="1" latinLnBrk="0" hangingPunct="1"/>
            <a:r>
              <a:rPr lang="hr-HR" smtClean="0"/>
              <a:t>Druga razina</a:t>
            </a:r>
          </a:p>
          <a:p>
            <a:pPr lvl="2" eaLnBrk="1" latinLnBrk="0" hangingPunct="1"/>
            <a:r>
              <a:rPr lang="hr-HR" smtClean="0"/>
              <a:t>Treća razina</a:t>
            </a:r>
          </a:p>
          <a:p>
            <a:pPr lvl="3" eaLnBrk="1" latinLnBrk="0" hangingPunct="1"/>
            <a:r>
              <a:rPr lang="hr-HR" smtClean="0"/>
              <a:t>Četvrta razina</a:t>
            </a:r>
          </a:p>
          <a:p>
            <a:pPr lvl="4" eaLnBrk="1" latinLnBrk="0" hangingPunct="1"/>
            <a:r>
              <a:rPr lang="hr-HR" smtClean="0"/>
              <a:t>Peta razina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Slika s opisom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hr-HR" smtClean="0"/>
              <a:t>Kliknite da biste uredili stil naslova matrice</a:t>
            </a:r>
            <a:endParaRPr kumimoji="0" lang="en-US"/>
          </a:p>
        </p:txBody>
      </p:sp>
      <p:sp>
        <p:nvSpPr>
          <p:cNvPr id="3" name="Rezervirano mjesto slike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hr-HR" smtClean="0"/>
              <a:t>Pritisnite ikonu za dodavanje slike</a:t>
            </a:r>
            <a:endParaRPr kumimoji="0" lang="en-US" dirty="0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hr-HR" smtClean="0"/>
              <a:t>Kliknite da biste uredili stilove teksta matrice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E76CE-AAA9-48DD-B440-DA0F0FF284AE}" type="datetimeFigureOut">
              <a:rPr lang="hr-HR" smtClean="0"/>
              <a:pPr/>
              <a:t>14.7.2014.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997A2-90F5-4598-8CA6-92AC5FEBEDA2}" type="slidenum">
              <a:rPr lang="hr-HR" smtClean="0"/>
              <a:pPr/>
              <a:t>‹#›</a:t>
            </a:fld>
            <a:endParaRPr lang="hr-HR"/>
          </a:p>
        </p:txBody>
      </p:sp>
      <p:sp>
        <p:nvSpPr>
          <p:cNvPr id="8" name="Ravni poveznik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Jednakokračni trokut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Pravokutnik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zervirano mjesto naslova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hr-HR" smtClean="0"/>
              <a:t>Kliknite da biste uredili stil naslova matrice</a:t>
            </a:r>
            <a:endParaRPr kumimoji="0" lang="en-US"/>
          </a:p>
        </p:txBody>
      </p:sp>
      <p:sp>
        <p:nvSpPr>
          <p:cNvPr id="13" name="Rezervirano mjesto teksta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hr-HR" smtClean="0"/>
              <a:t>Kliknite da biste uredili stilove teksta matrice</a:t>
            </a:r>
          </a:p>
          <a:p>
            <a:pPr lvl="1" eaLnBrk="1" latinLnBrk="0" hangingPunct="1"/>
            <a:r>
              <a:rPr kumimoji="0" lang="hr-HR" smtClean="0"/>
              <a:t>Druga razina</a:t>
            </a:r>
          </a:p>
          <a:p>
            <a:pPr lvl="2" eaLnBrk="1" latinLnBrk="0" hangingPunct="1"/>
            <a:r>
              <a:rPr kumimoji="0" lang="hr-HR" smtClean="0"/>
              <a:t>Treća razina</a:t>
            </a:r>
          </a:p>
          <a:p>
            <a:pPr lvl="3" eaLnBrk="1" latinLnBrk="0" hangingPunct="1"/>
            <a:r>
              <a:rPr kumimoji="0" lang="hr-HR" smtClean="0"/>
              <a:t>Četvrta razina</a:t>
            </a:r>
          </a:p>
          <a:p>
            <a:pPr lvl="4" eaLnBrk="1" latinLnBrk="0" hangingPunct="1"/>
            <a:r>
              <a:rPr kumimoji="0" lang="hr-HR" smtClean="0"/>
              <a:t>Peta razina</a:t>
            </a:r>
            <a:endParaRPr kumimoji="0" lang="en-US"/>
          </a:p>
        </p:txBody>
      </p:sp>
      <p:sp>
        <p:nvSpPr>
          <p:cNvPr id="14" name="Rezervirano mjesto datuma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E98E76CE-AAA9-48DD-B440-DA0F0FF284AE}" type="datetimeFigureOut">
              <a:rPr lang="hr-HR" smtClean="0"/>
              <a:pPr/>
              <a:t>14.7.2014.</a:t>
            </a:fld>
            <a:endParaRPr lang="hr-HR"/>
          </a:p>
        </p:txBody>
      </p:sp>
      <p:sp>
        <p:nvSpPr>
          <p:cNvPr id="3" name="Rezervirano mjesto podnožja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hr-HR"/>
          </a:p>
        </p:txBody>
      </p:sp>
      <p:sp>
        <p:nvSpPr>
          <p:cNvPr id="23" name="Rezervirano mjesto broja slajda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424997A2-90F5-4598-8CA6-92AC5FEBEDA2}" type="slidenum">
              <a:rPr lang="hr-HR" smtClean="0"/>
              <a:pPr/>
              <a:t>‹#›</a:t>
            </a:fld>
            <a:endParaRPr lang="hr-HR"/>
          </a:p>
        </p:txBody>
      </p:sp>
      <p:sp>
        <p:nvSpPr>
          <p:cNvPr id="28" name="Ravni poveznik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Ravni poveznik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Jednakokračni trokut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4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187624" y="3789040"/>
            <a:ext cx="6858000" cy="1008112"/>
          </a:xfrm>
        </p:spPr>
        <p:txBody>
          <a:bodyPr>
            <a:normAutofit fontScale="90000"/>
          </a:bodyPr>
          <a:lstStyle/>
          <a:p>
            <a:r>
              <a:rPr lang="hr-HR" b="1" dirty="0" smtClean="0"/>
              <a:t>Projekti učenika obrtničkih zanimanja u nastavi matematike</a:t>
            </a:r>
            <a:endParaRPr lang="hr-HR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hr-HR" dirty="0" smtClean="0"/>
              <a:t>Mateja </a:t>
            </a:r>
            <a:r>
              <a:rPr lang="hr-HR" dirty="0" err="1" smtClean="0"/>
              <a:t>Šafarić</a:t>
            </a:r>
            <a:r>
              <a:rPr lang="hr-HR" dirty="0" smtClean="0"/>
              <a:t> Novak</a:t>
            </a:r>
          </a:p>
          <a:p>
            <a:r>
              <a:rPr lang="hr-HR" dirty="0" smtClean="0"/>
              <a:t>Tehnička škola Čakovec</a:t>
            </a:r>
          </a:p>
          <a:p>
            <a:endParaRPr lang="hr-HR" dirty="0" smtClean="0"/>
          </a:p>
          <a:p>
            <a:endParaRPr lang="hr-HR" dirty="0"/>
          </a:p>
        </p:txBody>
      </p:sp>
      <p:pic>
        <p:nvPicPr>
          <p:cNvPr id="4" name="Picture 2" descr="broood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060848"/>
            <a:ext cx="1979712" cy="1412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Rezervirano mjesto sadržaja 6" descr="radionica.png"/>
          <p:cNvPicPr>
            <a:picLocks noChangeAspect="1"/>
          </p:cNvPicPr>
          <p:nvPr/>
        </p:nvPicPr>
        <p:blipFill>
          <a:blip r:embed="rId4" cstate="print"/>
          <a:srcRect r="53515" b="38204"/>
          <a:stretch>
            <a:fillRect/>
          </a:stretch>
        </p:blipFill>
        <p:spPr>
          <a:xfrm>
            <a:off x="4572000" y="260648"/>
            <a:ext cx="4153126" cy="3104102"/>
          </a:xfrm>
          <a:prstGeom prst="rect">
            <a:avLst/>
          </a:prstGeom>
        </p:spPr>
      </p:pic>
      <p:sp>
        <p:nvSpPr>
          <p:cNvPr id="6" name="Pravokutnik 5"/>
          <p:cNvSpPr/>
          <p:nvPr/>
        </p:nvSpPr>
        <p:spPr>
          <a:xfrm>
            <a:off x="251520" y="260648"/>
            <a:ext cx="54006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2400" b="1" dirty="0" smtClean="0"/>
              <a:t>6. Kongres nastavnika matematike </a:t>
            </a:r>
            <a:br>
              <a:rPr lang="hr-HR" sz="2400" b="1" dirty="0" smtClean="0"/>
            </a:br>
            <a:r>
              <a:rPr lang="hr-HR" sz="2400" b="1" dirty="0" smtClean="0"/>
              <a:t>Zagreb,  1. – 3. srpnja 2014.</a:t>
            </a:r>
            <a:r>
              <a:rPr lang="hr-HR" sz="1200" b="1" dirty="0" smtClean="0"/>
              <a:t/>
            </a:r>
            <a:br>
              <a:rPr lang="hr-HR" sz="1200" b="1" dirty="0" smtClean="0"/>
            </a:br>
            <a:endParaRPr lang="hr-H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Naslov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</p:spPr>
        <p:txBody>
          <a:bodyPr>
            <a:normAutofit fontScale="90000"/>
          </a:bodyPr>
          <a:lstStyle/>
          <a:p>
            <a:r>
              <a:rPr lang="hr-HR" dirty="0" smtClean="0"/>
              <a:t>Rad na planiranju projekta i rad na projektu</a:t>
            </a:r>
            <a:endParaRPr lang="hr-HR" dirty="0"/>
          </a:p>
        </p:txBody>
      </p:sp>
      <p:graphicFrame>
        <p:nvGraphicFramePr>
          <p:cNvPr id="32" name="Rezervirano mjesto sadržaja 31"/>
          <p:cNvGraphicFramePr>
            <a:graphicFrameLocks noGrp="1"/>
          </p:cNvGraphicFramePr>
          <p:nvPr>
            <p:ph sz="quarter" idx="1"/>
          </p:nvPr>
        </p:nvGraphicFramePr>
        <p:xfrm>
          <a:off x="1187624" y="1556792"/>
          <a:ext cx="6396936" cy="4220996"/>
        </p:xfrm>
        <a:graphic>
          <a:graphicData uri="http://schemas.openxmlformats.org/drawingml/2006/table">
            <a:tbl>
              <a:tblPr/>
              <a:tblGrid>
                <a:gridCol w="1599234"/>
                <a:gridCol w="1599234"/>
                <a:gridCol w="1599234"/>
                <a:gridCol w="1599234"/>
              </a:tblGrid>
              <a:tr h="649384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900"/>
                        </a:spcAft>
                      </a:pPr>
                      <a:r>
                        <a:rPr lang="hr-HR" sz="1600" b="1" dirty="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MATERIJAL</a:t>
                      </a:r>
                      <a:endParaRPr lang="hr-HR" sz="1150" dirty="0">
                        <a:latin typeface="Tw Cen M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804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900"/>
                        </a:spcAft>
                      </a:pPr>
                      <a:r>
                        <a:rPr lang="hr-HR" sz="1600" b="1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KOLIČINA</a:t>
                      </a:r>
                      <a:endParaRPr lang="hr-HR" sz="1150">
                        <a:latin typeface="Tw Cen M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804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900"/>
                        </a:spcAft>
                      </a:pPr>
                      <a:r>
                        <a:rPr lang="hr-HR" sz="1600" b="1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CIJENA PO KOMADU</a:t>
                      </a:r>
                      <a:endParaRPr lang="hr-HR" sz="1150">
                        <a:latin typeface="Tw Cen M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804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900"/>
                        </a:spcAft>
                      </a:pPr>
                      <a:r>
                        <a:rPr lang="hr-HR" sz="1600" b="1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UKUPNA    CIJENA</a:t>
                      </a:r>
                      <a:endParaRPr lang="hr-HR" sz="1150">
                        <a:latin typeface="Tw Cen M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8047"/>
                    </a:solidFill>
                  </a:tcPr>
                </a:tc>
              </a:tr>
              <a:tr h="649384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900"/>
                        </a:spcAft>
                      </a:pPr>
                      <a:r>
                        <a:rPr lang="hr-HR" sz="1600" b="1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Pocinčana cijev O 55</a:t>
                      </a:r>
                      <a:endParaRPr lang="hr-HR" sz="1150">
                        <a:latin typeface="Tw Cen M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804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900"/>
                        </a:spcAft>
                      </a:pPr>
                      <a:r>
                        <a:rPr lang="hr-HR" sz="1600" b="1">
                          <a:latin typeface="Times New Roman"/>
                          <a:ea typeface="Times New Roman"/>
                          <a:cs typeface="Times New Roman"/>
                        </a:rPr>
                        <a:t>144 m</a:t>
                      </a:r>
                      <a:endParaRPr lang="hr-HR" sz="1150">
                        <a:latin typeface="Tw Cen M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BFA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900"/>
                        </a:spcAft>
                      </a:pPr>
                      <a:r>
                        <a:rPr lang="hr-HR" sz="1600" b="1">
                          <a:latin typeface="Times New Roman"/>
                          <a:ea typeface="Times New Roman"/>
                          <a:cs typeface="Times New Roman"/>
                        </a:rPr>
                        <a:t>1 metar    =30kn</a:t>
                      </a:r>
                      <a:endParaRPr lang="hr-HR" sz="1150">
                        <a:latin typeface="Tw Cen M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BFA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900"/>
                        </a:spcAft>
                      </a:pPr>
                      <a:r>
                        <a:rPr lang="hr-HR" sz="1600" b="1">
                          <a:latin typeface="Times New Roman"/>
                          <a:ea typeface="Times New Roman"/>
                          <a:cs typeface="Times New Roman"/>
                        </a:rPr>
                        <a:t>4320kn</a:t>
                      </a:r>
                      <a:endParaRPr lang="hr-HR" sz="1150">
                        <a:latin typeface="Tw Cen M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BFA3"/>
                    </a:solidFill>
                  </a:tcPr>
                </a:tc>
              </a:tr>
              <a:tr h="649384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900"/>
                        </a:spcAft>
                      </a:pPr>
                      <a:r>
                        <a:rPr lang="hr-HR" sz="1600" b="1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Pocinčana cijev O 30</a:t>
                      </a:r>
                      <a:endParaRPr lang="hr-HR" sz="1150">
                        <a:latin typeface="Tw Cen M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804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900"/>
                        </a:spcAft>
                      </a:pPr>
                      <a:r>
                        <a:rPr lang="hr-HR" sz="1600" b="1">
                          <a:latin typeface="Times New Roman"/>
                          <a:ea typeface="Times New Roman"/>
                          <a:cs typeface="Times New Roman"/>
                        </a:rPr>
                        <a:t>203 m</a:t>
                      </a:r>
                      <a:endParaRPr lang="hr-HR" sz="1150">
                        <a:latin typeface="Tw Cen M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DFD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900"/>
                        </a:spcAft>
                      </a:pPr>
                      <a:r>
                        <a:rPr lang="hr-HR" sz="1600" b="1">
                          <a:latin typeface="Times New Roman"/>
                          <a:ea typeface="Times New Roman"/>
                          <a:cs typeface="Times New Roman"/>
                        </a:rPr>
                        <a:t>1 metar     =20kn</a:t>
                      </a:r>
                      <a:endParaRPr lang="hr-HR" sz="1150">
                        <a:latin typeface="Tw Cen M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DFD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900"/>
                        </a:spcAft>
                      </a:pPr>
                      <a:r>
                        <a:rPr lang="hr-HR" sz="1600" b="1">
                          <a:latin typeface="Times New Roman"/>
                          <a:ea typeface="Times New Roman"/>
                          <a:cs typeface="Times New Roman"/>
                        </a:rPr>
                        <a:t>4060kn</a:t>
                      </a:r>
                      <a:endParaRPr lang="hr-HR" sz="1150">
                        <a:latin typeface="Tw Cen M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DFD1"/>
                    </a:solidFill>
                  </a:tcPr>
                </a:tc>
              </a:tr>
              <a:tr h="649384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900"/>
                        </a:spcAft>
                      </a:pPr>
                      <a:r>
                        <a:rPr lang="hr-HR" sz="1600" b="1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Dodatni materijal</a:t>
                      </a:r>
                      <a:endParaRPr lang="hr-HR" sz="1150">
                        <a:latin typeface="Tw Cen M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804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900"/>
                        </a:spcAft>
                      </a:pPr>
                      <a:r>
                        <a:rPr lang="hr-HR" sz="1600" b="1">
                          <a:latin typeface="Times New Roman"/>
                          <a:ea typeface="Times New Roman"/>
                          <a:cs typeface="Times New Roman"/>
                        </a:rPr>
                        <a:t>185 kom</a:t>
                      </a:r>
                      <a:endParaRPr lang="hr-HR" sz="1150">
                        <a:latin typeface="Tw Cen M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BFA3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900"/>
                        </a:spcAft>
                      </a:pPr>
                      <a:r>
                        <a:rPr lang="hr-HR" sz="1600" b="1">
                          <a:latin typeface="Times New Roman"/>
                          <a:ea typeface="Times New Roman"/>
                          <a:cs typeface="Times New Roman"/>
                        </a:rPr>
                        <a:t>3kn/kom</a:t>
                      </a:r>
                      <a:endParaRPr lang="hr-HR" sz="1150">
                        <a:latin typeface="Tw Cen M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BFA3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900"/>
                        </a:spcAft>
                      </a:pPr>
                      <a:r>
                        <a:rPr lang="hr-HR" sz="1600" b="1" dirty="0">
                          <a:latin typeface="Times New Roman"/>
                          <a:ea typeface="Times New Roman"/>
                          <a:cs typeface="Times New Roman"/>
                        </a:rPr>
                        <a:t>555kn</a:t>
                      </a:r>
                      <a:endParaRPr lang="hr-HR" sz="1150" dirty="0">
                        <a:latin typeface="Tw Cen M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BFA3"/>
                    </a:solidFill>
                  </a:tcPr>
                </a:tc>
              </a:tr>
              <a:tr h="649384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900"/>
                        </a:spcAft>
                      </a:pPr>
                      <a:r>
                        <a:rPr lang="hr-HR" sz="1600" b="1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Samonarezni vijci</a:t>
                      </a:r>
                      <a:endParaRPr lang="hr-HR" sz="1150">
                        <a:latin typeface="Tw Cen M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804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</a:tr>
              <a:tr h="649384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900"/>
                        </a:spcAft>
                      </a:pPr>
                      <a:r>
                        <a:rPr lang="hr-HR" sz="1600" b="1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Bušilica Makita</a:t>
                      </a:r>
                      <a:endParaRPr lang="hr-HR" sz="1150">
                        <a:latin typeface="Tw Cen M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804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900"/>
                        </a:spcAft>
                      </a:pPr>
                      <a:r>
                        <a:rPr lang="hr-HR" sz="1600" b="1">
                          <a:latin typeface="Times New Roman"/>
                          <a:ea typeface="Times New Roman"/>
                          <a:cs typeface="Times New Roman"/>
                        </a:rPr>
                        <a:t>1 kom</a:t>
                      </a:r>
                      <a:endParaRPr lang="hr-HR" sz="1150">
                        <a:latin typeface="Tw Cen M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BFA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900"/>
                        </a:spcAft>
                      </a:pPr>
                      <a:r>
                        <a:rPr lang="hr-HR" sz="1600" b="1">
                          <a:latin typeface="Times New Roman"/>
                          <a:ea typeface="Times New Roman"/>
                          <a:cs typeface="Times New Roman"/>
                        </a:rPr>
                        <a:t>1760kn</a:t>
                      </a:r>
                      <a:endParaRPr lang="hr-HR" sz="1150">
                        <a:latin typeface="Tw Cen M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BFA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900"/>
                        </a:spcAft>
                      </a:pPr>
                      <a:r>
                        <a:rPr lang="hr-HR" sz="1600" b="1" dirty="0">
                          <a:latin typeface="Times New Roman"/>
                          <a:ea typeface="Times New Roman"/>
                          <a:cs typeface="Times New Roman"/>
                        </a:rPr>
                        <a:t>1760kn</a:t>
                      </a:r>
                      <a:endParaRPr lang="hr-HR" sz="1150" dirty="0">
                        <a:latin typeface="Tw Cen M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BFA3"/>
                    </a:solidFill>
                  </a:tcPr>
                </a:tc>
              </a:tr>
              <a:tr h="324692">
                <a:tc gridSpan="2"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900"/>
                        </a:spcAft>
                      </a:pPr>
                      <a:endParaRPr lang="hr-HR" sz="1150">
                        <a:latin typeface="Tw Cen M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804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900"/>
                        </a:spcAft>
                      </a:pPr>
                      <a:r>
                        <a:rPr lang="hr-HR" sz="1600" b="1">
                          <a:latin typeface="Times New Roman"/>
                          <a:ea typeface="Times New Roman"/>
                          <a:cs typeface="Times New Roman"/>
                        </a:rPr>
                        <a:t>Ukupno</a:t>
                      </a:r>
                      <a:endParaRPr lang="hr-HR" sz="1150">
                        <a:latin typeface="Tw Cen M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DFD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900"/>
                        </a:spcAft>
                      </a:pPr>
                      <a:r>
                        <a:rPr lang="hr-HR" sz="1600" b="1" dirty="0">
                          <a:latin typeface="Times New Roman"/>
                          <a:ea typeface="Times New Roman"/>
                          <a:cs typeface="Times New Roman"/>
                        </a:rPr>
                        <a:t>10695 kn</a:t>
                      </a:r>
                      <a:endParaRPr lang="hr-HR" sz="1150" dirty="0">
                        <a:latin typeface="Tw Cen M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DFD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zervirano mjesto sadržaja 3" descr="2013-09-21 10.21.53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373187"/>
            <a:ext cx="8229600" cy="4629150"/>
          </a:xfrm>
        </p:spPr>
      </p:pic>
      <p:sp>
        <p:nvSpPr>
          <p:cNvPr id="5" name="Naslov 1"/>
          <p:cNvSpPr txBox="1">
            <a:spLocks/>
          </p:cNvSpPr>
          <p:nvPr/>
        </p:nvSpPr>
        <p:spPr>
          <a:xfrm>
            <a:off x="611560" y="260648"/>
            <a:ext cx="8229600" cy="990600"/>
          </a:xfrm>
          <a:prstGeom prst="rect">
            <a:avLst/>
          </a:prstGeom>
        </p:spPr>
        <p:txBody>
          <a:bodyPr vert="horz" anchor="b" anchorCtr="0">
            <a:normAutofit fontScale="975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Rad na planiranju projekta i rad na projektu</a:t>
            </a:r>
            <a:endParaRPr kumimoji="0" lang="hr-HR" sz="32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Rezervirano mjesto sadržaja 9" descr="2013-09-21 10.20.52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rcRect r="23901"/>
          <a:stretch>
            <a:fillRect/>
          </a:stretch>
        </p:blipFill>
        <p:spPr>
          <a:xfrm>
            <a:off x="0" y="1196752"/>
            <a:ext cx="3779912" cy="2794011"/>
          </a:xfrm>
        </p:spPr>
      </p:pic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 smtClean="0"/>
              <a:t>Rad na planiranju projekta i rad na projektu</a:t>
            </a:r>
            <a:endParaRPr lang="hr-HR" dirty="0"/>
          </a:p>
        </p:txBody>
      </p:sp>
      <p:pic>
        <p:nvPicPr>
          <p:cNvPr id="7" name="Slika 6" descr="2013-09-21 10.21.1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2186" y="1196752"/>
            <a:ext cx="4431814" cy="2492896"/>
          </a:xfrm>
          <a:prstGeom prst="rect">
            <a:avLst/>
          </a:prstGeom>
        </p:spPr>
      </p:pic>
      <p:pic>
        <p:nvPicPr>
          <p:cNvPr id="9" name="Slika 8" descr="2013-09-21 10.21.4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23928" y="3717032"/>
            <a:ext cx="4968552" cy="279481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zervirano mjesto sadržaja 3" descr="2013-09-21 10.22.10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rcRect b="21250"/>
          <a:stretch>
            <a:fillRect/>
          </a:stretch>
        </p:blipFill>
        <p:spPr>
          <a:xfrm>
            <a:off x="1691680" y="-414808"/>
            <a:ext cx="5194863" cy="727280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endParaRPr lang="hr-HR" dirty="0" smtClean="0"/>
          </a:p>
          <a:p>
            <a:r>
              <a:rPr lang="hr-HR" dirty="0" smtClean="0"/>
              <a:t>Stalno provjeravanje</a:t>
            </a:r>
          </a:p>
          <a:p>
            <a:r>
              <a:rPr lang="hr-HR" dirty="0" smtClean="0"/>
              <a:t>Komuniciranje e-</a:t>
            </a:r>
            <a:r>
              <a:rPr lang="hr-HR" dirty="0" err="1" smtClean="0"/>
              <a:t>mailom</a:t>
            </a:r>
            <a:endParaRPr lang="hr-HR" dirty="0" smtClean="0"/>
          </a:p>
          <a:p>
            <a:endParaRPr lang="hr-HR" dirty="0" smtClean="0"/>
          </a:p>
          <a:p>
            <a:r>
              <a:rPr lang="hr-HR" dirty="0" smtClean="0"/>
              <a:t>Međusobno motiviranje</a:t>
            </a:r>
          </a:p>
          <a:p>
            <a:r>
              <a:rPr lang="hr-HR" dirty="0" smtClean="0"/>
              <a:t>Natjecateljski duh</a:t>
            </a:r>
          </a:p>
          <a:p>
            <a:pPr>
              <a:buNone/>
            </a:pPr>
            <a:endParaRPr lang="hr-HR" dirty="0" smtClean="0"/>
          </a:p>
          <a:p>
            <a:r>
              <a:rPr lang="hr-HR" dirty="0" smtClean="0"/>
              <a:t>Upotreba tehnologije (Word, Excel, </a:t>
            </a:r>
            <a:r>
              <a:rPr lang="hr-HR" dirty="0" err="1" smtClean="0"/>
              <a:t>AutoCAD</a:t>
            </a:r>
            <a:r>
              <a:rPr lang="hr-HR" dirty="0" smtClean="0"/>
              <a:t> … )</a:t>
            </a:r>
          </a:p>
          <a:p>
            <a:r>
              <a:rPr lang="hr-HR" dirty="0" smtClean="0"/>
              <a:t>Rad u timu, paru, grupi (životne vještine)</a:t>
            </a:r>
          </a:p>
          <a:p>
            <a:endParaRPr lang="hr-HR" dirty="0" smtClean="0"/>
          </a:p>
          <a:p>
            <a:endParaRPr lang="hr-HR" dirty="0" smtClean="0"/>
          </a:p>
          <a:p>
            <a:endParaRPr lang="hr-HR" dirty="0"/>
          </a:p>
        </p:txBody>
      </p:sp>
      <p:sp>
        <p:nvSpPr>
          <p:cNvPr id="4" name="Naslov 1"/>
          <p:cNvSpPr txBox="1">
            <a:spLocks/>
          </p:cNvSpPr>
          <p:nvPr/>
        </p:nvSpPr>
        <p:spPr>
          <a:xfrm>
            <a:off x="609600" y="304800"/>
            <a:ext cx="8229600" cy="990600"/>
          </a:xfrm>
          <a:prstGeom prst="rect">
            <a:avLst/>
          </a:prstGeom>
        </p:spPr>
        <p:txBody>
          <a:bodyPr vert="horz" anchor="b" anchorCtr="0">
            <a:normAutofit fontScale="975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Rad na planiranju projekta i rad na projektu</a:t>
            </a:r>
            <a:endParaRPr kumimoji="0" lang="hr-HR" sz="32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Ocjenjivanje i provjeravanje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hr-HR" dirty="0" smtClean="0"/>
              <a:t>Nakon nastavne cjeline pisana provjera</a:t>
            </a:r>
          </a:p>
          <a:p>
            <a:r>
              <a:rPr lang="hr-HR" dirty="0" smtClean="0"/>
              <a:t>Neprestano provjeravanje učinjenog (ocjene u aktivnost)</a:t>
            </a:r>
          </a:p>
          <a:p>
            <a:r>
              <a:rPr lang="hr-HR" dirty="0" smtClean="0"/>
              <a:t>Kratke pisane provjere </a:t>
            </a:r>
            <a:endParaRPr lang="hr-HR" dirty="0"/>
          </a:p>
        </p:txBody>
      </p:sp>
      <p:pic>
        <p:nvPicPr>
          <p:cNvPr id="5" name="Slika 4" descr="pr1rj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2636912"/>
            <a:ext cx="9144000" cy="39390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Predstavljanje projekta školi 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1"/>
            <a:r>
              <a:rPr lang="hr-HR" dirty="0" smtClean="0"/>
              <a:t>Plakat</a:t>
            </a:r>
          </a:p>
          <a:p>
            <a:pPr lvl="1"/>
            <a:r>
              <a:rPr lang="hr-HR" dirty="0" smtClean="0"/>
              <a:t>PowerPoint prezentacija</a:t>
            </a:r>
          </a:p>
          <a:p>
            <a:endParaRPr lang="hr-HR" dirty="0"/>
          </a:p>
        </p:txBody>
      </p:sp>
      <p:pic>
        <p:nvPicPr>
          <p:cNvPr id="4" name="Slika 3" descr="20140612_15383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3839918" y="2432890"/>
            <a:ext cx="4992555" cy="280831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Predstavljanje projekta školi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hr-HR" dirty="0" smtClean="0"/>
              <a:t>Plakat</a:t>
            </a:r>
            <a:endParaRPr lang="hr-HR" dirty="0"/>
          </a:p>
        </p:txBody>
      </p:sp>
      <p:pic>
        <p:nvPicPr>
          <p:cNvPr id="4" name="Slika 3" descr="2014-05-10 09.27.5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348880"/>
            <a:ext cx="5148064" cy="289578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Slika 4" descr="2014-05-10 09.27.5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95936" y="4249111"/>
            <a:ext cx="4638024" cy="260888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6" name="Slika 5" descr="2014-05-10 10.22.4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067944" y="1196753"/>
            <a:ext cx="5076056" cy="285528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zervirano mjesto sadržaja 4" descr="Slajd3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331640" y="1340768"/>
            <a:ext cx="6582833" cy="4937125"/>
          </a:xfrm>
        </p:spPr>
      </p:pic>
      <p:sp>
        <p:nvSpPr>
          <p:cNvPr id="4" name="Naslov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</p:spPr>
        <p:txBody>
          <a:bodyPr/>
          <a:lstStyle/>
          <a:p>
            <a:r>
              <a:rPr lang="hr-HR" dirty="0" smtClean="0"/>
              <a:t>Predstavljanje projekta školi </a:t>
            </a:r>
            <a:endParaRPr lang="hr-H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zervirano mjesto sadržaja 3" descr="Slajd15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280583" y="1219200"/>
            <a:ext cx="6582833" cy="4937125"/>
          </a:xfrm>
        </p:spPr>
      </p:pic>
      <p:sp>
        <p:nvSpPr>
          <p:cNvPr id="5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Predstavljanje projekta školi </a:t>
            </a:r>
            <a:endParaRPr lang="hr-H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ZAŠTO?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endParaRPr lang="hr-HR" dirty="0" smtClean="0"/>
          </a:p>
          <a:p>
            <a:r>
              <a:rPr lang="hr-HR" dirty="0" smtClean="0"/>
              <a:t>Nastava subotom</a:t>
            </a:r>
          </a:p>
          <a:p>
            <a:pPr>
              <a:buNone/>
            </a:pPr>
            <a:endParaRPr lang="hr-HR" dirty="0" smtClean="0"/>
          </a:p>
          <a:p>
            <a:r>
              <a:rPr lang="hr-HR" dirty="0" smtClean="0"/>
              <a:t>Matematika u struci</a:t>
            </a:r>
          </a:p>
          <a:p>
            <a:pPr lvl="1"/>
            <a:r>
              <a:rPr lang="hr-HR" dirty="0" smtClean="0"/>
              <a:t>Učenici će moći izračunati jednostavnu kalkulaciju te moći napraviti predračun za jednostavniji posao.</a:t>
            </a:r>
          </a:p>
          <a:p>
            <a:pPr>
              <a:buNone/>
            </a:pPr>
            <a:endParaRPr lang="hr-HR" dirty="0" smtClean="0"/>
          </a:p>
          <a:p>
            <a:r>
              <a:rPr lang="hr-HR" dirty="0" smtClean="0"/>
              <a:t>Udžbenik</a:t>
            </a:r>
          </a:p>
          <a:p>
            <a:endParaRPr lang="hr-HR" dirty="0" smtClean="0"/>
          </a:p>
          <a:p>
            <a:r>
              <a:rPr lang="hr-HR" dirty="0" smtClean="0"/>
              <a:t>Motivirati učenike na rad</a:t>
            </a:r>
            <a:endParaRPr lang="hr-H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zervirano mjesto sadržaja 3" descr="Slajd16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259632" y="1268760"/>
            <a:ext cx="6582833" cy="4937125"/>
          </a:xfrm>
        </p:spPr>
      </p:pic>
      <p:sp>
        <p:nvSpPr>
          <p:cNvPr id="5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Predstavljanje projekta školi </a:t>
            </a:r>
            <a:endParaRPr lang="hr-H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zervirano mjesto sadržaja 4" descr="Slajd12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547664" y="1484784"/>
            <a:ext cx="6582833" cy="4937125"/>
          </a:xfrm>
        </p:spPr>
      </p:pic>
      <p:sp>
        <p:nvSpPr>
          <p:cNvPr id="6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Predstavljanje projekta školi </a:t>
            </a:r>
            <a:endParaRPr lang="hr-H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323528" y="0"/>
            <a:ext cx="8229600" cy="1066800"/>
          </a:xfrm>
        </p:spPr>
        <p:txBody>
          <a:bodyPr/>
          <a:lstStyle/>
          <a:p>
            <a:r>
              <a:rPr lang="hr-HR" dirty="0" smtClean="0"/>
              <a:t>BROD</a:t>
            </a:r>
            <a:endParaRPr lang="hr-HR" dirty="0"/>
          </a:p>
        </p:txBody>
      </p:sp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2" cstate="print"/>
          <a:srcRect t="7798"/>
          <a:stretch>
            <a:fillRect/>
          </a:stretch>
        </p:blipFill>
        <p:spPr bwMode="auto">
          <a:xfrm>
            <a:off x="2483768" y="332656"/>
            <a:ext cx="6404012" cy="55408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55776" y="5805264"/>
            <a:ext cx="7005920" cy="12544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kstniOkvir 4"/>
          <p:cNvSpPr txBox="1"/>
          <p:nvPr/>
        </p:nvSpPr>
        <p:spPr>
          <a:xfrm>
            <a:off x="0" y="1988840"/>
            <a:ext cx="3312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Vrijeme izrade</a:t>
            </a:r>
            <a:endParaRPr lang="hr-HR" sz="2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6" name="Picture 2" descr="broood.pn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4797152"/>
            <a:ext cx="1979712" cy="1412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BROD</a:t>
            </a:r>
            <a:endParaRPr lang="hr-HR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404664"/>
            <a:ext cx="6336704" cy="6496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kstniOkvir 3"/>
          <p:cNvSpPr txBox="1"/>
          <p:nvPr/>
        </p:nvSpPr>
        <p:spPr>
          <a:xfrm>
            <a:off x="0" y="2276872"/>
            <a:ext cx="3312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Vrijeme izrade</a:t>
            </a:r>
            <a:endParaRPr lang="hr-HR" sz="2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5" name="Picture 2" descr="broood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4797152"/>
            <a:ext cx="1979712" cy="1412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BROD</a:t>
            </a:r>
            <a:endParaRPr lang="hr-HR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 b="49788"/>
          <a:stretch>
            <a:fillRect/>
          </a:stretch>
        </p:blipFill>
        <p:spPr bwMode="auto">
          <a:xfrm>
            <a:off x="2411760" y="476672"/>
            <a:ext cx="7598221" cy="4968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kstniOkvir 3"/>
          <p:cNvSpPr txBox="1"/>
          <p:nvPr/>
        </p:nvSpPr>
        <p:spPr>
          <a:xfrm>
            <a:off x="0" y="2420888"/>
            <a:ext cx="3312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Vrijeme izrade</a:t>
            </a:r>
            <a:endParaRPr lang="hr-HR" sz="2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5" name="Picture 2" descr="broood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4797152"/>
            <a:ext cx="1979712" cy="1412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1066800"/>
          </a:xfrm>
        </p:spPr>
        <p:txBody>
          <a:bodyPr/>
          <a:lstStyle/>
          <a:p>
            <a:r>
              <a:rPr lang="hr-HR" dirty="0" smtClean="0"/>
              <a:t>BROD</a:t>
            </a:r>
            <a:endParaRPr lang="hr-HR" dirty="0"/>
          </a:p>
        </p:txBody>
      </p:sp>
      <p:sp>
        <p:nvSpPr>
          <p:cNvPr id="4" name="TekstniOkvir 3"/>
          <p:cNvSpPr txBox="1"/>
          <p:nvPr/>
        </p:nvSpPr>
        <p:spPr>
          <a:xfrm>
            <a:off x="1691680" y="1196752"/>
            <a:ext cx="3312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Vrijeme izrade</a:t>
            </a:r>
            <a:endParaRPr lang="hr-HR" sz="2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574927"/>
            <a:ext cx="8316416" cy="52830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 descr="broood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64288" y="548680"/>
            <a:ext cx="1979712" cy="1412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zervirano mjesto sadržaja 4" descr="Slajd1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280583" y="1219200"/>
            <a:ext cx="6582833" cy="4937125"/>
          </a:xfrm>
        </p:spPr>
      </p:pic>
      <p:sp>
        <p:nvSpPr>
          <p:cNvPr id="4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Predstavljanje projekta školi </a:t>
            </a:r>
            <a:endParaRPr lang="hr-H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zervirano mjesto sadržaja 4" descr="Slajd8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280583" y="1219200"/>
            <a:ext cx="6582833" cy="4937125"/>
          </a:xfrm>
        </p:spPr>
      </p:pic>
      <p:sp>
        <p:nvSpPr>
          <p:cNvPr id="4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Predstavljanje projekta školi </a:t>
            </a:r>
            <a:endParaRPr lang="hr-H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Predstavljanje projekta školi </a:t>
            </a:r>
            <a:endParaRPr lang="hr-HR" dirty="0"/>
          </a:p>
        </p:txBody>
      </p:sp>
      <p:pic>
        <p:nvPicPr>
          <p:cNvPr id="13" name="Rezervirano mjesto sadržaja 12" descr="Satovi matematike 3s3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115616" y="1196752"/>
            <a:ext cx="7107841" cy="533088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graphicFrame>
        <p:nvGraphicFramePr>
          <p:cNvPr id="5" name="Rezervirano mjesto sadržaja 4"/>
          <p:cNvGraphicFramePr>
            <a:graphicFrameLocks noGrp="1"/>
          </p:cNvGraphicFramePr>
          <p:nvPr>
            <p:ph sz="quarter" idx="1"/>
          </p:nvPr>
        </p:nvGraphicFramePr>
        <p:xfrm>
          <a:off x="2007260" y="1211017"/>
          <a:ext cx="5129480" cy="4953491"/>
        </p:xfrm>
        <a:graphic>
          <a:graphicData uri="http://schemas.openxmlformats.org/drawingml/2006/table">
            <a:tbl>
              <a:tblPr/>
              <a:tblGrid>
                <a:gridCol w="1282370"/>
                <a:gridCol w="1282370"/>
                <a:gridCol w="1282370"/>
                <a:gridCol w="1282370"/>
              </a:tblGrid>
              <a:tr h="761728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hr-HR" sz="1500" b="1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Vrsta opreme:</a:t>
                      </a:r>
                      <a:endParaRPr lang="hr-HR" sz="1000">
                        <a:latin typeface="Tw Cen MT"/>
                        <a:ea typeface="Times New Roman"/>
                        <a:cs typeface="Times New Roman"/>
                      </a:endParaRPr>
                    </a:p>
                  </a:txBody>
                  <a:tcPr marL="57707" marR="57707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804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hr-HR" sz="1500" b="1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Nabavna cijena Kn:</a:t>
                      </a:r>
                      <a:endParaRPr lang="hr-HR" sz="1000">
                        <a:latin typeface="Tw Cen MT"/>
                        <a:ea typeface="Times New Roman"/>
                        <a:cs typeface="Times New Roman"/>
                      </a:endParaRPr>
                    </a:p>
                  </a:txBody>
                  <a:tcPr marL="57707" marR="57707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804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hr-HR" sz="1500" b="1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Iznos amortizacije Kn:</a:t>
                      </a:r>
                      <a:endParaRPr lang="hr-HR" sz="1000">
                        <a:latin typeface="Tw Cen MT"/>
                        <a:ea typeface="Times New Roman"/>
                        <a:cs typeface="Times New Roman"/>
                      </a:endParaRPr>
                    </a:p>
                  </a:txBody>
                  <a:tcPr marL="57707" marR="57707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804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hr-HR" sz="1500" b="1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Stopa amortizacije % :</a:t>
                      </a:r>
                      <a:endParaRPr lang="hr-HR" sz="1000">
                        <a:latin typeface="Tw Cen MT"/>
                        <a:ea typeface="Times New Roman"/>
                        <a:cs typeface="Times New Roman"/>
                      </a:endParaRPr>
                    </a:p>
                  </a:txBody>
                  <a:tcPr marL="57707" marR="57707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8047"/>
                    </a:solidFill>
                  </a:tcPr>
                </a:tc>
              </a:tr>
              <a:tr h="761728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hr-HR" sz="1500" b="1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Aparat za zavarivanje</a:t>
                      </a:r>
                      <a:endParaRPr lang="hr-HR" sz="1000">
                        <a:latin typeface="Tw Cen MT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hr-HR" sz="1500" b="1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CO2</a:t>
                      </a:r>
                      <a:endParaRPr lang="hr-HR" sz="1000">
                        <a:latin typeface="Tw Cen MT"/>
                        <a:ea typeface="Times New Roman"/>
                        <a:cs typeface="Times New Roman"/>
                      </a:endParaRPr>
                    </a:p>
                  </a:txBody>
                  <a:tcPr marL="57707" marR="57707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804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hr-HR" sz="1900">
                          <a:latin typeface="Times New Roman"/>
                          <a:ea typeface="Times New Roman"/>
                          <a:cs typeface="Times New Roman"/>
                        </a:rPr>
                        <a:t>7000.00</a:t>
                      </a:r>
                      <a:endParaRPr lang="hr-HR" sz="1000">
                        <a:latin typeface="Tw Cen MT"/>
                        <a:ea typeface="Times New Roman"/>
                        <a:cs typeface="Times New Roman"/>
                      </a:endParaRPr>
                    </a:p>
                  </a:txBody>
                  <a:tcPr marL="57707" marR="57707" marT="0" marB="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BFA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hr-HR" sz="1900">
                          <a:latin typeface="Times New Roman"/>
                          <a:ea typeface="Times New Roman"/>
                          <a:cs typeface="Times New Roman"/>
                        </a:rPr>
                        <a:t>700.00</a:t>
                      </a:r>
                      <a:endParaRPr lang="hr-HR" sz="1000">
                        <a:latin typeface="Tw Cen MT"/>
                        <a:ea typeface="Times New Roman"/>
                        <a:cs typeface="Times New Roman"/>
                      </a:endParaRPr>
                    </a:p>
                  </a:txBody>
                  <a:tcPr marL="57707" marR="57707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BFA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hr-HR" sz="190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hr-HR" sz="1000">
                        <a:latin typeface="Tw Cen MT"/>
                        <a:ea typeface="Times New Roman"/>
                        <a:cs typeface="Times New Roman"/>
                      </a:endParaRPr>
                    </a:p>
                  </a:txBody>
                  <a:tcPr marL="57707" marR="57707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BFA3"/>
                    </a:solidFill>
                  </a:tcPr>
                </a:tc>
              </a:tr>
              <a:tr h="761728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hr-HR" sz="1500" b="1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Kutna brusilica – fleks</a:t>
                      </a:r>
                      <a:endParaRPr lang="hr-HR" sz="1000">
                        <a:latin typeface="Tw Cen MT"/>
                        <a:ea typeface="Times New Roman"/>
                        <a:cs typeface="Times New Roman"/>
                      </a:endParaRPr>
                    </a:p>
                  </a:txBody>
                  <a:tcPr marL="57707" marR="57707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804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hr-HR" sz="1900">
                          <a:latin typeface="Times New Roman"/>
                          <a:ea typeface="Times New Roman"/>
                          <a:cs typeface="Times New Roman"/>
                        </a:rPr>
                        <a:t>2500.00</a:t>
                      </a:r>
                      <a:endParaRPr lang="hr-HR" sz="1000">
                        <a:latin typeface="Tw Cen MT"/>
                        <a:ea typeface="Times New Roman"/>
                        <a:cs typeface="Times New Roman"/>
                      </a:endParaRPr>
                    </a:p>
                  </a:txBody>
                  <a:tcPr marL="57707" marR="57707" marT="0" marB="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DFD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hr-HR" sz="1900">
                          <a:latin typeface="Times New Roman"/>
                          <a:ea typeface="Times New Roman"/>
                          <a:cs typeface="Times New Roman"/>
                        </a:rPr>
                        <a:t>250.00</a:t>
                      </a:r>
                      <a:endParaRPr lang="hr-HR" sz="1000">
                        <a:latin typeface="Tw Cen MT"/>
                        <a:ea typeface="Times New Roman"/>
                        <a:cs typeface="Times New Roman"/>
                      </a:endParaRPr>
                    </a:p>
                  </a:txBody>
                  <a:tcPr marL="57707" marR="57707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DFD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hr-HR" sz="190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hr-HR" sz="1000">
                        <a:latin typeface="Tw Cen MT"/>
                        <a:ea typeface="Times New Roman"/>
                        <a:cs typeface="Times New Roman"/>
                      </a:endParaRPr>
                    </a:p>
                  </a:txBody>
                  <a:tcPr marL="57707" marR="57707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DFD1"/>
                    </a:solidFill>
                  </a:tcPr>
                </a:tc>
              </a:tr>
              <a:tr h="761728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hr-HR" sz="1500" b="1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Ručna bušilica-Bosch</a:t>
                      </a:r>
                      <a:endParaRPr lang="hr-HR" sz="1000">
                        <a:latin typeface="Tw Cen MT"/>
                        <a:ea typeface="Times New Roman"/>
                        <a:cs typeface="Times New Roman"/>
                      </a:endParaRPr>
                    </a:p>
                  </a:txBody>
                  <a:tcPr marL="57707" marR="57707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804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hr-HR" sz="1900">
                          <a:latin typeface="Times New Roman"/>
                          <a:ea typeface="Times New Roman"/>
                          <a:cs typeface="Times New Roman"/>
                        </a:rPr>
                        <a:t>1000.00</a:t>
                      </a:r>
                      <a:endParaRPr lang="hr-HR" sz="1000">
                        <a:latin typeface="Tw Cen MT"/>
                        <a:ea typeface="Times New Roman"/>
                        <a:cs typeface="Times New Roman"/>
                      </a:endParaRPr>
                    </a:p>
                  </a:txBody>
                  <a:tcPr marL="57707" marR="57707" marT="0" marB="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BFA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hr-HR" sz="1900">
                          <a:latin typeface="Times New Roman"/>
                          <a:ea typeface="Times New Roman"/>
                          <a:cs typeface="Times New Roman"/>
                        </a:rPr>
                        <a:t>100.00</a:t>
                      </a:r>
                      <a:endParaRPr lang="hr-HR" sz="1000">
                        <a:latin typeface="Tw Cen MT"/>
                        <a:ea typeface="Times New Roman"/>
                        <a:cs typeface="Times New Roman"/>
                      </a:endParaRPr>
                    </a:p>
                  </a:txBody>
                  <a:tcPr marL="57707" marR="57707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BFA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hr-HR" sz="190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hr-HR" sz="1000">
                        <a:latin typeface="Tw Cen MT"/>
                        <a:ea typeface="Times New Roman"/>
                        <a:cs typeface="Times New Roman"/>
                      </a:endParaRPr>
                    </a:p>
                  </a:txBody>
                  <a:tcPr marL="57707" marR="57707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BFA3"/>
                    </a:solidFill>
                  </a:tcPr>
                </a:tc>
              </a:tr>
              <a:tr h="761728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hr-HR" sz="1500" b="1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Stroj za savijanje cijevi</a:t>
                      </a:r>
                      <a:endParaRPr lang="hr-HR" sz="1000">
                        <a:latin typeface="Tw Cen MT"/>
                        <a:ea typeface="Times New Roman"/>
                        <a:cs typeface="Times New Roman"/>
                      </a:endParaRPr>
                    </a:p>
                  </a:txBody>
                  <a:tcPr marL="57707" marR="57707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804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hr-HR" sz="1900">
                          <a:latin typeface="Times New Roman"/>
                          <a:ea typeface="Times New Roman"/>
                          <a:cs typeface="Times New Roman"/>
                        </a:rPr>
                        <a:t>9500.00</a:t>
                      </a:r>
                      <a:endParaRPr lang="hr-HR" sz="1000">
                        <a:latin typeface="Tw Cen MT"/>
                        <a:ea typeface="Times New Roman"/>
                        <a:cs typeface="Times New Roman"/>
                      </a:endParaRPr>
                    </a:p>
                  </a:txBody>
                  <a:tcPr marL="57707" marR="57707" marT="0" marB="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DFD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hr-HR" sz="1900">
                          <a:latin typeface="Times New Roman"/>
                          <a:ea typeface="Times New Roman"/>
                          <a:cs typeface="Times New Roman"/>
                        </a:rPr>
                        <a:t>950.00</a:t>
                      </a:r>
                      <a:endParaRPr lang="hr-HR" sz="1000">
                        <a:latin typeface="Tw Cen MT"/>
                        <a:ea typeface="Times New Roman"/>
                        <a:cs typeface="Times New Roman"/>
                      </a:endParaRPr>
                    </a:p>
                  </a:txBody>
                  <a:tcPr marL="57707" marR="57707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DFD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endParaRPr lang="hr-HR" sz="19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hr-HR" sz="190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hr-HR" sz="1000">
                        <a:latin typeface="Tw Cen MT"/>
                        <a:ea typeface="Times New Roman"/>
                        <a:cs typeface="Times New Roman"/>
                      </a:endParaRPr>
                    </a:p>
                  </a:txBody>
                  <a:tcPr marL="57707" marR="57707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DFD1"/>
                    </a:solidFill>
                  </a:tcPr>
                </a:tc>
              </a:tr>
              <a:tr h="507819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hr-HR" sz="1500" b="1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Cirkularna pila za cijevi</a:t>
                      </a:r>
                      <a:endParaRPr lang="hr-HR" sz="1000">
                        <a:latin typeface="Tw Cen MT"/>
                        <a:ea typeface="Times New Roman"/>
                        <a:cs typeface="Times New Roman"/>
                      </a:endParaRPr>
                    </a:p>
                  </a:txBody>
                  <a:tcPr marL="57707" marR="57707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804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hr-HR" sz="1900">
                          <a:latin typeface="Times New Roman"/>
                          <a:ea typeface="Times New Roman"/>
                          <a:cs typeface="Times New Roman"/>
                        </a:rPr>
                        <a:t>5500.00</a:t>
                      </a:r>
                      <a:endParaRPr lang="hr-HR" sz="1000">
                        <a:latin typeface="Tw Cen MT"/>
                        <a:ea typeface="Times New Roman"/>
                        <a:cs typeface="Times New Roman"/>
                      </a:endParaRPr>
                    </a:p>
                  </a:txBody>
                  <a:tcPr marL="57707" marR="57707" marT="0" marB="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BFA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hr-HR" sz="1900">
                          <a:latin typeface="Times New Roman"/>
                          <a:ea typeface="Times New Roman"/>
                          <a:cs typeface="Times New Roman"/>
                        </a:rPr>
                        <a:t>550.00</a:t>
                      </a:r>
                      <a:endParaRPr lang="hr-HR" sz="1000">
                        <a:latin typeface="Tw Cen MT"/>
                        <a:ea typeface="Times New Roman"/>
                        <a:cs typeface="Times New Roman"/>
                      </a:endParaRPr>
                    </a:p>
                  </a:txBody>
                  <a:tcPr marL="57707" marR="57707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BFA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hr-HR" sz="190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hr-HR" sz="1000">
                        <a:latin typeface="Tw Cen MT"/>
                        <a:ea typeface="Times New Roman"/>
                        <a:cs typeface="Times New Roman"/>
                      </a:endParaRPr>
                    </a:p>
                  </a:txBody>
                  <a:tcPr marL="57707" marR="57707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BFA3"/>
                    </a:solidFill>
                  </a:tcPr>
                </a:tc>
              </a:tr>
              <a:tr h="620667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hr-HR" sz="1500" b="1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Ukupno:</a:t>
                      </a:r>
                      <a:endParaRPr lang="hr-HR" sz="1000">
                        <a:latin typeface="Tw Cen MT"/>
                        <a:ea typeface="Times New Roman"/>
                        <a:cs typeface="Times New Roman"/>
                      </a:endParaRPr>
                    </a:p>
                  </a:txBody>
                  <a:tcPr marL="57707" marR="57707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804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hr-HR" sz="1900">
                          <a:latin typeface="Times New Roman"/>
                          <a:ea typeface="Times New Roman"/>
                          <a:cs typeface="Times New Roman"/>
                        </a:rPr>
                        <a:t>25500.00 Kn</a:t>
                      </a:r>
                      <a:endParaRPr lang="hr-HR" sz="1000">
                        <a:latin typeface="Tw Cen MT"/>
                        <a:ea typeface="Times New Roman"/>
                        <a:cs typeface="Times New Roman"/>
                      </a:endParaRPr>
                    </a:p>
                  </a:txBody>
                  <a:tcPr marL="57707" marR="57707" marT="0" marB="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DFD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hr-HR" sz="1900">
                          <a:latin typeface="Times New Roman"/>
                          <a:ea typeface="Times New Roman"/>
                          <a:cs typeface="Times New Roman"/>
                        </a:rPr>
                        <a:t>2550.00 Kn</a:t>
                      </a:r>
                      <a:endParaRPr lang="hr-HR" sz="1000">
                        <a:latin typeface="Tw Cen MT"/>
                        <a:ea typeface="Times New Roman"/>
                        <a:cs typeface="Times New Roman"/>
                      </a:endParaRPr>
                    </a:p>
                  </a:txBody>
                  <a:tcPr marL="57707" marR="57707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DFD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endParaRPr lang="hr-HR" sz="19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707" marR="57707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DFD1"/>
                    </a:solidFill>
                  </a:tcPr>
                </a:tc>
              </a:tr>
            </a:tbl>
          </a:graphicData>
        </a:graphic>
      </p:graphicFrame>
      <p:pic>
        <p:nvPicPr>
          <p:cNvPr id="4" name="Slika 3" descr="Slajd1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KAKO?</a:t>
            </a:r>
            <a:endParaRPr lang="hr-HR" dirty="0"/>
          </a:p>
        </p:txBody>
      </p:sp>
      <p:graphicFrame>
        <p:nvGraphicFramePr>
          <p:cNvPr id="5" name="Tablica 4"/>
          <p:cNvGraphicFramePr>
            <a:graphicFrameLocks noGrp="1"/>
          </p:cNvGraphicFramePr>
          <p:nvPr/>
        </p:nvGraphicFramePr>
        <p:xfrm>
          <a:off x="2339752" y="476672"/>
          <a:ext cx="5940153" cy="6126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80051"/>
                <a:gridCol w="1980051"/>
                <a:gridCol w="1980051"/>
              </a:tblGrid>
              <a:tr h="266537">
                <a:tc>
                  <a:txBody>
                    <a:bodyPr/>
                    <a:lstStyle/>
                    <a:p>
                      <a:pPr algn="ctr"/>
                      <a:endParaRPr lang="hr-H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TROŠKOVI</a:t>
                      </a:r>
                      <a:endParaRPr lang="hr-H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smtClean="0"/>
                        <a:t>KALKULACIJE</a:t>
                      </a:r>
                      <a:endParaRPr lang="hr-HR" dirty="0"/>
                    </a:p>
                  </a:txBody>
                  <a:tcPr/>
                </a:tc>
              </a:tr>
              <a:tr h="599709">
                <a:tc>
                  <a:txBody>
                    <a:bodyPr/>
                    <a:lstStyle/>
                    <a:p>
                      <a:pPr algn="ctr"/>
                      <a:r>
                        <a:rPr lang="hr-HR" sz="2400" dirty="0" smtClean="0"/>
                        <a:t>Upoznavanje</a:t>
                      </a:r>
                      <a:r>
                        <a:rPr lang="hr-HR" sz="2400" baseline="0" dirty="0" smtClean="0"/>
                        <a:t> s temom</a:t>
                      </a:r>
                      <a:endParaRPr lang="hr-HR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2400" dirty="0" smtClean="0"/>
                        <a:t>1 sat</a:t>
                      </a:r>
                      <a:endParaRPr lang="hr-HR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2400" dirty="0" smtClean="0"/>
                        <a:t>1 sat</a:t>
                      </a:r>
                      <a:endParaRPr lang="hr-HR" sz="2400" dirty="0"/>
                    </a:p>
                  </a:txBody>
                  <a:tcPr anchor="ctr"/>
                </a:tc>
              </a:tr>
              <a:tr h="599709">
                <a:tc>
                  <a:txBody>
                    <a:bodyPr/>
                    <a:lstStyle/>
                    <a:p>
                      <a:pPr algn="ctr"/>
                      <a:r>
                        <a:rPr lang="hr-HR" sz="2400" dirty="0" smtClean="0"/>
                        <a:t>Grupiranje</a:t>
                      </a:r>
                      <a:r>
                        <a:rPr lang="hr-HR" sz="2400" baseline="0" dirty="0" smtClean="0"/>
                        <a:t> učenika</a:t>
                      </a:r>
                      <a:endParaRPr lang="hr-HR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2400" dirty="0" smtClean="0"/>
                        <a:t>1 sat</a:t>
                      </a:r>
                      <a:endParaRPr lang="hr-HR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2400" dirty="0" smtClean="0"/>
                        <a:t>0 sati</a:t>
                      </a:r>
                      <a:endParaRPr lang="hr-HR" sz="2400" dirty="0"/>
                    </a:p>
                  </a:txBody>
                  <a:tcPr anchor="ctr"/>
                </a:tc>
              </a:tr>
              <a:tr h="1132783">
                <a:tc>
                  <a:txBody>
                    <a:bodyPr/>
                    <a:lstStyle/>
                    <a:p>
                      <a:pPr algn="ctr"/>
                      <a:r>
                        <a:rPr lang="hr-HR" sz="2400" dirty="0" smtClean="0"/>
                        <a:t>Rad na planiranju</a:t>
                      </a:r>
                      <a:r>
                        <a:rPr lang="hr-HR" sz="2400" baseline="0" dirty="0" smtClean="0"/>
                        <a:t> projekta i rad na projektu</a:t>
                      </a:r>
                      <a:endParaRPr lang="hr-HR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2400" dirty="0" smtClean="0"/>
                        <a:t>3 sata</a:t>
                      </a:r>
                      <a:endParaRPr lang="hr-HR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2400" dirty="0" smtClean="0"/>
                        <a:t>7 sati</a:t>
                      </a:r>
                      <a:endParaRPr lang="hr-HR" sz="2400" dirty="0"/>
                    </a:p>
                  </a:txBody>
                  <a:tcPr anchor="ctr"/>
                </a:tc>
              </a:tr>
              <a:tr h="599709">
                <a:tc>
                  <a:txBody>
                    <a:bodyPr/>
                    <a:lstStyle/>
                    <a:p>
                      <a:pPr algn="ctr"/>
                      <a:r>
                        <a:rPr lang="hr-HR" sz="2400" dirty="0" smtClean="0"/>
                        <a:t>Predstavljanje</a:t>
                      </a:r>
                      <a:r>
                        <a:rPr lang="hr-HR" sz="2400" baseline="0" dirty="0" smtClean="0"/>
                        <a:t> projekta</a:t>
                      </a:r>
                      <a:endParaRPr lang="hr-HR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2400" dirty="0" smtClean="0"/>
                        <a:t>1 sat</a:t>
                      </a:r>
                      <a:endParaRPr lang="hr-HR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2400" dirty="0" smtClean="0"/>
                        <a:t>1 sat</a:t>
                      </a:r>
                      <a:endParaRPr lang="hr-HR" sz="2400" dirty="0"/>
                    </a:p>
                  </a:txBody>
                  <a:tcPr anchor="ctr"/>
                </a:tc>
              </a:tr>
              <a:tr h="599709">
                <a:tc>
                  <a:txBody>
                    <a:bodyPr/>
                    <a:lstStyle/>
                    <a:p>
                      <a:pPr algn="ctr"/>
                      <a:r>
                        <a:rPr lang="hr-HR" sz="2400" dirty="0" smtClean="0"/>
                        <a:t>Ocjenjivanje</a:t>
                      </a:r>
                      <a:r>
                        <a:rPr lang="hr-HR" sz="2400" baseline="0" dirty="0" smtClean="0"/>
                        <a:t> i vrednovanje</a:t>
                      </a:r>
                      <a:endParaRPr lang="hr-HR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2400" dirty="0" smtClean="0"/>
                        <a:t>1 sat</a:t>
                      </a:r>
                      <a:endParaRPr lang="hr-HR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2400" dirty="0" smtClean="0"/>
                        <a:t>2 sata</a:t>
                      </a:r>
                      <a:endParaRPr lang="hr-HR" sz="2400" dirty="0"/>
                    </a:p>
                  </a:txBody>
                  <a:tcPr anchor="ctr"/>
                </a:tc>
              </a:tr>
              <a:tr h="333172">
                <a:tc>
                  <a:txBody>
                    <a:bodyPr/>
                    <a:lstStyle/>
                    <a:p>
                      <a:pPr algn="ctr"/>
                      <a:r>
                        <a:rPr lang="hr-HR" sz="2400" dirty="0" smtClean="0"/>
                        <a:t>UKUPNO:</a:t>
                      </a:r>
                      <a:endParaRPr lang="hr-HR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2400" dirty="0" smtClean="0"/>
                        <a:t>7 sati</a:t>
                      </a:r>
                      <a:endParaRPr lang="hr-HR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2400" dirty="0" smtClean="0"/>
                        <a:t>11 sati</a:t>
                      </a:r>
                      <a:endParaRPr lang="hr-HR" sz="2400" dirty="0"/>
                    </a:p>
                  </a:txBody>
                  <a:tcPr anchor="ctr"/>
                </a:tc>
              </a:tr>
              <a:tr h="333172">
                <a:tc gridSpan="3">
                  <a:txBody>
                    <a:bodyPr/>
                    <a:lstStyle/>
                    <a:p>
                      <a:pPr algn="ctr"/>
                      <a:r>
                        <a:rPr lang="hr-HR" sz="2400" dirty="0" smtClean="0"/>
                        <a:t>Predstavljanje</a:t>
                      </a:r>
                      <a:r>
                        <a:rPr lang="hr-HR" sz="2400" baseline="0" dirty="0" smtClean="0"/>
                        <a:t> projekta školi</a:t>
                      </a:r>
                      <a:endParaRPr lang="hr-HR" sz="24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hr-H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lika 8" descr="00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07904" y="1412776"/>
            <a:ext cx="5275786" cy="5652628"/>
          </a:xfrm>
          <a:prstGeom prst="rect">
            <a:avLst/>
          </a:prstGeom>
        </p:spPr>
      </p:pic>
      <p:pic>
        <p:nvPicPr>
          <p:cNvPr id="8" name="Slika 7" descr="00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4239455" cy="3867032"/>
          </a:xfrm>
          <a:prstGeom prst="rect">
            <a:avLst/>
          </a:prstGeom>
        </p:spPr>
      </p:pic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0" y="0"/>
            <a:ext cx="7467600" cy="490066"/>
          </a:xfrm>
        </p:spPr>
        <p:txBody>
          <a:bodyPr>
            <a:normAutofit fontScale="90000"/>
          </a:bodyPr>
          <a:lstStyle/>
          <a:p>
            <a:r>
              <a:rPr lang="hr-HR" dirty="0" smtClean="0"/>
              <a:t>Silos</a:t>
            </a:r>
            <a:endParaRPr lang="hr-H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lika 6" descr="00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396552" y="0"/>
            <a:ext cx="5526899" cy="5091168"/>
          </a:xfrm>
          <a:prstGeom prst="rect">
            <a:avLst/>
          </a:prstGeom>
        </p:spPr>
      </p:pic>
      <p:pic>
        <p:nvPicPr>
          <p:cNvPr id="5" name="Slika 4" descr="00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483768" y="3882615"/>
            <a:ext cx="3108380" cy="2975385"/>
          </a:xfrm>
          <a:prstGeom prst="rect">
            <a:avLst/>
          </a:prstGeom>
        </p:spPr>
      </p:pic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0" y="0"/>
            <a:ext cx="7467600" cy="490066"/>
          </a:xfrm>
        </p:spPr>
        <p:txBody>
          <a:bodyPr>
            <a:normAutofit fontScale="90000"/>
          </a:bodyPr>
          <a:lstStyle/>
          <a:p>
            <a:r>
              <a:rPr lang="hr-HR" dirty="0" smtClean="0"/>
              <a:t>Silos</a:t>
            </a:r>
            <a:endParaRPr lang="hr-HR" dirty="0"/>
          </a:p>
        </p:txBody>
      </p:sp>
      <p:pic>
        <p:nvPicPr>
          <p:cNvPr id="6" name="Slika 5" descr="00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92080" y="0"/>
            <a:ext cx="3635896" cy="588119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0" y="0"/>
            <a:ext cx="7467600" cy="490066"/>
          </a:xfrm>
        </p:spPr>
        <p:txBody>
          <a:bodyPr>
            <a:normAutofit fontScale="90000"/>
          </a:bodyPr>
          <a:lstStyle/>
          <a:p>
            <a:r>
              <a:rPr lang="hr-HR" dirty="0" smtClean="0"/>
              <a:t>Silos</a:t>
            </a:r>
            <a:endParaRPr lang="hr-HR" dirty="0"/>
          </a:p>
        </p:txBody>
      </p:sp>
      <p:pic>
        <p:nvPicPr>
          <p:cNvPr id="5" name="Slika 4" descr="00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76792" y="0"/>
            <a:ext cx="3767208" cy="4681880"/>
          </a:xfrm>
          <a:prstGeom prst="rect">
            <a:avLst/>
          </a:prstGeom>
        </p:spPr>
      </p:pic>
      <p:pic>
        <p:nvPicPr>
          <p:cNvPr id="6" name="Slika 5" descr="00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628800"/>
            <a:ext cx="5328592" cy="48746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Zaključak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hr-HR" dirty="0" smtClean="0"/>
              <a:t>Razredi koji su sudjelovali:  95% i 100% prolaznosti</a:t>
            </a:r>
          </a:p>
          <a:p>
            <a:r>
              <a:rPr lang="hr-HR" dirty="0" smtClean="0"/>
              <a:t>Razred koji nije sudjelovao: 64%</a:t>
            </a:r>
          </a:p>
          <a:p>
            <a:endParaRPr lang="hr-HR" dirty="0" smtClean="0"/>
          </a:p>
          <a:p>
            <a:r>
              <a:rPr lang="hr-HR" dirty="0" smtClean="0"/>
              <a:t>Primjena tehnologije: slanje e-mail pošte, korištenje interneta, korištenje programskih alata Microsoft Excel, Microsoft Word, </a:t>
            </a:r>
            <a:r>
              <a:rPr lang="hr-HR" dirty="0" err="1" smtClean="0"/>
              <a:t>AutoCAD</a:t>
            </a:r>
            <a:endParaRPr lang="hr-HR" dirty="0" smtClean="0"/>
          </a:p>
          <a:p>
            <a:endParaRPr lang="hr-HR" dirty="0" smtClean="0"/>
          </a:p>
          <a:p>
            <a:r>
              <a:rPr lang="hr-HR" dirty="0" smtClean="0"/>
              <a:t>Korelacija s tehničkim crtanjem, stručnim predmetima</a:t>
            </a:r>
          </a:p>
          <a:p>
            <a:r>
              <a:rPr lang="hr-HR" dirty="0" smtClean="0"/>
              <a:t>Korelacija sa svakidašnjim životom</a:t>
            </a:r>
            <a:endParaRPr lang="hr-H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/>
          <p:cNvSpPr>
            <a:spLocks noGrp="1"/>
          </p:cNvSpPr>
          <p:nvPr>
            <p:ph sz="quarter" idx="1"/>
          </p:nvPr>
        </p:nvSpPr>
        <p:spPr>
          <a:xfrm>
            <a:off x="457200" y="1772816"/>
            <a:ext cx="8229600" cy="4384144"/>
          </a:xfrm>
        </p:spPr>
        <p:txBody>
          <a:bodyPr/>
          <a:lstStyle/>
          <a:p>
            <a:r>
              <a:rPr lang="hr-HR" dirty="0" smtClean="0"/>
              <a:t>Subote postale zanimljive</a:t>
            </a:r>
          </a:p>
          <a:p>
            <a:r>
              <a:rPr lang="hr-HR" dirty="0" smtClean="0"/>
              <a:t>Svi učenici aktivni </a:t>
            </a:r>
          </a:p>
          <a:p>
            <a:r>
              <a:rPr lang="hr-HR" dirty="0" smtClean="0"/>
              <a:t>Nema problema sa ometanjem nastave</a:t>
            </a:r>
          </a:p>
          <a:p>
            <a:r>
              <a:rPr lang="hr-HR" dirty="0" smtClean="0"/>
              <a:t>Nema pitanja “A što će to nama?”</a:t>
            </a:r>
          </a:p>
          <a:p>
            <a:endParaRPr lang="hr-HR" dirty="0" smtClean="0"/>
          </a:p>
          <a:p>
            <a:r>
              <a:rPr lang="hr-HR" dirty="0" smtClean="0"/>
              <a:t>Učenici se bave matematikom i izvan učionice</a:t>
            </a:r>
          </a:p>
          <a:p>
            <a:r>
              <a:rPr lang="hr-HR" dirty="0" smtClean="0"/>
              <a:t>Napravili nešto što su mogli pokazati školi </a:t>
            </a:r>
          </a:p>
          <a:p>
            <a:endParaRPr lang="hr-HR" dirty="0" smtClean="0"/>
          </a:p>
          <a:p>
            <a:endParaRPr lang="hr-HR" dirty="0"/>
          </a:p>
        </p:txBody>
      </p:sp>
      <p:sp>
        <p:nvSpPr>
          <p:cNvPr id="4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Zaključak</a:t>
            </a:r>
            <a:endParaRPr lang="hr-HR" dirty="0"/>
          </a:p>
        </p:txBody>
      </p:sp>
      <p:pic>
        <p:nvPicPr>
          <p:cNvPr id="5" name="Picture 2" descr="broood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32240" y="1988840"/>
            <a:ext cx="1979712" cy="1412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84312"/>
          </a:xfrm>
        </p:spPr>
        <p:txBody>
          <a:bodyPr/>
          <a:lstStyle/>
          <a:p>
            <a:pPr algn="ctr"/>
            <a:r>
              <a:rPr lang="hr-HR" dirty="0" smtClean="0"/>
              <a:t>Hvala na pažnji! </a:t>
            </a:r>
            <a:endParaRPr lang="hr-HR" dirty="0"/>
          </a:p>
        </p:txBody>
      </p:sp>
      <p:sp>
        <p:nvSpPr>
          <p:cNvPr id="6" name="Rezervirano mjesto sadržaja 5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hr-H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hr-HR" dirty="0" smtClean="0"/>
              <a:t>Cilj: Izračunati troškove i napraviti kalkulacije.</a:t>
            </a:r>
          </a:p>
          <a:p>
            <a:endParaRPr lang="hr-HR" dirty="0" smtClean="0"/>
          </a:p>
          <a:p>
            <a:r>
              <a:rPr lang="hr-HR" dirty="0" smtClean="0"/>
              <a:t>Metoda </a:t>
            </a:r>
            <a:r>
              <a:rPr lang="hr-HR" dirty="0" err="1" smtClean="0"/>
              <a:t>brain</a:t>
            </a:r>
            <a:r>
              <a:rPr lang="hr-HR" dirty="0" smtClean="0"/>
              <a:t> </a:t>
            </a:r>
            <a:r>
              <a:rPr lang="hr-HR" dirty="0" err="1" smtClean="0"/>
              <a:t>storming</a:t>
            </a:r>
            <a:endParaRPr lang="hr-HR" dirty="0" smtClean="0"/>
          </a:p>
          <a:p>
            <a:endParaRPr lang="hr-HR" dirty="0" smtClean="0"/>
          </a:p>
          <a:p>
            <a:r>
              <a:rPr lang="hr-HR" dirty="0" smtClean="0"/>
              <a:t>3S2 razred</a:t>
            </a:r>
          </a:p>
          <a:p>
            <a:pPr lvl="1"/>
            <a:r>
              <a:rPr lang="hr-HR" dirty="0" smtClean="0"/>
              <a:t>konstrukciju broda</a:t>
            </a:r>
          </a:p>
          <a:p>
            <a:pPr lvl="1"/>
            <a:r>
              <a:rPr lang="hr-HR" dirty="0" smtClean="0"/>
              <a:t>metalne ležaljke i stolice</a:t>
            </a:r>
          </a:p>
          <a:p>
            <a:pPr lvl="1"/>
            <a:r>
              <a:rPr lang="hr-HR" dirty="0" smtClean="0"/>
              <a:t>bazen</a:t>
            </a:r>
          </a:p>
          <a:p>
            <a:pPr lvl="1"/>
            <a:r>
              <a:rPr lang="hr-HR" dirty="0" smtClean="0"/>
              <a:t>tobogana </a:t>
            </a:r>
          </a:p>
          <a:p>
            <a:pPr lvl="1"/>
            <a:r>
              <a:rPr lang="hr-HR" dirty="0" smtClean="0"/>
              <a:t>ograda broda</a:t>
            </a:r>
          </a:p>
          <a:p>
            <a:pPr lvl="1"/>
            <a:r>
              <a:rPr lang="hr-HR" dirty="0" smtClean="0"/>
              <a:t>nadstrešnica broda</a:t>
            </a:r>
          </a:p>
        </p:txBody>
      </p:sp>
      <p:sp>
        <p:nvSpPr>
          <p:cNvPr id="4" name="Naslov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</p:spPr>
        <p:txBody>
          <a:bodyPr>
            <a:normAutofit fontScale="90000"/>
          </a:bodyPr>
          <a:lstStyle/>
          <a:p>
            <a:r>
              <a:rPr lang="hr-HR" dirty="0" smtClean="0"/>
              <a:t>Upoznavanje s temom</a:t>
            </a:r>
            <a:br>
              <a:rPr lang="hr-HR" dirty="0" smtClean="0"/>
            </a:br>
            <a:endParaRPr lang="hr-HR" dirty="0"/>
          </a:p>
        </p:txBody>
      </p:sp>
      <p:pic>
        <p:nvPicPr>
          <p:cNvPr id="5" name="Rezervirano mjesto sadržaja 3" descr="2013-09-14 09.29.1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67944" y="3140968"/>
            <a:ext cx="5571440" cy="31339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 smtClean="0"/>
              <a:t>Upoznavanje s temom</a:t>
            </a:r>
            <a:br>
              <a:rPr lang="hr-HR" dirty="0" smtClean="0"/>
            </a:br>
            <a:endParaRPr lang="hr-HR" dirty="0"/>
          </a:p>
        </p:txBody>
      </p:sp>
      <p:pic>
        <p:nvPicPr>
          <p:cNvPr id="5" name="Slika 4" descr="nacrt_3s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21362" y="1484784"/>
            <a:ext cx="4522637" cy="5373216"/>
          </a:xfrm>
          <a:prstGeom prst="rect">
            <a:avLst/>
          </a:prstGeom>
        </p:spPr>
      </p:pic>
      <p:sp>
        <p:nvSpPr>
          <p:cNvPr id="6" name="Rezervirano mjesto sadržaja 5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hr-HR" dirty="0" smtClean="0"/>
              <a:t>3S3</a:t>
            </a:r>
          </a:p>
          <a:p>
            <a:pPr lvl="1"/>
            <a:r>
              <a:rPr lang="hr-HR" dirty="0" smtClean="0"/>
              <a:t>konstrukcije plastenika</a:t>
            </a:r>
          </a:p>
          <a:p>
            <a:pPr lvl="1"/>
            <a:r>
              <a:rPr lang="hr-HR" dirty="0" smtClean="0"/>
              <a:t> svinjac</a:t>
            </a:r>
          </a:p>
          <a:p>
            <a:pPr lvl="1"/>
            <a:r>
              <a:rPr lang="hr-HR" dirty="0" smtClean="0"/>
              <a:t> radionica</a:t>
            </a:r>
          </a:p>
          <a:p>
            <a:pPr lvl="1"/>
            <a:r>
              <a:rPr lang="hr-HR" dirty="0" smtClean="0"/>
              <a:t> kućica za pse i klupa</a:t>
            </a:r>
          </a:p>
          <a:p>
            <a:pPr lvl="1"/>
            <a:r>
              <a:rPr lang="hr-HR" dirty="0" smtClean="0"/>
              <a:t> silos</a:t>
            </a:r>
          </a:p>
          <a:p>
            <a:pPr lvl="1"/>
            <a:r>
              <a:rPr lang="hr-HR" dirty="0" smtClean="0"/>
              <a:t> ograda oko objekata</a:t>
            </a:r>
            <a:endParaRPr lang="hr-H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Grupiranje učenika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hr-HR" dirty="0" smtClean="0"/>
              <a:t>Moj prijedlog </a:t>
            </a:r>
            <a:r>
              <a:rPr lang="hr-HR" b="1" dirty="0" smtClean="0"/>
              <a:t>heterogene grupe</a:t>
            </a:r>
          </a:p>
          <a:p>
            <a:r>
              <a:rPr lang="hr-HR" dirty="0" smtClean="0"/>
              <a:t>Njihov prijedlog </a:t>
            </a:r>
            <a:r>
              <a:rPr lang="hr-HR" b="1" dirty="0" smtClean="0"/>
              <a:t>grupe s obzirom na mjesto stanovanja </a:t>
            </a:r>
            <a:r>
              <a:rPr lang="hr-HR" dirty="0" smtClean="0"/>
              <a:t>radi lakše suradnje</a:t>
            </a:r>
          </a:p>
          <a:p>
            <a:endParaRPr lang="hr-HR" dirty="0" smtClean="0"/>
          </a:p>
          <a:p>
            <a:r>
              <a:rPr lang="hr-HR" dirty="0" smtClean="0"/>
              <a:t>Grupa od 3 – 6 učenika</a:t>
            </a:r>
          </a:p>
          <a:p>
            <a:endParaRPr lang="hr-HR" dirty="0" smtClean="0"/>
          </a:p>
          <a:p>
            <a:r>
              <a:rPr lang="hr-HR" dirty="0" smtClean="0"/>
              <a:t>Podjela zadataka grupi</a:t>
            </a:r>
          </a:p>
          <a:p>
            <a:pPr lvl="1"/>
            <a:r>
              <a:rPr lang="hr-HR" dirty="0" smtClean="0"/>
              <a:t>Bez većih problema</a:t>
            </a:r>
          </a:p>
          <a:p>
            <a:pPr lvl="1"/>
            <a:r>
              <a:rPr lang="hr-HR" dirty="0" smtClean="0"/>
              <a:t>Jedan dio (objekt) projekta jednoj grupi</a:t>
            </a:r>
          </a:p>
          <a:p>
            <a:pPr lvl="1"/>
            <a:r>
              <a:rPr lang="hr-HR" dirty="0" smtClean="0"/>
              <a:t>Objekti uzeti prema iskustvu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Grupiranje učenika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/>
            <a:r>
              <a:rPr lang="hr-HR" sz="2800" dirty="0" smtClean="0"/>
              <a:t>Podjela zadataka unutar grupe</a:t>
            </a:r>
          </a:p>
          <a:p>
            <a:pPr lvl="1"/>
            <a:r>
              <a:rPr lang="hr-HR" sz="2500" dirty="0" smtClean="0"/>
              <a:t>Odrediti troškove potrebnog materijala za promatrani objekt</a:t>
            </a:r>
          </a:p>
          <a:p>
            <a:pPr lvl="2"/>
            <a:r>
              <a:rPr lang="hr-HR" sz="2100" dirty="0" smtClean="0"/>
              <a:t>Odrediti fiksne troškove </a:t>
            </a:r>
          </a:p>
          <a:p>
            <a:pPr lvl="2"/>
            <a:r>
              <a:rPr lang="hr-HR" sz="2100" dirty="0" smtClean="0"/>
              <a:t>Odrediti varijabilne troškove</a:t>
            </a:r>
          </a:p>
          <a:p>
            <a:pPr lvl="1"/>
            <a:r>
              <a:rPr lang="hr-HR" sz="2500" dirty="0" smtClean="0"/>
              <a:t>Izračunati planirano vrijeme izrade</a:t>
            </a:r>
          </a:p>
          <a:p>
            <a:pPr lvl="1"/>
            <a:r>
              <a:rPr lang="hr-HR" sz="2500" dirty="0" smtClean="0"/>
              <a:t>Izračunati plaće radnika na izradi promatranog objekta</a:t>
            </a:r>
          </a:p>
          <a:p>
            <a:pPr lvl="1"/>
            <a:r>
              <a:rPr lang="hr-HR" sz="2500" dirty="0" smtClean="0"/>
              <a:t>Odrediti troškove amortizacije korištenih strojeva </a:t>
            </a:r>
          </a:p>
          <a:p>
            <a:pPr lvl="1"/>
            <a:r>
              <a:rPr lang="hr-HR" sz="2500" dirty="0" smtClean="0"/>
              <a:t>Napraviti plansku kalkulaciju</a:t>
            </a:r>
          </a:p>
          <a:p>
            <a:endParaRPr lang="hr-H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Nastava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sz="quarter" idx="1"/>
          </p:nvPr>
        </p:nvSpPr>
        <p:spPr>
          <a:xfrm>
            <a:off x="395536" y="1196752"/>
            <a:ext cx="8229600" cy="4937760"/>
          </a:xfrm>
        </p:spPr>
        <p:txBody>
          <a:bodyPr/>
          <a:lstStyle/>
          <a:p>
            <a:r>
              <a:rPr lang="hr-HR" dirty="0" smtClean="0"/>
              <a:t>učenici sami rade</a:t>
            </a:r>
          </a:p>
          <a:p>
            <a:endParaRPr lang="hr-HR" dirty="0" smtClean="0"/>
          </a:p>
          <a:p>
            <a:r>
              <a:rPr lang="hr-HR" dirty="0" smtClean="0"/>
              <a:t>prvih 10 – 15 minuta primjer nevezan za projekt</a:t>
            </a:r>
          </a:p>
          <a:p>
            <a:r>
              <a:rPr lang="hr-HR" dirty="0" smtClean="0"/>
              <a:t>ostalo vrijeme učenici rade zadatak vezan za projekt</a:t>
            </a:r>
          </a:p>
          <a:p>
            <a:endParaRPr lang="hr-HR" dirty="0" smtClean="0"/>
          </a:p>
          <a:p>
            <a:pPr>
              <a:buNone/>
            </a:pPr>
            <a:endParaRPr lang="hr-HR" dirty="0" smtClean="0"/>
          </a:p>
          <a:p>
            <a:r>
              <a:rPr lang="hr-HR" dirty="0" smtClean="0"/>
              <a:t>DZ napraviti u Wordu ili Excelu i poslati e-</a:t>
            </a:r>
            <a:r>
              <a:rPr lang="hr-HR" dirty="0" err="1" smtClean="0"/>
              <a:t>mailom</a:t>
            </a:r>
            <a:endParaRPr lang="hr-H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zervirano mjesto sadržaja 4" descr="1373982_586026501444167_1815382407_n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259632" y="1268760"/>
            <a:ext cx="7302989" cy="4937125"/>
          </a:xfrm>
        </p:spPr>
      </p:pic>
      <p:sp>
        <p:nvSpPr>
          <p:cNvPr id="4" name="Naslov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</p:spPr>
        <p:txBody>
          <a:bodyPr>
            <a:normAutofit fontScale="90000"/>
          </a:bodyPr>
          <a:lstStyle/>
          <a:p>
            <a:r>
              <a:rPr lang="hr-HR" dirty="0" smtClean="0"/>
              <a:t>Rad na planiranju projekta i rad na projektu</a:t>
            </a:r>
            <a:endParaRPr lang="hr-H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zvorni">
  <a:themeElements>
    <a:clrScheme name="Izvorni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Izvorni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Izvorni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454</TotalTime>
  <Words>578</Words>
  <Application>Microsoft Office PowerPoint</Application>
  <PresentationFormat>Prikaz na zaslonu (4:3)</PresentationFormat>
  <Paragraphs>195</Paragraphs>
  <Slides>35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slajdova</vt:lpstr>
      </vt:variant>
      <vt:variant>
        <vt:i4>35</vt:i4>
      </vt:variant>
    </vt:vector>
  </HeadingPairs>
  <TitlesOfParts>
    <vt:vector size="36" baseType="lpstr">
      <vt:lpstr>Izvorni</vt:lpstr>
      <vt:lpstr>Projekti učenika obrtničkih zanimanja u nastavi matematike</vt:lpstr>
      <vt:lpstr>ZAŠTO?</vt:lpstr>
      <vt:lpstr>KAKO?</vt:lpstr>
      <vt:lpstr>Upoznavanje s temom </vt:lpstr>
      <vt:lpstr>Upoznavanje s temom </vt:lpstr>
      <vt:lpstr>Grupiranje učenika</vt:lpstr>
      <vt:lpstr>Grupiranje učenika</vt:lpstr>
      <vt:lpstr>Nastava</vt:lpstr>
      <vt:lpstr>Rad na planiranju projekta i rad na projektu</vt:lpstr>
      <vt:lpstr>Rad na planiranju projekta i rad na projektu</vt:lpstr>
      <vt:lpstr>Slajd 11</vt:lpstr>
      <vt:lpstr>Rad na planiranju projekta i rad na projektu</vt:lpstr>
      <vt:lpstr>Slajd 13</vt:lpstr>
      <vt:lpstr>Slajd 14</vt:lpstr>
      <vt:lpstr>Ocjenjivanje i provjeravanje</vt:lpstr>
      <vt:lpstr>Predstavljanje projekta školi </vt:lpstr>
      <vt:lpstr>Predstavljanje projekta školi</vt:lpstr>
      <vt:lpstr>Predstavljanje projekta školi </vt:lpstr>
      <vt:lpstr>Predstavljanje projekta školi </vt:lpstr>
      <vt:lpstr>Predstavljanje projekta školi </vt:lpstr>
      <vt:lpstr>Predstavljanje projekta školi </vt:lpstr>
      <vt:lpstr>BROD</vt:lpstr>
      <vt:lpstr>BROD</vt:lpstr>
      <vt:lpstr>BROD</vt:lpstr>
      <vt:lpstr>BROD</vt:lpstr>
      <vt:lpstr>Predstavljanje projekta školi </vt:lpstr>
      <vt:lpstr>Predstavljanje projekta školi </vt:lpstr>
      <vt:lpstr>Predstavljanje projekta školi </vt:lpstr>
      <vt:lpstr>Slajd 29</vt:lpstr>
      <vt:lpstr>Silos</vt:lpstr>
      <vt:lpstr>Silos</vt:lpstr>
      <vt:lpstr>Silos</vt:lpstr>
      <vt:lpstr>Zaključak</vt:lpstr>
      <vt:lpstr>Zaključak</vt:lpstr>
      <vt:lpstr>Hvala na pažnji! 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Projekt učenika obrtničkih zanimanja u nastavi matematike</dc:title>
  <dc:creator>Mateja</dc:creator>
  <cp:lastModifiedBy>Mateja</cp:lastModifiedBy>
  <cp:revision>15</cp:revision>
  <dcterms:created xsi:type="dcterms:W3CDTF">2014-04-06T08:51:57Z</dcterms:created>
  <dcterms:modified xsi:type="dcterms:W3CDTF">2014-07-14T16:33:44Z</dcterms:modified>
</cp:coreProperties>
</file>