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97" r:id="rId3"/>
    <p:sldId id="298" r:id="rId4"/>
    <p:sldId id="299" r:id="rId5"/>
    <p:sldId id="300" r:id="rId6"/>
    <p:sldId id="257" r:id="rId7"/>
    <p:sldId id="258" r:id="rId8"/>
    <p:sldId id="259" r:id="rId9"/>
    <p:sldId id="260" r:id="rId10"/>
    <p:sldId id="261" r:id="rId11"/>
    <p:sldId id="296"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98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23C154-778E-4CD6-BEF9-7DD1E518097C}" type="datetimeFigureOut">
              <a:rPr lang="en-US" smtClean="0"/>
              <a:pPr/>
              <a:t>2/2/2017</a:t>
            </a:fld>
            <a:endParaRPr lang="en-US"/>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3F8B7F-01CB-48AD-8102-EE98222E4E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D22E2F-9CFD-42CE-8DEF-9F6BED7C6F64}" type="slidenum">
              <a:rPr lang="en-US"/>
              <a:pPr/>
              <a:t>8</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en-US" dirty="0"/>
          </a:p>
        </p:txBody>
      </p:sp>
      <p:sp>
        <p:nvSpPr>
          <p:cNvPr id="4" name="Rezervirano mjesto broja slajda 3"/>
          <p:cNvSpPr>
            <a:spLocks noGrp="1"/>
          </p:cNvSpPr>
          <p:nvPr>
            <p:ph type="sldNum" sz="quarter" idx="10"/>
          </p:nvPr>
        </p:nvSpPr>
        <p:spPr/>
        <p:txBody>
          <a:bodyPr/>
          <a:lstStyle/>
          <a:p>
            <a:fld id="{94C1DB46-3E26-4750-9056-20188EF46053}"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p:bgRef idx="1001">
        <a:schemeClr val="bg1"/>
      </p:bgRef>
    </p:bg>
    <p:spTree>
      <p:nvGrpSpPr>
        <p:cNvPr id="1" name=""/>
        <p:cNvGrpSpPr/>
        <p:nvPr/>
      </p:nvGrpSpPr>
      <p:grpSpPr>
        <a:xfrm>
          <a:off x="0" y="0"/>
          <a:ext cx="0" cy="0"/>
          <a:chOff x="0" y="0"/>
          <a:chExt cx="0" cy="0"/>
        </a:xfrm>
      </p:grpSpPr>
      <p:sp>
        <p:nvSpPr>
          <p:cNvPr id="8" name="Naslov 7"/>
          <p:cNvSpPr>
            <a:spLocks noGrp="1"/>
          </p:cNvSpPr>
          <p:nvPr>
            <p:ph type="ctrTitle"/>
          </p:nvPr>
        </p:nvSpPr>
        <p:spPr>
          <a:xfrm>
            <a:off x="2286000" y="3124200"/>
            <a:ext cx="6172200" cy="1894362"/>
          </a:xfrm>
        </p:spPr>
        <p:txBody>
          <a:bodyPr/>
          <a:lstStyle>
            <a:lvl1pPr>
              <a:defRPr b="1"/>
            </a:lvl1pPr>
          </a:lstStyle>
          <a:p>
            <a:r>
              <a:rPr kumimoji="0" lang="hr-HR" smtClean="0"/>
              <a:t>Kliknite da biste uredili stil naslova matrice</a:t>
            </a:r>
            <a:endParaRPr kumimoji="0" lang="en-US"/>
          </a:p>
        </p:txBody>
      </p:sp>
      <p:sp>
        <p:nvSpPr>
          <p:cNvPr id="9" name="Podnaslov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smtClean="0"/>
              <a:t>Kliknite da biste uredili stil podnaslova matrice</a:t>
            </a:r>
            <a:endParaRPr kumimoji="0" lang="en-US"/>
          </a:p>
        </p:txBody>
      </p:sp>
      <p:sp>
        <p:nvSpPr>
          <p:cNvPr id="28" name="Rezervirano mjesto datuma 27"/>
          <p:cNvSpPr>
            <a:spLocks noGrp="1"/>
          </p:cNvSpPr>
          <p:nvPr>
            <p:ph type="dt" sz="half" idx="10"/>
          </p:nvPr>
        </p:nvSpPr>
        <p:spPr bwMode="auto">
          <a:xfrm rot="5400000">
            <a:off x="7764621" y="1174097"/>
            <a:ext cx="2286000" cy="381000"/>
          </a:xfrm>
        </p:spPr>
        <p:txBody>
          <a:bodyPr/>
          <a:lstStyle/>
          <a:p>
            <a:fld id="{4098B73C-D3B8-4AA5-8EEE-AE7A4947C82B}" type="datetimeFigureOut">
              <a:rPr lang="en-US" smtClean="0"/>
              <a:pPr/>
              <a:t>2/2/2017</a:t>
            </a:fld>
            <a:endParaRPr lang="en-US"/>
          </a:p>
        </p:txBody>
      </p:sp>
      <p:sp>
        <p:nvSpPr>
          <p:cNvPr id="17" name="Rezervirano mjesto podnožja 16"/>
          <p:cNvSpPr>
            <a:spLocks noGrp="1"/>
          </p:cNvSpPr>
          <p:nvPr>
            <p:ph type="ftr" sz="quarter" idx="11"/>
          </p:nvPr>
        </p:nvSpPr>
        <p:spPr bwMode="auto">
          <a:xfrm rot="5400000">
            <a:off x="7077269" y="4181669"/>
            <a:ext cx="3657600" cy="384048"/>
          </a:xfrm>
        </p:spPr>
        <p:txBody>
          <a:bodyPr/>
          <a:lstStyle/>
          <a:p>
            <a:endParaRPr lang="en-US"/>
          </a:p>
        </p:txBody>
      </p:sp>
      <p:sp>
        <p:nvSpPr>
          <p:cNvPr id="10" name="Pravokutni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avokutni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Pravokutni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avokutni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avni poveznik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avni poveznik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avni poveznik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avni poveznik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avni poveznik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avni poveznik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Pravokutni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zervirano mjesto broja slajda 28"/>
          <p:cNvSpPr>
            <a:spLocks noGrp="1"/>
          </p:cNvSpPr>
          <p:nvPr>
            <p:ph type="sldNum" sz="quarter" idx="12"/>
          </p:nvPr>
        </p:nvSpPr>
        <p:spPr bwMode="auto">
          <a:xfrm>
            <a:off x="1325544" y="4928702"/>
            <a:ext cx="609600" cy="517524"/>
          </a:xfrm>
        </p:spPr>
        <p:txBody>
          <a:bodyPr/>
          <a:lstStyle/>
          <a:p>
            <a:fld id="{47B0A8CE-02E5-4A5D-A0EF-8AC03376163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4098B73C-D3B8-4AA5-8EEE-AE7A4947C82B}" type="datetimeFigureOut">
              <a:rPr lang="en-US" smtClean="0"/>
              <a:pPr/>
              <a:t>2/2/2017</a:t>
            </a:fld>
            <a:endParaRPr lang="en-US"/>
          </a:p>
        </p:txBody>
      </p:sp>
      <p:sp>
        <p:nvSpPr>
          <p:cNvPr id="5" name="Rezervirano mjesto podnožja 4"/>
          <p:cNvSpPr>
            <a:spLocks noGrp="1"/>
          </p:cNvSpPr>
          <p:nvPr>
            <p:ph type="ftr" sz="quarter" idx="11"/>
          </p:nvPr>
        </p:nvSpPr>
        <p:spPr/>
        <p:txBody>
          <a:bodyPr/>
          <a:lstStyle/>
          <a:p>
            <a:endParaRPr lang="en-US"/>
          </a:p>
        </p:txBody>
      </p:sp>
      <p:sp>
        <p:nvSpPr>
          <p:cNvPr id="6" name="Rezervirano mjesto broja slajda 5"/>
          <p:cNvSpPr>
            <a:spLocks noGrp="1"/>
          </p:cNvSpPr>
          <p:nvPr>
            <p:ph type="sldNum" sz="quarter" idx="12"/>
          </p:nvPr>
        </p:nvSpPr>
        <p:spPr/>
        <p:txBody>
          <a:bodyPr/>
          <a:lstStyle/>
          <a:p>
            <a:fld id="{47B0A8CE-02E5-4A5D-A0EF-8AC0337616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9"/>
            <a:ext cx="1676400" cy="5851525"/>
          </a:xfrm>
        </p:spPr>
        <p:txBody>
          <a:bodyPr vert="eaVer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4098B73C-D3B8-4AA5-8EEE-AE7A4947C82B}" type="datetimeFigureOut">
              <a:rPr lang="en-US" smtClean="0"/>
              <a:pPr/>
              <a:t>2/2/2017</a:t>
            </a:fld>
            <a:endParaRPr lang="en-US"/>
          </a:p>
        </p:txBody>
      </p:sp>
      <p:sp>
        <p:nvSpPr>
          <p:cNvPr id="5" name="Rezervirano mjesto podnožja 4"/>
          <p:cNvSpPr>
            <a:spLocks noGrp="1"/>
          </p:cNvSpPr>
          <p:nvPr>
            <p:ph type="ftr" sz="quarter" idx="11"/>
          </p:nvPr>
        </p:nvSpPr>
        <p:spPr/>
        <p:txBody>
          <a:bodyPr/>
          <a:lstStyle/>
          <a:p>
            <a:endParaRPr lang="en-US"/>
          </a:p>
        </p:txBody>
      </p:sp>
      <p:sp>
        <p:nvSpPr>
          <p:cNvPr id="6" name="Rezervirano mjesto broja slajda 5"/>
          <p:cNvSpPr>
            <a:spLocks noGrp="1"/>
          </p:cNvSpPr>
          <p:nvPr>
            <p:ph type="sldNum" sz="quarter" idx="12"/>
          </p:nvPr>
        </p:nvSpPr>
        <p:spPr/>
        <p:txBody>
          <a:bodyPr/>
          <a:lstStyle/>
          <a:p>
            <a:fld id="{47B0A8CE-02E5-4A5D-A0EF-8AC03376163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slov, tekst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122238"/>
            <a:ext cx="7543800" cy="1295400"/>
          </a:xfrm>
        </p:spPr>
        <p:txBody>
          <a:bodyPr/>
          <a:lstStyle/>
          <a:p>
            <a:r>
              <a:rPr lang="hr-HR" smtClean="0"/>
              <a:t>Kliknite da biste uredili stil naslova matrice</a:t>
            </a:r>
            <a:endParaRPr lang="en-US"/>
          </a:p>
        </p:txBody>
      </p:sp>
      <p:sp>
        <p:nvSpPr>
          <p:cNvPr id="3" name="Rezervirano mjesto teksta 2"/>
          <p:cNvSpPr>
            <a:spLocks noGrp="1"/>
          </p:cNvSpPr>
          <p:nvPr>
            <p:ph type="body" sz="half" idx="1"/>
          </p:nvPr>
        </p:nvSpPr>
        <p:spPr>
          <a:xfrm>
            <a:off x="457200" y="1719263"/>
            <a:ext cx="4038600" cy="4411662"/>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sadržaja 3"/>
          <p:cNvSpPr>
            <a:spLocks noGrp="1"/>
          </p:cNvSpPr>
          <p:nvPr>
            <p:ph sz="half" idx="2"/>
          </p:nvPr>
        </p:nvSpPr>
        <p:spPr>
          <a:xfrm>
            <a:off x="4648200" y="1719263"/>
            <a:ext cx="4038600" cy="4411662"/>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Rezervirano mjesto datuma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Rezervirano mjesto podnožja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Rezervirano mjesto broja slajda 6"/>
          <p:cNvSpPr>
            <a:spLocks noGrp="1"/>
          </p:cNvSpPr>
          <p:nvPr>
            <p:ph type="sldNum" sz="quarter" idx="12"/>
          </p:nvPr>
        </p:nvSpPr>
        <p:spPr>
          <a:xfrm>
            <a:off x="6553200" y="6248400"/>
            <a:ext cx="2133600" cy="457200"/>
          </a:xfrm>
        </p:spPr>
        <p:txBody>
          <a:bodyPr/>
          <a:lstStyle>
            <a:lvl1pPr>
              <a:defRPr/>
            </a:lvl1pPr>
          </a:lstStyle>
          <a:p>
            <a:fld id="{DC2CFAF9-4A30-406D-9D33-F84C3AE2B4B4}"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Naslov, tekst i 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122238"/>
            <a:ext cx="7543800" cy="1295400"/>
          </a:xfrm>
        </p:spPr>
        <p:txBody>
          <a:bodyPr/>
          <a:lstStyle/>
          <a:p>
            <a:r>
              <a:rPr lang="hr-HR" smtClean="0"/>
              <a:t>Kliknite da biste uredili stil naslova matrice</a:t>
            </a:r>
            <a:endParaRPr lang="en-US"/>
          </a:p>
        </p:txBody>
      </p:sp>
      <p:sp>
        <p:nvSpPr>
          <p:cNvPr id="3" name="Rezervirano mjesto teksta 2"/>
          <p:cNvSpPr>
            <a:spLocks noGrp="1"/>
          </p:cNvSpPr>
          <p:nvPr>
            <p:ph type="body" sz="half" idx="1"/>
          </p:nvPr>
        </p:nvSpPr>
        <p:spPr>
          <a:xfrm>
            <a:off x="457200" y="1719263"/>
            <a:ext cx="4038600" cy="4411662"/>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sadržaja 3"/>
          <p:cNvSpPr>
            <a:spLocks noGrp="1"/>
          </p:cNvSpPr>
          <p:nvPr>
            <p:ph sz="quarter" idx="2"/>
          </p:nvPr>
        </p:nvSpPr>
        <p:spPr>
          <a:xfrm>
            <a:off x="4648200" y="1719263"/>
            <a:ext cx="4038600" cy="2128837"/>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Rezervirano mjesto sadržaja 4"/>
          <p:cNvSpPr>
            <a:spLocks noGrp="1"/>
          </p:cNvSpPr>
          <p:nvPr>
            <p:ph sz="quarter" idx="3"/>
          </p:nvPr>
        </p:nvSpPr>
        <p:spPr>
          <a:xfrm>
            <a:off x="4648200" y="4000500"/>
            <a:ext cx="4038600" cy="2130425"/>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6" name="Rezervirano mjesto datuma 5"/>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7" name="Rezervirano mjesto podnožja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Rezervirano mjesto broja slajda 7"/>
          <p:cNvSpPr>
            <a:spLocks noGrp="1"/>
          </p:cNvSpPr>
          <p:nvPr>
            <p:ph type="sldNum" sz="quarter" idx="12"/>
          </p:nvPr>
        </p:nvSpPr>
        <p:spPr>
          <a:xfrm>
            <a:off x="6553200" y="6248400"/>
            <a:ext cx="2133600" cy="457200"/>
          </a:xfrm>
        </p:spPr>
        <p:txBody>
          <a:bodyPr/>
          <a:lstStyle>
            <a:lvl1pPr>
              <a:defRPr/>
            </a:lvl1pPr>
          </a:lstStyle>
          <a:p>
            <a:fld id="{3E7B36E2-A5F7-4075-89E9-28328637EA40}"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Naslov, dva sadržaja 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122238"/>
            <a:ext cx="7543800" cy="1295400"/>
          </a:xfrm>
        </p:spPr>
        <p:txBody>
          <a:bodyPr/>
          <a:lstStyle/>
          <a:p>
            <a:r>
              <a:rPr lang="hr-HR" smtClean="0"/>
              <a:t>Kliknite da biste uredili stil naslova matrice</a:t>
            </a:r>
            <a:endParaRPr lang="en-US"/>
          </a:p>
        </p:txBody>
      </p:sp>
      <p:sp>
        <p:nvSpPr>
          <p:cNvPr id="3" name="Rezervirano mjesto sadržaja 2"/>
          <p:cNvSpPr>
            <a:spLocks noGrp="1"/>
          </p:cNvSpPr>
          <p:nvPr>
            <p:ph sz="quarter" idx="1"/>
          </p:nvPr>
        </p:nvSpPr>
        <p:spPr>
          <a:xfrm>
            <a:off x="457200" y="1719263"/>
            <a:ext cx="4038600" cy="2128837"/>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sadržaja 3"/>
          <p:cNvSpPr>
            <a:spLocks noGrp="1"/>
          </p:cNvSpPr>
          <p:nvPr>
            <p:ph sz="quarter" idx="2"/>
          </p:nvPr>
        </p:nvSpPr>
        <p:spPr>
          <a:xfrm>
            <a:off x="457200" y="4000500"/>
            <a:ext cx="4038600" cy="2130425"/>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Rezervirano mjesto teksta 4"/>
          <p:cNvSpPr>
            <a:spLocks noGrp="1"/>
          </p:cNvSpPr>
          <p:nvPr>
            <p:ph type="body" sz="half" idx="3"/>
          </p:nvPr>
        </p:nvSpPr>
        <p:spPr>
          <a:xfrm>
            <a:off x="4648200" y="1719263"/>
            <a:ext cx="4038600" cy="4411662"/>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6" name="Rezervirano mjesto datuma 5"/>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7" name="Rezervirano mjesto podnožja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Rezervirano mjesto broja slajda 7"/>
          <p:cNvSpPr>
            <a:spLocks noGrp="1"/>
          </p:cNvSpPr>
          <p:nvPr>
            <p:ph type="sldNum" sz="quarter" idx="12"/>
          </p:nvPr>
        </p:nvSpPr>
        <p:spPr>
          <a:xfrm>
            <a:off x="6553200" y="6248400"/>
            <a:ext cx="2133600" cy="457200"/>
          </a:xfrm>
        </p:spPr>
        <p:txBody>
          <a:bodyPr/>
          <a:lstStyle>
            <a:lvl1pPr>
              <a:defRPr/>
            </a:lvl1pPr>
          </a:lstStyle>
          <a:p>
            <a:fld id="{93571907-00D4-406F-93F6-1B71678296A1}" type="slidenum">
              <a:rPr lang="en-US"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Naslov, sadržaj 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122238"/>
            <a:ext cx="7543800" cy="1295400"/>
          </a:xfrm>
        </p:spPr>
        <p:txBody>
          <a:bodyPr/>
          <a:lstStyle/>
          <a:p>
            <a:r>
              <a:rPr lang="hr-HR" smtClean="0"/>
              <a:t>Kliknite da biste uredili stil naslova matrice</a:t>
            </a:r>
            <a:endParaRPr lang="en-US"/>
          </a:p>
        </p:txBody>
      </p:sp>
      <p:sp>
        <p:nvSpPr>
          <p:cNvPr id="3" name="Rezervirano mjesto sadržaja 2"/>
          <p:cNvSpPr>
            <a:spLocks noGrp="1"/>
          </p:cNvSpPr>
          <p:nvPr>
            <p:ph sz="half" idx="1"/>
          </p:nvPr>
        </p:nvSpPr>
        <p:spPr>
          <a:xfrm>
            <a:off x="457200" y="1719263"/>
            <a:ext cx="4038600" cy="4411662"/>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teksta 3"/>
          <p:cNvSpPr>
            <a:spLocks noGrp="1"/>
          </p:cNvSpPr>
          <p:nvPr>
            <p:ph type="body" sz="half" idx="2"/>
          </p:nvPr>
        </p:nvSpPr>
        <p:spPr>
          <a:xfrm>
            <a:off x="4648200" y="1719263"/>
            <a:ext cx="4038600" cy="4411662"/>
          </a:xfrm>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Rezervirano mjesto datuma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Rezervirano mjesto podnožja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Rezervirano mjesto broja slajda 6"/>
          <p:cNvSpPr>
            <a:spLocks noGrp="1"/>
          </p:cNvSpPr>
          <p:nvPr>
            <p:ph type="sldNum" sz="quarter" idx="12"/>
          </p:nvPr>
        </p:nvSpPr>
        <p:spPr>
          <a:xfrm>
            <a:off x="6553200" y="6248400"/>
            <a:ext cx="2133600" cy="457200"/>
          </a:xfrm>
        </p:spPr>
        <p:txBody>
          <a:bodyPr/>
          <a:lstStyle>
            <a:lvl1pPr>
              <a:defRPr/>
            </a:lvl1pPr>
          </a:lstStyle>
          <a:p>
            <a:fld id="{31DBFF18-5C8C-4B0D-98E6-B369DAECBA9D}"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8" name="Rezervirano mjesto sadržaja 7"/>
          <p:cNvSpPr>
            <a:spLocks noGrp="1"/>
          </p:cNvSpPr>
          <p:nvPr>
            <p:ph sz="quarter" idx="1"/>
          </p:nvPr>
        </p:nvSpPr>
        <p:spPr>
          <a:xfrm>
            <a:off x="457200" y="1600200"/>
            <a:ext cx="7467600" cy="4873752"/>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7" name="Rezervirano mjesto datuma 6"/>
          <p:cNvSpPr>
            <a:spLocks noGrp="1"/>
          </p:cNvSpPr>
          <p:nvPr>
            <p:ph type="dt" sz="half" idx="14"/>
          </p:nvPr>
        </p:nvSpPr>
        <p:spPr/>
        <p:txBody>
          <a:bodyPr rtlCol="0"/>
          <a:lstStyle/>
          <a:p>
            <a:fld id="{4098B73C-D3B8-4AA5-8EEE-AE7A4947C82B}" type="datetimeFigureOut">
              <a:rPr lang="en-US" smtClean="0"/>
              <a:pPr/>
              <a:t>2/2/2017</a:t>
            </a:fld>
            <a:endParaRPr lang="en-US"/>
          </a:p>
        </p:txBody>
      </p:sp>
      <p:sp>
        <p:nvSpPr>
          <p:cNvPr id="9" name="Rezervirano mjesto broja slajda 8"/>
          <p:cNvSpPr>
            <a:spLocks noGrp="1"/>
          </p:cNvSpPr>
          <p:nvPr>
            <p:ph type="sldNum" sz="quarter" idx="15"/>
          </p:nvPr>
        </p:nvSpPr>
        <p:spPr/>
        <p:txBody>
          <a:bodyPr rtlCol="0"/>
          <a:lstStyle/>
          <a:p>
            <a:fld id="{47B0A8CE-02E5-4A5D-A0EF-8AC033761632}" type="slidenum">
              <a:rPr lang="en-US" smtClean="0"/>
              <a:pPr/>
              <a:t>‹#›</a:t>
            </a:fld>
            <a:endParaRPr lang="en-US"/>
          </a:p>
        </p:txBody>
      </p:sp>
      <p:sp>
        <p:nvSpPr>
          <p:cNvPr id="10" name="Rezervirano mjesto podnožja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2286000" y="2895600"/>
            <a:ext cx="6172200" cy="2053590"/>
          </a:xfrm>
        </p:spPr>
        <p:txBody>
          <a:bodyPr/>
          <a:lstStyle>
            <a:lvl1pPr algn="l">
              <a:buNone/>
              <a:defRPr sz="3000" b="1" cap="small" baseline="0"/>
            </a:lvl1pPr>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smtClean="0"/>
              <a:t>Kliknite da biste uredili stilove teksta matrice</a:t>
            </a:r>
          </a:p>
        </p:txBody>
      </p:sp>
      <p:sp>
        <p:nvSpPr>
          <p:cNvPr id="4" name="Rezervirano mjesto datuma 3"/>
          <p:cNvSpPr>
            <a:spLocks noGrp="1"/>
          </p:cNvSpPr>
          <p:nvPr>
            <p:ph type="dt" sz="half" idx="10"/>
          </p:nvPr>
        </p:nvSpPr>
        <p:spPr bwMode="auto">
          <a:xfrm rot="5400000">
            <a:off x="7763256" y="1170432"/>
            <a:ext cx="2286000" cy="381000"/>
          </a:xfrm>
        </p:spPr>
        <p:txBody>
          <a:bodyPr/>
          <a:lstStyle/>
          <a:p>
            <a:fld id="{4098B73C-D3B8-4AA5-8EEE-AE7A4947C82B}" type="datetimeFigureOut">
              <a:rPr lang="en-US" smtClean="0"/>
              <a:pPr/>
              <a:t>2/2/2017</a:t>
            </a:fld>
            <a:endParaRPr lang="en-US"/>
          </a:p>
        </p:txBody>
      </p:sp>
      <p:sp>
        <p:nvSpPr>
          <p:cNvPr id="5" name="Rezervirano mjesto podnožja 4"/>
          <p:cNvSpPr>
            <a:spLocks noGrp="1"/>
          </p:cNvSpPr>
          <p:nvPr>
            <p:ph type="ftr" sz="quarter" idx="11"/>
          </p:nvPr>
        </p:nvSpPr>
        <p:spPr bwMode="auto">
          <a:xfrm rot="5400000">
            <a:off x="7077456" y="4178808"/>
            <a:ext cx="3657600" cy="384048"/>
          </a:xfrm>
        </p:spPr>
        <p:txBody>
          <a:bodyPr/>
          <a:lstStyle/>
          <a:p>
            <a:endParaRPr lang="en-US"/>
          </a:p>
        </p:txBody>
      </p:sp>
      <p:sp>
        <p:nvSpPr>
          <p:cNvPr id="9" name="Pravokutni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utni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avokutni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avokutni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avni poveznik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avni poveznik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avni poveznik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avni poveznik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avni poveznik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ravokutni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avni poveznik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Rezervirano mjesto broja slajda 5"/>
          <p:cNvSpPr>
            <a:spLocks noGrp="1"/>
          </p:cNvSpPr>
          <p:nvPr>
            <p:ph type="sldNum" sz="quarter" idx="12"/>
          </p:nvPr>
        </p:nvSpPr>
        <p:spPr bwMode="auto">
          <a:xfrm>
            <a:off x="1340616" y="4928702"/>
            <a:ext cx="609600" cy="517524"/>
          </a:xfrm>
        </p:spPr>
        <p:txBody>
          <a:bodyPr/>
          <a:lstStyle/>
          <a:p>
            <a:fld id="{47B0A8CE-02E5-4A5D-A0EF-8AC03376163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5" name="Rezervirano mjesto datuma 4"/>
          <p:cNvSpPr>
            <a:spLocks noGrp="1"/>
          </p:cNvSpPr>
          <p:nvPr>
            <p:ph type="dt" sz="half" idx="10"/>
          </p:nvPr>
        </p:nvSpPr>
        <p:spPr/>
        <p:txBody>
          <a:bodyPr/>
          <a:lstStyle/>
          <a:p>
            <a:fld id="{4098B73C-D3B8-4AA5-8EEE-AE7A4947C82B}" type="datetimeFigureOut">
              <a:rPr lang="en-US" smtClean="0"/>
              <a:pPr/>
              <a:t>2/2/2017</a:t>
            </a:fld>
            <a:endParaRPr lang="en-US"/>
          </a:p>
        </p:txBody>
      </p:sp>
      <p:sp>
        <p:nvSpPr>
          <p:cNvPr id="6" name="Rezervirano mjesto podnožja 5"/>
          <p:cNvSpPr>
            <a:spLocks noGrp="1"/>
          </p:cNvSpPr>
          <p:nvPr>
            <p:ph type="ftr" sz="quarter" idx="11"/>
          </p:nvPr>
        </p:nvSpPr>
        <p:spPr/>
        <p:txBody>
          <a:bodyPr/>
          <a:lstStyle/>
          <a:p>
            <a:endParaRPr lang="en-US"/>
          </a:p>
        </p:txBody>
      </p:sp>
      <p:sp>
        <p:nvSpPr>
          <p:cNvPr id="7" name="Rezervirano mjesto broja slajda 6"/>
          <p:cNvSpPr>
            <a:spLocks noGrp="1"/>
          </p:cNvSpPr>
          <p:nvPr>
            <p:ph type="sldNum" sz="quarter" idx="12"/>
          </p:nvPr>
        </p:nvSpPr>
        <p:spPr/>
        <p:txBody>
          <a:bodyPr/>
          <a:lstStyle/>
          <a:p>
            <a:fld id="{47B0A8CE-02E5-4A5D-A0EF-8AC033761632}" type="slidenum">
              <a:rPr lang="en-US" smtClean="0"/>
              <a:pPr/>
              <a:t>‹#›</a:t>
            </a:fld>
            <a:endParaRPr lang="en-US"/>
          </a:p>
        </p:txBody>
      </p:sp>
      <p:sp>
        <p:nvSpPr>
          <p:cNvPr id="9" name="Rezervirano mjesto sadržaja 8"/>
          <p:cNvSpPr>
            <a:spLocks noGrp="1"/>
          </p:cNvSpPr>
          <p:nvPr>
            <p:ph sz="quarter" idx="1"/>
          </p:nvPr>
        </p:nvSpPr>
        <p:spPr>
          <a:xfrm>
            <a:off x="457200" y="1600200"/>
            <a:ext cx="3657600" cy="45720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1" name="Rezervirano mjesto sadržaja 10"/>
          <p:cNvSpPr>
            <a:spLocks noGrp="1"/>
          </p:cNvSpPr>
          <p:nvPr>
            <p:ph sz="quarter" idx="2"/>
          </p:nvPr>
        </p:nvSpPr>
        <p:spPr>
          <a:xfrm>
            <a:off x="4270248" y="1600200"/>
            <a:ext cx="3657600" cy="45720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7543800" cy="1143000"/>
          </a:xfrm>
        </p:spPr>
        <p:txBody>
          <a:bodyPr anchor="b"/>
          <a:lstStyle>
            <a:lvl1pPr>
              <a:defRPr/>
            </a:lvl1pPr>
          </a:lstStyle>
          <a:p>
            <a:r>
              <a:rPr kumimoji="0" lang="hr-HR" smtClean="0"/>
              <a:t>Kliknite da biste uredili stil naslova matrice</a:t>
            </a:r>
            <a:endParaRPr kumimoji="0" lang="en-US"/>
          </a:p>
        </p:txBody>
      </p:sp>
      <p:sp>
        <p:nvSpPr>
          <p:cNvPr id="7" name="Rezervirano mjesto datuma 6"/>
          <p:cNvSpPr>
            <a:spLocks noGrp="1"/>
          </p:cNvSpPr>
          <p:nvPr>
            <p:ph type="dt" sz="half" idx="10"/>
          </p:nvPr>
        </p:nvSpPr>
        <p:spPr/>
        <p:txBody>
          <a:bodyPr/>
          <a:lstStyle/>
          <a:p>
            <a:fld id="{4098B73C-D3B8-4AA5-8EEE-AE7A4947C82B}" type="datetimeFigureOut">
              <a:rPr lang="en-US" smtClean="0"/>
              <a:pPr/>
              <a:t>2/2/2017</a:t>
            </a:fld>
            <a:endParaRPr lang="en-US"/>
          </a:p>
        </p:txBody>
      </p:sp>
      <p:sp>
        <p:nvSpPr>
          <p:cNvPr id="8" name="Rezervirano mjesto podnožja 7"/>
          <p:cNvSpPr>
            <a:spLocks noGrp="1"/>
          </p:cNvSpPr>
          <p:nvPr>
            <p:ph type="ftr" sz="quarter" idx="11"/>
          </p:nvPr>
        </p:nvSpPr>
        <p:spPr/>
        <p:txBody>
          <a:bodyPr/>
          <a:lstStyle/>
          <a:p>
            <a:endParaRPr lang="en-US"/>
          </a:p>
        </p:txBody>
      </p:sp>
      <p:sp>
        <p:nvSpPr>
          <p:cNvPr id="9" name="Rezervirano mjesto broja slajda 8"/>
          <p:cNvSpPr>
            <a:spLocks noGrp="1"/>
          </p:cNvSpPr>
          <p:nvPr>
            <p:ph type="sldNum" sz="quarter" idx="12"/>
          </p:nvPr>
        </p:nvSpPr>
        <p:spPr/>
        <p:txBody>
          <a:bodyPr/>
          <a:lstStyle/>
          <a:p>
            <a:fld id="{47B0A8CE-02E5-4A5D-A0EF-8AC033761632}" type="slidenum">
              <a:rPr lang="en-US" smtClean="0"/>
              <a:pPr/>
              <a:t>‹#›</a:t>
            </a:fld>
            <a:endParaRPr lang="en-US"/>
          </a:p>
        </p:txBody>
      </p:sp>
      <p:sp>
        <p:nvSpPr>
          <p:cNvPr id="11" name="Rezervirano mjesto sadržaja 10"/>
          <p:cNvSpPr>
            <a:spLocks noGrp="1"/>
          </p:cNvSpPr>
          <p:nvPr>
            <p:ph sz="quarter" idx="2"/>
          </p:nvPr>
        </p:nvSpPr>
        <p:spPr>
          <a:xfrm>
            <a:off x="457200" y="2362200"/>
            <a:ext cx="3657600" cy="38862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3" name="Rezervirano mjesto sadržaja 12"/>
          <p:cNvSpPr>
            <a:spLocks noGrp="1"/>
          </p:cNvSpPr>
          <p:nvPr>
            <p:ph sz="quarter" idx="4"/>
          </p:nvPr>
        </p:nvSpPr>
        <p:spPr>
          <a:xfrm>
            <a:off x="4371975" y="2362200"/>
            <a:ext cx="3657600" cy="3886200"/>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12" name="Rezervirano mjesto teksta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r-HR" smtClean="0"/>
              <a:t>Kliknite da biste uredili stilove teksta matrice</a:t>
            </a:r>
          </a:p>
        </p:txBody>
      </p:sp>
      <p:sp>
        <p:nvSpPr>
          <p:cNvPr id="14" name="Rezervirano mjesto teksta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r-HR" smtClean="0"/>
              <a:t>Kliknite da biste uredili stilove teksta matrice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6" name="Rezervirano mjesto datuma 5"/>
          <p:cNvSpPr>
            <a:spLocks noGrp="1"/>
          </p:cNvSpPr>
          <p:nvPr>
            <p:ph type="dt" sz="half" idx="10"/>
          </p:nvPr>
        </p:nvSpPr>
        <p:spPr/>
        <p:txBody>
          <a:bodyPr rtlCol="0"/>
          <a:lstStyle/>
          <a:p>
            <a:fld id="{4098B73C-D3B8-4AA5-8EEE-AE7A4947C82B}" type="datetimeFigureOut">
              <a:rPr lang="en-US" smtClean="0"/>
              <a:pPr/>
              <a:t>2/2/2017</a:t>
            </a:fld>
            <a:endParaRPr lang="en-US"/>
          </a:p>
        </p:txBody>
      </p:sp>
      <p:sp>
        <p:nvSpPr>
          <p:cNvPr id="7" name="Rezervirano mjesto broja slajda 6"/>
          <p:cNvSpPr>
            <a:spLocks noGrp="1"/>
          </p:cNvSpPr>
          <p:nvPr>
            <p:ph type="sldNum" sz="quarter" idx="11"/>
          </p:nvPr>
        </p:nvSpPr>
        <p:spPr/>
        <p:txBody>
          <a:bodyPr rtlCol="0"/>
          <a:lstStyle/>
          <a:p>
            <a:fld id="{47B0A8CE-02E5-4A5D-A0EF-8AC033761632}" type="slidenum">
              <a:rPr lang="en-US" smtClean="0"/>
              <a:pPr/>
              <a:t>‹#›</a:t>
            </a:fld>
            <a:endParaRPr lang="en-US"/>
          </a:p>
        </p:txBody>
      </p:sp>
      <p:sp>
        <p:nvSpPr>
          <p:cNvPr id="8" name="Rezervirano mjesto podnožja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4098B73C-D3B8-4AA5-8EEE-AE7A4947C82B}" type="datetimeFigureOut">
              <a:rPr lang="en-US" smtClean="0"/>
              <a:pPr/>
              <a:t>2/2/2017</a:t>
            </a:fld>
            <a:endParaRPr lang="en-US"/>
          </a:p>
        </p:txBody>
      </p:sp>
      <p:sp>
        <p:nvSpPr>
          <p:cNvPr id="3" name="Rezervirano mjesto podnožja 2"/>
          <p:cNvSpPr>
            <a:spLocks noGrp="1"/>
          </p:cNvSpPr>
          <p:nvPr>
            <p:ph type="ftr" sz="quarter" idx="11"/>
          </p:nvPr>
        </p:nvSpPr>
        <p:spPr/>
        <p:txBody>
          <a:bodyPr/>
          <a:lstStyle/>
          <a:p>
            <a:endParaRPr lang="en-US"/>
          </a:p>
        </p:txBody>
      </p:sp>
      <p:sp>
        <p:nvSpPr>
          <p:cNvPr id="4" name="Rezervirano mjesto broja slajda 3"/>
          <p:cNvSpPr>
            <a:spLocks noGrp="1"/>
          </p:cNvSpPr>
          <p:nvPr>
            <p:ph type="sldNum" sz="quarter" idx="12"/>
          </p:nvPr>
        </p:nvSpPr>
        <p:spPr/>
        <p:txBody>
          <a:bodyPr/>
          <a:lstStyle/>
          <a:p>
            <a:fld id="{47B0A8CE-02E5-4A5D-A0EF-8AC0337616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bg>
      <p:bgRef idx="1001">
        <a:schemeClr val="bg1"/>
      </p:bgRef>
    </p:bg>
    <p:spTree>
      <p:nvGrpSpPr>
        <p:cNvPr id="1" name=""/>
        <p:cNvGrpSpPr/>
        <p:nvPr/>
      </p:nvGrpSpPr>
      <p:grpSpPr>
        <a:xfrm>
          <a:off x="0" y="0"/>
          <a:ext cx="0" cy="0"/>
          <a:chOff x="0" y="0"/>
          <a:chExt cx="0" cy="0"/>
        </a:xfrm>
      </p:grpSpPr>
      <p:sp>
        <p:nvSpPr>
          <p:cNvPr id="10" name="Ravni poveznik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slov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r-HR" smtClean="0"/>
              <a:t>Kliknite da biste uredili stil naslova matrice</a:t>
            </a:r>
            <a:endParaRPr kumimoji="0" lang="en-US"/>
          </a:p>
        </p:txBody>
      </p:sp>
      <p:sp>
        <p:nvSpPr>
          <p:cNvPr id="3" name="Rezervirano mjesto teksta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r-HR" smtClean="0"/>
              <a:t>Kliknite da biste uredili stilove teksta matrice</a:t>
            </a:r>
          </a:p>
        </p:txBody>
      </p:sp>
      <p:sp>
        <p:nvSpPr>
          <p:cNvPr id="8" name="Ravni poveznik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avni poveznik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avni poveznik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ravokutni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avni poveznik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zervirano mjesto sadržaja 17"/>
          <p:cNvSpPr>
            <a:spLocks noGrp="1"/>
          </p:cNvSpPr>
          <p:nvPr>
            <p:ph sz="quarter" idx="1"/>
          </p:nvPr>
        </p:nvSpPr>
        <p:spPr>
          <a:xfrm>
            <a:off x="304800" y="274320"/>
            <a:ext cx="5638800" cy="6327648"/>
          </a:xfrm>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21" name="Rezervirano mjesto datuma 20"/>
          <p:cNvSpPr>
            <a:spLocks noGrp="1"/>
          </p:cNvSpPr>
          <p:nvPr>
            <p:ph type="dt" sz="half" idx="14"/>
          </p:nvPr>
        </p:nvSpPr>
        <p:spPr/>
        <p:txBody>
          <a:bodyPr rtlCol="0"/>
          <a:lstStyle/>
          <a:p>
            <a:fld id="{4098B73C-D3B8-4AA5-8EEE-AE7A4947C82B}" type="datetimeFigureOut">
              <a:rPr lang="en-US" smtClean="0"/>
              <a:pPr/>
              <a:t>2/2/2017</a:t>
            </a:fld>
            <a:endParaRPr lang="en-US"/>
          </a:p>
        </p:txBody>
      </p:sp>
      <p:sp>
        <p:nvSpPr>
          <p:cNvPr id="22" name="Rezervirano mjesto broja slajda 21"/>
          <p:cNvSpPr>
            <a:spLocks noGrp="1"/>
          </p:cNvSpPr>
          <p:nvPr>
            <p:ph type="sldNum" sz="quarter" idx="15"/>
          </p:nvPr>
        </p:nvSpPr>
        <p:spPr/>
        <p:txBody>
          <a:bodyPr rtlCol="0"/>
          <a:lstStyle/>
          <a:p>
            <a:fld id="{47B0A8CE-02E5-4A5D-A0EF-8AC033761632}" type="slidenum">
              <a:rPr lang="en-US" smtClean="0"/>
              <a:pPr/>
              <a:t>‹#›</a:t>
            </a:fld>
            <a:endParaRPr lang="en-US"/>
          </a:p>
        </p:txBody>
      </p:sp>
      <p:sp>
        <p:nvSpPr>
          <p:cNvPr id="23" name="Rezervirano mjesto podnožja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9" name="Ravni poveznik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slov 1"/>
          <p:cNvSpPr>
            <a:spLocks noGrp="1"/>
          </p:cNvSpPr>
          <p:nvPr>
            <p:ph type="title"/>
          </p:nvPr>
        </p:nvSpPr>
        <p:spPr>
          <a:xfrm rot="5400000">
            <a:off x="3350133" y="3200400"/>
            <a:ext cx="6309360" cy="457200"/>
          </a:xfrm>
        </p:spPr>
        <p:txBody>
          <a:bodyPr anchor="b"/>
          <a:lstStyle>
            <a:lvl1pPr algn="l">
              <a:buNone/>
              <a:defRPr sz="2000" b="1"/>
            </a:lvl1pPr>
          </a:lstStyle>
          <a:p>
            <a:r>
              <a:rPr kumimoji="0" lang="hr-HR" smtClean="0"/>
              <a:t>Kliknite da biste uredili stil naslova matrice</a:t>
            </a:r>
            <a:endParaRPr kumimoji="0" lang="en-US"/>
          </a:p>
        </p:txBody>
      </p:sp>
      <p:sp>
        <p:nvSpPr>
          <p:cNvPr id="3" name="Rezervirano mjesto slik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r-HR" smtClean="0"/>
              <a:t>Pritisnite ikonu za dodavanje slike</a:t>
            </a:r>
            <a:endParaRPr kumimoji="0" lang="en-US" dirty="0"/>
          </a:p>
        </p:txBody>
      </p:sp>
      <p:sp>
        <p:nvSpPr>
          <p:cNvPr id="4" name="Rezervirano mjesto teksta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r-HR" smtClean="0"/>
              <a:t>Kliknite da biste uredili stilove teksta matrice</a:t>
            </a:r>
          </a:p>
        </p:txBody>
      </p:sp>
      <p:sp>
        <p:nvSpPr>
          <p:cNvPr id="10" name="Ravni poveznik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Pravokutni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avni poveznik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avni poveznik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avni poveznik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Rezervirano mjesto datuma 16"/>
          <p:cNvSpPr>
            <a:spLocks noGrp="1"/>
          </p:cNvSpPr>
          <p:nvPr>
            <p:ph type="dt" sz="half" idx="10"/>
          </p:nvPr>
        </p:nvSpPr>
        <p:spPr/>
        <p:txBody>
          <a:bodyPr rtlCol="0"/>
          <a:lstStyle/>
          <a:p>
            <a:fld id="{4098B73C-D3B8-4AA5-8EEE-AE7A4947C82B}" type="datetimeFigureOut">
              <a:rPr lang="en-US" smtClean="0"/>
              <a:pPr/>
              <a:t>2/2/2017</a:t>
            </a:fld>
            <a:endParaRPr lang="en-US"/>
          </a:p>
        </p:txBody>
      </p:sp>
      <p:sp>
        <p:nvSpPr>
          <p:cNvPr id="18" name="Rezervirano mjesto broja slajda 17"/>
          <p:cNvSpPr>
            <a:spLocks noGrp="1"/>
          </p:cNvSpPr>
          <p:nvPr>
            <p:ph type="sldNum" sz="quarter" idx="11"/>
          </p:nvPr>
        </p:nvSpPr>
        <p:spPr/>
        <p:txBody>
          <a:bodyPr rtlCol="0"/>
          <a:lstStyle/>
          <a:p>
            <a:fld id="{47B0A8CE-02E5-4A5D-A0EF-8AC033761632}" type="slidenum">
              <a:rPr lang="en-US" smtClean="0"/>
              <a:pPr/>
              <a:t>‹#›</a:t>
            </a:fld>
            <a:endParaRPr lang="en-US"/>
          </a:p>
        </p:txBody>
      </p:sp>
      <p:sp>
        <p:nvSpPr>
          <p:cNvPr id="21" name="Rezervirano mjesto podnožja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avni poveznik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Rezervirano mjesto naslova 21"/>
          <p:cNvSpPr>
            <a:spLocks noGrp="1"/>
          </p:cNvSpPr>
          <p:nvPr>
            <p:ph type="title"/>
          </p:nvPr>
        </p:nvSpPr>
        <p:spPr>
          <a:xfrm>
            <a:off x="457200" y="274638"/>
            <a:ext cx="7467600" cy="1143000"/>
          </a:xfrm>
          <a:prstGeom prst="rect">
            <a:avLst/>
          </a:prstGeom>
        </p:spPr>
        <p:txBody>
          <a:bodyPr vert="horz" anchor="b">
            <a:normAutofit/>
          </a:bodyPr>
          <a:lstStyle/>
          <a:p>
            <a:r>
              <a:rPr kumimoji="0" lang="hr-HR" smtClean="0"/>
              <a:t>Kliknite da biste uredili stil naslova matrice</a:t>
            </a:r>
            <a:endParaRPr kumimoji="0" lang="en-US"/>
          </a:p>
        </p:txBody>
      </p:sp>
      <p:sp>
        <p:nvSpPr>
          <p:cNvPr id="13" name="Rezervirano mjesto teksta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r-HR" smtClean="0"/>
              <a:t>Kliknite da biste uredili stilove teksta matrice</a:t>
            </a:r>
          </a:p>
          <a:p>
            <a:pPr lvl="1" eaLnBrk="1" latinLnBrk="0" hangingPunct="1"/>
            <a:r>
              <a:rPr kumimoji="0" lang="hr-HR" smtClean="0"/>
              <a:t>Druga razina</a:t>
            </a:r>
          </a:p>
          <a:p>
            <a:pPr lvl="2" eaLnBrk="1" latinLnBrk="0" hangingPunct="1"/>
            <a:r>
              <a:rPr kumimoji="0" lang="hr-HR" smtClean="0"/>
              <a:t>Treća razina</a:t>
            </a:r>
          </a:p>
          <a:p>
            <a:pPr lvl="3" eaLnBrk="1" latinLnBrk="0" hangingPunct="1"/>
            <a:r>
              <a:rPr kumimoji="0" lang="hr-HR" smtClean="0"/>
              <a:t>Četvrta razina</a:t>
            </a:r>
          </a:p>
          <a:p>
            <a:pPr lvl="4" eaLnBrk="1" latinLnBrk="0" hangingPunct="1"/>
            <a:r>
              <a:rPr kumimoji="0" lang="hr-HR" smtClean="0"/>
              <a:t>Peta razina</a:t>
            </a:r>
            <a:endParaRPr kumimoji="0" lang="en-US"/>
          </a:p>
        </p:txBody>
      </p:sp>
      <p:sp>
        <p:nvSpPr>
          <p:cNvPr id="14" name="Rezervirano mjesto datum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098B73C-D3B8-4AA5-8EEE-AE7A4947C82B}" type="datetimeFigureOut">
              <a:rPr lang="en-US" smtClean="0"/>
              <a:pPr/>
              <a:t>2/2/2017</a:t>
            </a:fld>
            <a:endParaRPr lang="en-US"/>
          </a:p>
        </p:txBody>
      </p:sp>
      <p:sp>
        <p:nvSpPr>
          <p:cNvPr id="3" name="Rezervirano mjesto podnožj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Ravni poveznik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avni poveznik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avokutni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avni poveznik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Rezervirano mjesto broja slajd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7B0A8CE-02E5-4A5D-A0EF-8AC0337616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286000" y="762000"/>
            <a:ext cx="6172200" cy="2057400"/>
          </a:xfrm>
        </p:spPr>
        <p:txBody>
          <a:bodyPr>
            <a:noAutofit/>
          </a:bodyPr>
          <a:lstStyle/>
          <a:p>
            <a:pPr algn="ctr"/>
            <a:r>
              <a:rPr lang="hr-HR" sz="4800" i="1" dirty="0" smtClean="0">
                <a:solidFill>
                  <a:srgbClr val="C00000"/>
                </a:solidFill>
                <a:latin typeface="Calligraph421 BT" pitchFamily="66" charset="0"/>
              </a:rPr>
              <a:t>poučavanje  </a:t>
            </a:r>
            <a:br>
              <a:rPr lang="hr-HR" sz="4800" i="1" dirty="0" smtClean="0">
                <a:solidFill>
                  <a:srgbClr val="C00000"/>
                </a:solidFill>
                <a:latin typeface="Calligraph421 BT" pitchFamily="66" charset="0"/>
              </a:rPr>
            </a:br>
            <a:r>
              <a:rPr lang="hr-HR" sz="4800" i="1" dirty="0" smtClean="0">
                <a:solidFill>
                  <a:srgbClr val="C00000"/>
                </a:solidFill>
                <a:latin typeface="Calligraph421 BT" pitchFamily="66" charset="0"/>
              </a:rPr>
              <a:t>kao  umjetnost  –  </a:t>
            </a:r>
            <a:r>
              <a:rPr lang="hr-HR" sz="4800" i="1" dirty="0" err="1" smtClean="0">
                <a:solidFill>
                  <a:srgbClr val="C00000"/>
                </a:solidFill>
                <a:latin typeface="Calligraph421 BT" pitchFamily="66" charset="0"/>
              </a:rPr>
              <a:t>fibonaccijev</a:t>
            </a:r>
            <a:r>
              <a:rPr lang="hr-HR" sz="4800" i="1" dirty="0" smtClean="0">
                <a:solidFill>
                  <a:srgbClr val="C00000"/>
                </a:solidFill>
                <a:latin typeface="Calligraph421 BT" pitchFamily="66" charset="0"/>
              </a:rPr>
              <a:t>   niz</a:t>
            </a:r>
            <a:endParaRPr lang="en-US" sz="4800" i="1" dirty="0">
              <a:solidFill>
                <a:srgbClr val="C00000"/>
              </a:solidFill>
              <a:latin typeface="Calligraph421 BT" pitchFamily="66" charset="0"/>
            </a:endParaRPr>
          </a:p>
        </p:txBody>
      </p:sp>
      <p:sp>
        <p:nvSpPr>
          <p:cNvPr id="3" name="Podnaslov 2"/>
          <p:cNvSpPr>
            <a:spLocks noGrp="1"/>
          </p:cNvSpPr>
          <p:nvPr>
            <p:ph type="subTitle" idx="1"/>
          </p:nvPr>
        </p:nvSpPr>
        <p:spPr>
          <a:xfrm>
            <a:off x="2286000" y="3581400"/>
            <a:ext cx="6172200" cy="2793522"/>
          </a:xfrm>
        </p:spPr>
        <p:txBody>
          <a:bodyPr>
            <a:normAutofit fontScale="92500" lnSpcReduction="10000"/>
          </a:bodyPr>
          <a:lstStyle/>
          <a:p>
            <a:pPr algn="r"/>
            <a:r>
              <a:rPr lang="hr-HR" sz="3000" b="0" dirty="0" smtClean="0">
                <a:solidFill>
                  <a:schemeClr val="tx1"/>
                </a:solidFill>
                <a:latin typeface="Arial" pitchFamily="34" charset="0"/>
                <a:cs typeface="Arial" pitchFamily="34" charset="0"/>
              </a:rPr>
              <a:t>Željka </a:t>
            </a:r>
            <a:r>
              <a:rPr lang="hr-HR" sz="3000" b="0" dirty="0" err="1" smtClean="0">
                <a:solidFill>
                  <a:schemeClr val="tx1"/>
                </a:solidFill>
                <a:latin typeface="Arial" pitchFamily="34" charset="0"/>
                <a:cs typeface="Arial" pitchFamily="34" charset="0"/>
              </a:rPr>
              <a:t>Vrcelj</a:t>
            </a:r>
            <a:r>
              <a:rPr lang="hr-HR" sz="3000" b="0" dirty="0" smtClean="0">
                <a:solidFill>
                  <a:schemeClr val="tx1"/>
                </a:solidFill>
                <a:latin typeface="Arial" pitchFamily="34" charset="0"/>
                <a:cs typeface="Arial" pitchFamily="34" charset="0"/>
              </a:rPr>
              <a:t>, </a:t>
            </a:r>
            <a:r>
              <a:rPr lang="hr-HR" sz="3000" b="0" dirty="0" err="1" smtClean="0">
                <a:solidFill>
                  <a:schemeClr val="tx1"/>
                </a:solidFill>
                <a:latin typeface="Arial" pitchFamily="34" charset="0"/>
                <a:cs typeface="Arial" pitchFamily="34" charset="0"/>
              </a:rPr>
              <a:t>prof</a:t>
            </a:r>
            <a:r>
              <a:rPr lang="hr-HR" sz="3000" b="0" dirty="0" smtClean="0">
                <a:solidFill>
                  <a:schemeClr val="tx1"/>
                </a:solidFill>
                <a:latin typeface="Arial" pitchFamily="34" charset="0"/>
                <a:cs typeface="Arial" pitchFamily="34" charset="0"/>
              </a:rPr>
              <a:t>. savjetnik</a:t>
            </a:r>
          </a:p>
          <a:p>
            <a:pPr algn="r"/>
            <a:r>
              <a:rPr lang="hr-HR" sz="3000" b="0" dirty="0" smtClean="0">
                <a:solidFill>
                  <a:schemeClr val="tx1"/>
                </a:solidFill>
                <a:latin typeface="Arial" pitchFamily="34" charset="0"/>
                <a:cs typeface="Arial" pitchFamily="34" charset="0"/>
              </a:rPr>
              <a:t>Željeznička tehnička škola </a:t>
            </a:r>
            <a:r>
              <a:rPr lang="hr-HR" sz="3000" b="0" dirty="0" err="1" smtClean="0">
                <a:solidFill>
                  <a:schemeClr val="tx1"/>
                </a:solidFill>
                <a:latin typeface="Arial" pitchFamily="34" charset="0"/>
                <a:cs typeface="Arial" pitchFamily="34" charset="0"/>
              </a:rPr>
              <a:t>Moravice</a:t>
            </a:r>
            <a:endParaRPr lang="hr-HR" sz="3000" b="0" dirty="0" smtClean="0">
              <a:solidFill>
                <a:schemeClr val="tx1"/>
              </a:solidFill>
              <a:latin typeface="Arial" pitchFamily="34" charset="0"/>
              <a:cs typeface="Arial" pitchFamily="34" charset="0"/>
            </a:endParaRPr>
          </a:p>
          <a:p>
            <a:pPr algn="r"/>
            <a:endParaRPr lang="hr-HR" sz="1400" b="0" dirty="0" smtClean="0">
              <a:solidFill>
                <a:schemeClr val="tx1"/>
              </a:solidFill>
              <a:latin typeface="Arial" pitchFamily="34" charset="0"/>
              <a:cs typeface="Arial" pitchFamily="34" charset="0"/>
            </a:endParaRPr>
          </a:p>
          <a:p>
            <a:pPr algn="r"/>
            <a:endParaRPr lang="hr-HR" b="0" dirty="0" smtClean="0">
              <a:solidFill>
                <a:schemeClr val="tx1"/>
              </a:solidFill>
              <a:latin typeface="Arial" pitchFamily="34" charset="0"/>
              <a:cs typeface="Arial" pitchFamily="34" charset="0"/>
            </a:endParaRPr>
          </a:p>
          <a:p>
            <a:pPr algn="r"/>
            <a:r>
              <a:rPr lang="hr-HR" sz="2500" b="0" dirty="0" smtClean="0">
                <a:solidFill>
                  <a:schemeClr val="tx1"/>
                </a:solidFill>
                <a:latin typeface="Arial" pitchFamily="34" charset="0"/>
                <a:cs typeface="Arial" pitchFamily="34" charset="0"/>
              </a:rPr>
              <a:t>Stručno – metodičke večeri </a:t>
            </a:r>
          </a:p>
          <a:p>
            <a:pPr algn="r"/>
            <a:r>
              <a:rPr lang="hr-HR" sz="2500" b="0" dirty="0" smtClean="0">
                <a:solidFill>
                  <a:schemeClr val="tx1"/>
                </a:solidFill>
                <a:latin typeface="Arial" pitchFamily="34" charset="0"/>
                <a:cs typeface="Arial" pitchFamily="34" charset="0"/>
              </a:rPr>
              <a:t>Nastavne sekcije HMD – a; </a:t>
            </a:r>
          </a:p>
          <a:p>
            <a:pPr algn="r"/>
            <a:r>
              <a:rPr lang="hr-HR" sz="2500" b="0" dirty="0" smtClean="0">
                <a:solidFill>
                  <a:schemeClr val="tx1"/>
                </a:solidFill>
                <a:latin typeface="Arial" pitchFamily="34" charset="0"/>
                <a:cs typeface="Arial" pitchFamily="34" charset="0"/>
              </a:rPr>
              <a:t>Zagreb, 1. veljače 2017</a:t>
            </a:r>
            <a:r>
              <a:rPr lang="hr-HR" sz="2400" b="0" dirty="0" smtClean="0">
                <a:solidFill>
                  <a:schemeClr val="tx1"/>
                </a:solidFill>
                <a:latin typeface="Arial" pitchFamily="34" charset="0"/>
                <a:cs typeface="Arial" pitchFamily="34" charset="0"/>
              </a:rPr>
              <a:t>.</a:t>
            </a:r>
            <a:endParaRPr lang="en-US" sz="2400" b="0" dirty="0" smtClean="0">
              <a:solidFill>
                <a:schemeClr val="tx1"/>
              </a:solidFill>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600" b="1" dirty="0" smtClean="0">
                <a:solidFill>
                  <a:srgbClr val="C00000"/>
                </a:solidFill>
                <a:latin typeface="Arial" pitchFamily="34" charset="0"/>
                <a:cs typeface="Arial" pitchFamily="34" charset="0"/>
              </a:rPr>
              <a:t>vizija</a:t>
            </a:r>
            <a:endParaRPr lang="en-US" sz="3600" b="1" dirty="0">
              <a:solidFill>
                <a:srgbClr val="C00000"/>
              </a:solidFill>
              <a:latin typeface="Arial" pitchFamily="34" charset="0"/>
              <a:cs typeface="Arial" pitchFamily="34" charset="0"/>
            </a:endParaRPr>
          </a:p>
        </p:txBody>
      </p:sp>
      <p:sp>
        <p:nvSpPr>
          <p:cNvPr id="3" name="Rezervirano mjesto sadržaja 2"/>
          <p:cNvSpPr>
            <a:spLocks noGrp="1"/>
          </p:cNvSpPr>
          <p:nvPr>
            <p:ph sz="quarter" idx="1"/>
          </p:nvPr>
        </p:nvSpPr>
        <p:spPr/>
        <p:txBody>
          <a:bodyPr>
            <a:normAutofit/>
          </a:bodyPr>
          <a:lstStyle/>
          <a:p>
            <a:r>
              <a:rPr lang="hr-HR" sz="2700" dirty="0" smtClean="0">
                <a:latin typeface="Arial" pitchFamily="34" charset="0"/>
                <a:cs typeface="Arial" pitchFamily="34" charset="0"/>
              </a:rPr>
              <a:t>razred </a:t>
            </a:r>
          </a:p>
          <a:p>
            <a:pPr lvl="1"/>
            <a:r>
              <a:rPr lang="hr-HR" sz="2500" dirty="0" smtClean="0">
                <a:latin typeface="Arial" pitchFamily="34" charset="0"/>
                <a:cs typeface="Arial" pitchFamily="34" charset="0"/>
              </a:rPr>
              <a:t>znatiželja i radost kao stanje duha</a:t>
            </a:r>
          </a:p>
          <a:p>
            <a:pPr lvl="1"/>
            <a:r>
              <a:rPr lang="hr-HR" sz="2500" dirty="0" smtClean="0">
                <a:latin typeface="Arial" pitchFamily="34" charset="0"/>
                <a:cs typeface="Arial" pitchFamily="34" charset="0"/>
              </a:rPr>
              <a:t>cilj: obrazovni uspjeh za sve učenike</a:t>
            </a:r>
          </a:p>
          <a:p>
            <a:pPr lvl="1">
              <a:buNone/>
            </a:pPr>
            <a:endParaRPr lang="hr-HR" sz="2500" dirty="0" smtClean="0">
              <a:latin typeface="Arial" pitchFamily="34" charset="0"/>
              <a:cs typeface="Arial" pitchFamily="34" charset="0"/>
            </a:endParaRPr>
          </a:p>
          <a:p>
            <a:r>
              <a:rPr lang="hr-HR" sz="2700" dirty="0" smtClean="0">
                <a:latin typeface="Arial" pitchFamily="34" charset="0"/>
                <a:cs typeface="Arial" pitchFamily="34" charset="0"/>
              </a:rPr>
              <a:t>stjecanje primjenjivih znanja i vještina</a:t>
            </a:r>
          </a:p>
          <a:p>
            <a:r>
              <a:rPr lang="hr-HR" sz="2700" dirty="0" smtClean="0">
                <a:latin typeface="Arial" pitchFamily="34" charset="0"/>
                <a:cs typeface="Arial" pitchFamily="34" charset="0"/>
              </a:rPr>
              <a:t>poticanje kritičkog razmišljanja učenika</a:t>
            </a:r>
          </a:p>
          <a:p>
            <a:r>
              <a:rPr lang="hr-HR" sz="2700" dirty="0" smtClean="0">
                <a:latin typeface="Arial" pitchFamily="34" charset="0"/>
                <a:cs typeface="Arial" pitchFamily="34" charset="0"/>
              </a:rPr>
              <a:t>proces samovrednovanja</a:t>
            </a:r>
          </a:p>
          <a:p>
            <a:endParaRPr lang="hr-HR" sz="2700" dirty="0" smtClean="0">
              <a:latin typeface="Arial" pitchFamily="34" charset="0"/>
              <a:cs typeface="Arial" pitchFamily="34" charset="0"/>
            </a:endParaRPr>
          </a:p>
          <a:p>
            <a:r>
              <a:rPr lang="hr-HR" sz="2700" dirty="0" smtClean="0">
                <a:latin typeface="Arial" pitchFamily="34" charset="0"/>
                <a:cs typeface="Arial" pitchFamily="34" charset="0"/>
              </a:rPr>
              <a:t>kreativnost i inovativnost</a:t>
            </a:r>
          </a:p>
          <a:p>
            <a:r>
              <a:rPr lang="hr-HR" sz="2700" dirty="0" smtClean="0">
                <a:latin typeface="Arial" pitchFamily="34" charset="0"/>
                <a:cs typeface="Arial" pitchFamily="34" charset="0"/>
              </a:rPr>
              <a:t>empatička i interakcijska komunikacija</a:t>
            </a:r>
          </a:p>
          <a:p>
            <a:endParaRPr lang="hr-HR" sz="2700" dirty="0" smtClean="0">
              <a:latin typeface="Arial" pitchFamily="34" charset="0"/>
              <a:cs typeface="Arial" pitchFamily="34" charset="0"/>
            </a:endParaRPr>
          </a:p>
          <a:p>
            <a:endParaRPr lang="hr-HR" sz="2700" dirty="0" smtClean="0">
              <a:latin typeface="Arial" pitchFamily="34" charset="0"/>
              <a:cs typeface="Arial" pitchFamily="34" charset="0"/>
            </a:endParaRPr>
          </a:p>
          <a:p>
            <a:pPr lvl="1">
              <a:buNone/>
            </a:pPr>
            <a:endParaRPr lang="hr-HR" sz="2500" dirty="0" smtClean="0">
              <a:latin typeface="Arial" pitchFamily="34" charset="0"/>
              <a:cs typeface="Arial" pitchFamily="34" charset="0"/>
            </a:endParaRPr>
          </a:p>
          <a:p>
            <a:pPr>
              <a:buNone/>
            </a:pPr>
            <a:endParaRPr lang="hr-HR"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hr-HR" sz="3600" b="1" dirty="0" smtClean="0">
                <a:solidFill>
                  <a:srgbClr val="C00000"/>
                </a:solidFill>
                <a:latin typeface="Arial" pitchFamily="34" charset="0"/>
                <a:cs typeface="Arial" pitchFamily="34" charset="0"/>
              </a:rPr>
              <a:t>suradničko  učenje  </a:t>
            </a:r>
            <a:r>
              <a:rPr lang="hr-HR" sz="3600" b="1" dirty="0">
                <a:solidFill>
                  <a:srgbClr val="C00000"/>
                </a:solidFill>
                <a:latin typeface="Arial" pitchFamily="34" charset="0"/>
                <a:cs typeface="Arial" pitchFamily="34" charset="0"/>
              </a:rPr>
              <a:t>– </a:t>
            </a:r>
            <a:r>
              <a:rPr lang="hr-HR" sz="3600" b="1" dirty="0" smtClean="0">
                <a:solidFill>
                  <a:srgbClr val="C00000"/>
                </a:solidFill>
                <a:latin typeface="Arial" pitchFamily="34" charset="0"/>
                <a:cs typeface="Arial" pitchFamily="34" charset="0"/>
              </a:rPr>
              <a:t> 1 </a:t>
            </a:r>
            <a:endParaRPr lang="en-US" sz="3600" b="1" dirty="0">
              <a:solidFill>
                <a:srgbClr val="C00000"/>
              </a:solidFill>
              <a:latin typeface="Arial" pitchFamily="34" charset="0"/>
              <a:cs typeface="Arial" pitchFamily="34" charset="0"/>
            </a:endParaRPr>
          </a:p>
        </p:txBody>
      </p:sp>
      <p:sp>
        <p:nvSpPr>
          <p:cNvPr id="132099" name="Rectangle 3"/>
          <p:cNvSpPr>
            <a:spLocks noGrp="1" noChangeArrowheads="1"/>
          </p:cNvSpPr>
          <p:nvPr>
            <p:ph type="body" idx="1"/>
          </p:nvPr>
        </p:nvSpPr>
        <p:spPr/>
        <p:txBody>
          <a:bodyPr>
            <a:normAutofit lnSpcReduction="10000"/>
          </a:bodyPr>
          <a:lstStyle/>
          <a:p>
            <a:pPr>
              <a:lnSpc>
                <a:spcPct val="90000"/>
              </a:lnSpc>
            </a:pPr>
            <a:r>
              <a:rPr lang="hr-HR" sz="2800" dirty="0">
                <a:latin typeface="Arial" pitchFamily="34" charset="0"/>
                <a:cs typeface="Arial" pitchFamily="34" charset="0"/>
              </a:rPr>
              <a:t>konstruktivistički pristup učenju – razvojna i njegujuća perspektiva poučavanja</a:t>
            </a:r>
          </a:p>
          <a:p>
            <a:pPr>
              <a:lnSpc>
                <a:spcPct val="90000"/>
              </a:lnSpc>
              <a:buFont typeface="Wingdings" pitchFamily="2" charset="2"/>
              <a:buNone/>
            </a:pPr>
            <a:endParaRPr lang="hr-HR" sz="2800" dirty="0">
              <a:latin typeface="Arial" pitchFamily="34" charset="0"/>
              <a:cs typeface="Arial" pitchFamily="34" charset="0"/>
            </a:endParaRPr>
          </a:p>
          <a:p>
            <a:pPr>
              <a:lnSpc>
                <a:spcPct val="90000"/>
              </a:lnSpc>
            </a:pPr>
            <a:r>
              <a:rPr lang="hr-HR" sz="2600" dirty="0">
                <a:latin typeface="Arial" pitchFamily="34" charset="0"/>
                <a:cs typeface="Arial" pitchFamily="34" charset="0"/>
              </a:rPr>
              <a:t>obrazovni materijali – potrebe i sposobnosti učenika</a:t>
            </a:r>
          </a:p>
          <a:p>
            <a:pPr>
              <a:lnSpc>
                <a:spcPct val="90000"/>
              </a:lnSpc>
            </a:pPr>
            <a:r>
              <a:rPr lang="hr-HR" sz="2600" dirty="0">
                <a:latin typeface="Arial" pitchFamily="34" charset="0"/>
                <a:cs typeface="Arial" pitchFamily="34" charset="0"/>
              </a:rPr>
              <a:t>aktivno učenje u timovima</a:t>
            </a:r>
          </a:p>
          <a:p>
            <a:pPr>
              <a:lnSpc>
                <a:spcPct val="90000"/>
              </a:lnSpc>
            </a:pPr>
            <a:r>
              <a:rPr lang="hr-HR" sz="2600" dirty="0">
                <a:latin typeface="Arial" pitchFamily="34" charset="0"/>
                <a:cs typeface="Arial" pitchFamily="34" charset="0"/>
              </a:rPr>
              <a:t>nastavnik – voditelj</a:t>
            </a:r>
          </a:p>
          <a:p>
            <a:pPr>
              <a:lnSpc>
                <a:spcPct val="90000"/>
              </a:lnSpc>
            </a:pPr>
            <a:r>
              <a:rPr lang="hr-HR" sz="2600" dirty="0">
                <a:latin typeface="Arial" pitchFamily="34" charset="0"/>
                <a:cs typeface="Arial" pitchFamily="34" charset="0"/>
              </a:rPr>
              <a:t>vještine surađivanja</a:t>
            </a:r>
          </a:p>
          <a:p>
            <a:pPr>
              <a:lnSpc>
                <a:spcPct val="90000"/>
              </a:lnSpc>
            </a:pPr>
            <a:r>
              <a:rPr lang="hr-HR" sz="2600" dirty="0">
                <a:latin typeface="Arial" pitchFamily="34" charset="0"/>
                <a:cs typeface="Arial" pitchFamily="34" charset="0"/>
              </a:rPr>
              <a:t>pozitivna ovisnost</a:t>
            </a:r>
          </a:p>
          <a:p>
            <a:pPr>
              <a:lnSpc>
                <a:spcPct val="90000"/>
              </a:lnSpc>
            </a:pPr>
            <a:r>
              <a:rPr lang="hr-HR" sz="2600" dirty="0">
                <a:latin typeface="Arial" pitchFamily="34" charset="0"/>
                <a:cs typeface="Arial" pitchFamily="34" charset="0"/>
              </a:rPr>
              <a:t>interakcija i komunikacija</a:t>
            </a:r>
            <a:endParaRPr lang="hr-HR" sz="2600" dirty="0">
              <a:solidFill>
                <a:srgbClr val="008000"/>
              </a:solidFill>
              <a:latin typeface="Arial" pitchFamily="34" charset="0"/>
              <a:cs typeface="Arial" pitchFamily="34" charset="0"/>
            </a:endParaRPr>
          </a:p>
          <a:p>
            <a:pPr lvl="1">
              <a:lnSpc>
                <a:spcPct val="90000"/>
              </a:lnSpc>
            </a:pPr>
            <a:r>
              <a:rPr lang="hr-HR" sz="2400" dirty="0">
                <a:latin typeface="Arial" pitchFamily="34" charset="0"/>
                <a:cs typeface="Arial" pitchFamily="34" charset="0"/>
              </a:rPr>
              <a:t>individualno i društveno iskustvo u procesu učenja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a:bodyPr>
          <a:lstStyle/>
          <a:p>
            <a:r>
              <a:rPr lang="hr-HR" sz="3600" b="1" dirty="0" smtClean="0">
                <a:solidFill>
                  <a:srgbClr val="C00000"/>
                </a:solidFill>
                <a:latin typeface="Arial" pitchFamily="34" charset="0"/>
                <a:cs typeface="Arial" pitchFamily="34" charset="0"/>
              </a:rPr>
              <a:t>suradničko  učenje  </a:t>
            </a:r>
            <a:r>
              <a:rPr lang="hr-HR" sz="3600" b="1" dirty="0">
                <a:solidFill>
                  <a:srgbClr val="C00000"/>
                </a:solidFill>
                <a:latin typeface="Arial" pitchFamily="34" charset="0"/>
                <a:cs typeface="Arial" pitchFamily="34" charset="0"/>
              </a:rPr>
              <a:t>– </a:t>
            </a:r>
            <a:r>
              <a:rPr lang="hr-HR" sz="3600" b="1" dirty="0" smtClean="0">
                <a:solidFill>
                  <a:srgbClr val="C00000"/>
                </a:solidFill>
                <a:latin typeface="Arial" pitchFamily="34" charset="0"/>
                <a:cs typeface="Arial" pitchFamily="34" charset="0"/>
              </a:rPr>
              <a:t> 2 </a:t>
            </a:r>
            <a:endParaRPr lang="en-US" sz="3600" b="1" dirty="0">
              <a:solidFill>
                <a:srgbClr val="C00000"/>
              </a:solidFill>
              <a:latin typeface="Arial" pitchFamily="34" charset="0"/>
              <a:cs typeface="Arial" pitchFamily="34" charset="0"/>
            </a:endParaRPr>
          </a:p>
        </p:txBody>
      </p:sp>
      <p:sp>
        <p:nvSpPr>
          <p:cNvPr id="133123" name="Rectangle 3"/>
          <p:cNvSpPr>
            <a:spLocks noGrp="1" noChangeArrowheads="1"/>
          </p:cNvSpPr>
          <p:nvPr>
            <p:ph type="body" idx="1"/>
          </p:nvPr>
        </p:nvSpPr>
        <p:spPr/>
        <p:txBody>
          <a:bodyPr>
            <a:normAutofit/>
          </a:bodyPr>
          <a:lstStyle/>
          <a:p>
            <a:pPr>
              <a:buFont typeface="Wingdings" pitchFamily="2" charset="2"/>
              <a:buNone/>
            </a:pPr>
            <a:endParaRPr lang="hr-HR" sz="2800" dirty="0" smtClean="0">
              <a:latin typeface="Arial" pitchFamily="34" charset="0"/>
              <a:cs typeface="Arial" pitchFamily="34" charset="0"/>
            </a:endParaRPr>
          </a:p>
          <a:p>
            <a:r>
              <a:rPr lang="hr-HR" sz="2700" dirty="0" smtClean="0">
                <a:latin typeface="Arial" pitchFamily="34" charset="0"/>
                <a:cs typeface="Arial" pitchFamily="34" charset="0"/>
              </a:rPr>
              <a:t>problemski zadaci i stvarne situacije</a:t>
            </a:r>
          </a:p>
          <a:p>
            <a:r>
              <a:rPr lang="hr-HR" sz="2700" dirty="0" smtClean="0">
                <a:latin typeface="Arial" pitchFamily="34" charset="0"/>
                <a:cs typeface="Arial" pitchFamily="34" charset="0"/>
              </a:rPr>
              <a:t>intelektualna radoznalost, kreativni potencijali, istraživački duh</a:t>
            </a:r>
          </a:p>
          <a:p>
            <a:r>
              <a:rPr lang="hr-HR" sz="2700" dirty="0" smtClean="0">
                <a:latin typeface="Arial" pitchFamily="34" charset="0"/>
                <a:cs typeface="Arial" pitchFamily="34" charset="0"/>
              </a:rPr>
              <a:t>kritičko i analitičko razmišljanje</a:t>
            </a:r>
          </a:p>
          <a:p>
            <a:r>
              <a:rPr lang="hr-HR" sz="2700" dirty="0" smtClean="0">
                <a:latin typeface="Arial" pitchFamily="34" charset="0"/>
                <a:cs typeface="Arial" pitchFamily="34" charset="0"/>
              </a:rPr>
              <a:t>samovrednovanje (vlastiti rezultati; suradnja u timu)</a:t>
            </a:r>
          </a:p>
          <a:p>
            <a:endParaRPr lang="hr-HR" sz="2700" dirty="0" smtClean="0">
              <a:latin typeface="Arial" pitchFamily="34" charset="0"/>
              <a:cs typeface="Arial" pitchFamily="34" charset="0"/>
            </a:endParaRPr>
          </a:p>
          <a:p>
            <a:pPr>
              <a:buNone/>
            </a:pPr>
            <a:endParaRPr lang="hr-HR" sz="2800" dirty="0"/>
          </a:p>
          <a:p>
            <a:pPr>
              <a:buFont typeface="Wingdings" pitchFamily="2" charset="2"/>
              <a:buNone/>
            </a:pP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600" b="1" dirty="0" smtClean="0">
                <a:solidFill>
                  <a:srgbClr val="C00000"/>
                </a:solidFill>
                <a:latin typeface="Arial" pitchFamily="34" charset="0"/>
                <a:cs typeface="Arial" pitchFamily="34" charset="0"/>
              </a:rPr>
              <a:t>domaće zadaće  –  1</a:t>
            </a:r>
            <a:endParaRPr lang="en-US" sz="3600" b="1" dirty="0">
              <a:solidFill>
                <a:srgbClr val="C00000"/>
              </a:solidFill>
              <a:latin typeface="Arial" pitchFamily="34" charset="0"/>
              <a:cs typeface="Arial" pitchFamily="34" charset="0"/>
            </a:endParaRPr>
          </a:p>
        </p:txBody>
      </p:sp>
      <p:sp>
        <p:nvSpPr>
          <p:cNvPr id="3" name="Rezervirano mjesto sadržaja 2"/>
          <p:cNvSpPr>
            <a:spLocks noGrp="1"/>
          </p:cNvSpPr>
          <p:nvPr>
            <p:ph sz="quarter" idx="1"/>
          </p:nvPr>
        </p:nvSpPr>
        <p:spPr/>
        <p:txBody>
          <a:bodyPr>
            <a:normAutofit/>
          </a:bodyPr>
          <a:lstStyle/>
          <a:p>
            <a:r>
              <a:rPr lang="hr-HR" sz="2800" dirty="0" smtClean="0">
                <a:latin typeface="Arial" pitchFamily="34" charset="0"/>
                <a:cs typeface="Arial" pitchFamily="34" charset="0"/>
              </a:rPr>
              <a:t>seminarski radovi </a:t>
            </a:r>
          </a:p>
          <a:p>
            <a:pPr lvl="1"/>
            <a:r>
              <a:rPr lang="hr-HR" sz="2500" dirty="0" smtClean="0">
                <a:latin typeface="Arial" pitchFamily="34" charset="0"/>
                <a:cs typeface="Arial" pitchFamily="34" charset="0"/>
              </a:rPr>
              <a:t>inicijativa, odlučivanje i kreativnost učenika</a:t>
            </a:r>
          </a:p>
          <a:p>
            <a:r>
              <a:rPr lang="hr-HR" sz="2800" dirty="0" smtClean="0">
                <a:latin typeface="Arial" pitchFamily="34" charset="0"/>
                <a:cs typeface="Arial" pitchFamily="34" charset="0"/>
              </a:rPr>
              <a:t>pitanja za usmjeravanje kritičkog razmišljanja i prije obrade teme</a:t>
            </a:r>
          </a:p>
          <a:p>
            <a:r>
              <a:rPr lang="hr-HR" sz="2800" dirty="0" smtClean="0">
                <a:latin typeface="Arial" pitchFamily="34" charset="0"/>
                <a:cs typeface="Arial" pitchFamily="34" charset="0"/>
              </a:rPr>
              <a:t>primjeri iz stvarnog života</a:t>
            </a:r>
          </a:p>
          <a:p>
            <a:pPr>
              <a:buNone/>
            </a:pPr>
            <a:endParaRPr lang="hr-HR" sz="2800" dirty="0" smtClean="0">
              <a:latin typeface="Arial" pitchFamily="34" charset="0"/>
              <a:cs typeface="Arial" pitchFamily="34" charset="0"/>
            </a:endParaRPr>
          </a:p>
          <a:p>
            <a:r>
              <a:rPr lang="hr-HR" sz="2800" dirty="0" smtClean="0">
                <a:latin typeface="Arial" pitchFamily="34" charset="0"/>
                <a:cs typeface="Arial" pitchFamily="34" charset="0"/>
              </a:rPr>
              <a:t>izrada zadaća – udžbenik sa zbirkom zadataka, dodatna literatura, Internet</a:t>
            </a:r>
          </a:p>
          <a:p>
            <a:pPr lvl="1"/>
            <a:r>
              <a:rPr lang="hr-HR" sz="2500" dirty="0" smtClean="0">
                <a:latin typeface="Arial" pitchFamily="34" charset="0"/>
                <a:cs typeface="Arial" pitchFamily="34" charset="0"/>
              </a:rPr>
              <a:t>sposobnost zaključivanja, logička i geometrijska procjena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600" b="1" dirty="0" smtClean="0">
                <a:solidFill>
                  <a:srgbClr val="C00000"/>
                </a:solidFill>
                <a:latin typeface="Arial" pitchFamily="34" charset="0"/>
                <a:cs typeface="Arial" pitchFamily="34" charset="0"/>
              </a:rPr>
              <a:t>domaće  zadaće  –  2 </a:t>
            </a:r>
            <a:endParaRPr lang="en-US" sz="3600" b="1" dirty="0">
              <a:solidFill>
                <a:srgbClr val="C00000"/>
              </a:solidFill>
              <a:latin typeface="Arial" pitchFamily="34" charset="0"/>
              <a:cs typeface="Arial" pitchFamily="34" charset="0"/>
            </a:endParaRPr>
          </a:p>
        </p:txBody>
      </p:sp>
      <p:sp>
        <p:nvSpPr>
          <p:cNvPr id="3" name="Rezervirano mjesto sadržaja 2"/>
          <p:cNvSpPr>
            <a:spLocks noGrp="1"/>
          </p:cNvSpPr>
          <p:nvPr>
            <p:ph sz="quarter" idx="1"/>
          </p:nvPr>
        </p:nvSpPr>
        <p:spPr/>
        <p:txBody>
          <a:bodyPr>
            <a:normAutofit/>
          </a:bodyPr>
          <a:lstStyle/>
          <a:p>
            <a:r>
              <a:rPr lang="hr-HR" sz="2800" dirty="0" smtClean="0">
                <a:solidFill>
                  <a:srgbClr val="C00000"/>
                </a:solidFill>
                <a:latin typeface="Arial" pitchFamily="34" charset="0"/>
                <a:cs typeface="Arial" pitchFamily="34" charset="0"/>
              </a:rPr>
              <a:t>samousmjereno</a:t>
            </a:r>
            <a:r>
              <a:rPr lang="hr-HR" sz="2800" dirty="0" smtClean="0">
                <a:latin typeface="Arial" pitchFamily="34" charset="0"/>
                <a:cs typeface="Arial" pitchFamily="34" charset="0"/>
              </a:rPr>
              <a:t> učenje</a:t>
            </a:r>
          </a:p>
          <a:p>
            <a:pPr lvl="1"/>
            <a:r>
              <a:rPr lang="hr-HR" sz="2500" dirty="0" smtClean="0">
                <a:latin typeface="Arial" pitchFamily="34" charset="0"/>
                <a:cs typeface="Arial" pitchFamily="34" charset="0"/>
              </a:rPr>
              <a:t>intelektualna radoznalost, istraživački duh, samopouzdanje</a:t>
            </a:r>
          </a:p>
          <a:p>
            <a:endParaRPr lang="hr-HR" sz="2800" dirty="0" smtClean="0">
              <a:latin typeface="Arial" pitchFamily="34" charset="0"/>
              <a:cs typeface="Arial" pitchFamily="34" charset="0"/>
            </a:endParaRPr>
          </a:p>
          <a:p>
            <a:r>
              <a:rPr lang="hr-HR" sz="2800" dirty="0" smtClean="0">
                <a:latin typeface="Arial" pitchFamily="34" charset="0"/>
                <a:cs typeface="Arial" pitchFamily="34" charset="0"/>
              </a:rPr>
              <a:t>rezultati zadataka</a:t>
            </a:r>
          </a:p>
          <a:p>
            <a:pPr lvl="1"/>
            <a:r>
              <a:rPr lang="hr-HR" sz="2500" dirty="0" smtClean="0">
                <a:latin typeface="Arial" pitchFamily="34" charset="0"/>
                <a:cs typeface="Arial" pitchFamily="34" charset="0"/>
              </a:rPr>
              <a:t>pisano obrazloženje</a:t>
            </a:r>
          </a:p>
          <a:p>
            <a:pPr lvl="1"/>
            <a:r>
              <a:rPr lang="hr-HR" sz="2500" dirty="0" smtClean="0">
                <a:latin typeface="Arial" pitchFamily="34" charset="0"/>
                <a:cs typeface="Arial" pitchFamily="34" charset="0"/>
              </a:rPr>
              <a:t>grafofolije, posteri, PowerPoint prezentacije</a:t>
            </a:r>
          </a:p>
          <a:p>
            <a:pPr lvl="1"/>
            <a:r>
              <a:rPr lang="hr-HR" sz="2500" dirty="0" smtClean="0">
                <a:latin typeface="Arial" pitchFamily="34" charset="0"/>
                <a:cs typeface="Arial" pitchFamily="34" charset="0"/>
              </a:rPr>
              <a:t>kooperativna prezentacija</a:t>
            </a:r>
            <a:endParaRPr lang="en-US" sz="25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600" b="1" dirty="0" smtClean="0">
                <a:solidFill>
                  <a:srgbClr val="C00000"/>
                </a:solidFill>
                <a:latin typeface="Arial" pitchFamily="34" charset="0"/>
                <a:cs typeface="Arial" pitchFamily="34" charset="0"/>
              </a:rPr>
              <a:t>domaće  zadaće  –  3</a:t>
            </a:r>
            <a:endParaRPr lang="en-US" sz="3600" b="1" dirty="0">
              <a:solidFill>
                <a:srgbClr val="C00000"/>
              </a:solidFill>
              <a:latin typeface="Arial" pitchFamily="34" charset="0"/>
              <a:cs typeface="Arial" pitchFamily="34" charset="0"/>
            </a:endParaRPr>
          </a:p>
        </p:txBody>
      </p:sp>
      <p:sp>
        <p:nvSpPr>
          <p:cNvPr id="3" name="Rezervirano mjesto sadržaja 2"/>
          <p:cNvSpPr>
            <a:spLocks noGrp="1"/>
          </p:cNvSpPr>
          <p:nvPr>
            <p:ph sz="quarter" idx="1"/>
          </p:nvPr>
        </p:nvSpPr>
        <p:spPr/>
        <p:txBody>
          <a:bodyPr>
            <a:normAutofit/>
          </a:bodyPr>
          <a:lstStyle/>
          <a:p>
            <a:r>
              <a:rPr lang="hr-HR" sz="2800" dirty="0" smtClean="0">
                <a:solidFill>
                  <a:srgbClr val="C00000"/>
                </a:solidFill>
                <a:latin typeface="Arial" pitchFamily="34" charset="0"/>
                <a:cs typeface="Arial" pitchFamily="34" charset="0"/>
              </a:rPr>
              <a:t>Portfolio</a:t>
            </a:r>
          </a:p>
          <a:p>
            <a:pPr lvl="1"/>
            <a:r>
              <a:rPr lang="hr-HR" sz="2500" dirty="0" smtClean="0">
                <a:latin typeface="Arial" pitchFamily="34" charset="0"/>
                <a:cs typeface="Arial" pitchFamily="34" charset="0"/>
              </a:rPr>
              <a:t>kvalitetne domaće zadaće</a:t>
            </a:r>
          </a:p>
          <a:p>
            <a:pPr lvl="1"/>
            <a:r>
              <a:rPr lang="hr-HR" sz="2500" dirty="0" smtClean="0">
                <a:latin typeface="Arial" pitchFamily="34" charset="0"/>
                <a:cs typeface="Arial" pitchFamily="34" charset="0"/>
              </a:rPr>
              <a:t>seminarski radovi</a:t>
            </a:r>
          </a:p>
          <a:p>
            <a:pPr lvl="1"/>
            <a:r>
              <a:rPr lang="hr-HR" sz="2500" dirty="0" smtClean="0">
                <a:latin typeface="Arial" pitchFamily="34" charset="0"/>
                <a:cs typeface="Arial" pitchFamily="34" charset="0"/>
              </a:rPr>
              <a:t>projektni zadaci</a:t>
            </a:r>
          </a:p>
          <a:p>
            <a:pPr lvl="1">
              <a:buNone/>
            </a:pPr>
            <a:endParaRPr lang="hr-HR" sz="2500" dirty="0" smtClean="0">
              <a:latin typeface="Arial" pitchFamily="34" charset="0"/>
              <a:cs typeface="Arial" pitchFamily="34" charset="0"/>
            </a:endParaRPr>
          </a:p>
          <a:p>
            <a:pPr lvl="1"/>
            <a:r>
              <a:rPr lang="hr-HR" sz="2500" dirty="0" smtClean="0">
                <a:latin typeface="Arial" pitchFamily="34" charset="0"/>
                <a:cs typeface="Arial" pitchFamily="34" charset="0"/>
              </a:rPr>
              <a:t>osvrt na vlastito učenje i napredak</a:t>
            </a:r>
          </a:p>
          <a:p>
            <a:pPr lvl="1"/>
            <a:r>
              <a:rPr lang="hr-HR" sz="2500" dirty="0" smtClean="0">
                <a:latin typeface="Arial" pitchFamily="34" charset="0"/>
                <a:cs typeface="Arial" pitchFamily="34" charset="0"/>
              </a:rPr>
              <a:t>promišljanja, poteškoće i dileme</a:t>
            </a:r>
          </a:p>
          <a:p>
            <a:pPr lvl="1"/>
            <a:endParaRPr lang="hr-HR" sz="2500" dirty="0" smtClean="0">
              <a:latin typeface="Arial" pitchFamily="34" charset="0"/>
              <a:cs typeface="Arial" pitchFamily="34" charset="0"/>
            </a:endParaRPr>
          </a:p>
          <a:p>
            <a:pPr lvl="1"/>
            <a:r>
              <a:rPr lang="hr-HR" sz="2500" dirty="0" smtClean="0">
                <a:latin typeface="Arial" pitchFamily="34" charset="0"/>
                <a:cs typeface="Arial" pitchFamily="34" charset="0"/>
              </a:rPr>
              <a:t>ustrajnost</a:t>
            </a:r>
          </a:p>
          <a:p>
            <a:pPr lvl="1"/>
            <a:r>
              <a:rPr lang="hr-HR" sz="2500" dirty="0" smtClean="0">
                <a:latin typeface="Arial" pitchFamily="34" charset="0"/>
                <a:cs typeface="Arial" pitchFamily="34" charset="0"/>
              </a:rPr>
              <a:t>pronalaženje vlastitog puta stjecanja znanja</a:t>
            </a:r>
            <a:endParaRPr lang="en-US" sz="25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600" b="1" dirty="0" smtClean="0">
                <a:solidFill>
                  <a:srgbClr val="C00000"/>
                </a:solidFill>
                <a:latin typeface="Arial" pitchFamily="34" charset="0"/>
                <a:cs typeface="Arial" pitchFamily="34" charset="0"/>
              </a:rPr>
              <a:t>vrednovanje  /  ocjenjivanje</a:t>
            </a:r>
            <a:endParaRPr lang="en-US" sz="3600" b="1" dirty="0">
              <a:solidFill>
                <a:srgbClr val="C00000"/>
              </a:solidFill>
              <a:latin typeface="Arial" pitchFamily="34" charset="0"/>
              <a:cs typeface="Arial" pitchFamily="34" charset="0"/>
            </a:endParaRPr>
          </a:p>
        </p:txBody>
      </p:sp>
      <p:sp>
        <p:nvSpPr>
          <p:cNvPr id="3" name="Rezervirano mjesto sadržaja 2"/>
          <p:cNvSpPr>
            <a:spLocks noGrp="1"/>
          </p:cNvSpPr>
          <p:nvPr>
            <p:ph sz="quarter" idx="1"/>
          </p:nvPr>
        </p:nvSpPr>
        <p:spPr/>
        <p:txBody>
          <a:bodyPr>
            <a:normAutofit/>
          </a:bodyPr>
          <a:lstStyle/>
          <a:p>
            <a:r>
              <a:rPr lang="hr-HR" sz="2800" dirty="0" smtClean="0">
                <a:solidFill>
                  <a:srgbClr val="C00000"/>
                </a:solidFill>
                <a:latin typeface="Arial" pitchFamily="34" charset="0"/>
                <a:cs typeface="Arial" pitchFamily="34" charset="0"/>
              </a:rPr>
              <a:t>formativna</a:t>
            </a:r>
            <a:r>
              <a:rPr lang="hr-HR" sz="2800" dirty="0" smtClean="0">
                <a:latin typeface="Arial" pitchFamily="34" charset="0"/>
                <a:cs typeface="Arial" pitchFamily="34" charset="0"/>
              </a:rPr>
              <a:t> procjena znanja</a:t>
            </a:r>
          </a:p>
          <a:p>
            <a:pPr lvl="1"/>
            <a:r>
              <a:rPr lang="hr-HR" sz="2500" dirty="0" smtClean="0">
                <a:latin typeface="Arial" pitchFamily="34" charset="0"/>
                <a:cs typeface="Arial" pitchFamily="34" charset="0"/>
              </a:rPr>
              <a:t>pravovremene i poticajne povratne informacije tijekom učenja</a:t>
            </a:r>
          </a:p>
          <a:p>
            <a:pPr lvl="1"/>
            <a:r>
              <a:rPr lang="hr-HR" sz="2500" dirty="0" smtClean="0">
                <a:latin typeface="Arial" pitchFamily="34" charset="0"/>
                <a:cs typeface="Arial" pitchFamily="34" charset="0"/>
              </a:rPr>
              <a:t>sugestije za daljnja promišljanja</a:t>
            </a:r>
          </a:p>
          <a:p>
            <a:pPr lvl="1">
              <a:buNone/>
            </a:pPr>
            <a:endParaRPr lang="hr-HR" sz="2500" dirty="0" smtClean="0">
              <a:latin typeface="Arial" pitchFamily="34" charset="0"/>
              <a:cs typeface="Arial" pitchFamily="34" charset="0"/>
            </a:endParaRPr>
          </a:p>
          <a:p>
            <a:r>
              <a:rPr lang="hr-HR" sz="2800" dirty="0" smtClean="0">
                <a:solidFill>
                  <a:srgbClr val="C00000"/>
                </a:solidFill>
                <a:latin typeface="Arial" pitchFamily="34" charset="0"/>
                <a:cs typeface="Arial" pitchFamily="34" charset="0"/>
              </a:rPr>
              <a:t>sumativna</a:t>
            </a:r>
            <a:r>
              <a:rPr lang="hr-HR" sz="2800" dirty="0" smtClean="0">
                <a:latin typeface="Arial" pitchFamily="34" charset="0"/>
                <a:cs typeface="Arial" pitchFamily="34" charset="0"/>
              </a:rPr>
              <a:t> procjena znanja</a:t>
            </a:r>
          </a:p>
          <a:p>
            <a:pPr lvl="1"/>
            <a:r>
              <a:rPr lang="hr-HR" sz="2500" dirty="0" smtClean="0">
                <a:latin typeface="Arial" pitchFamily="34" charset="0"/>
                <a:cs typeface="Arial" pitchFamily="34" charset="0"/>
              </a:rPr>
              <a:t>razina postignuća učenika – definirani ciljevi učenja</a:t>
            </a:r>
          </a:p>
          <a:p>
            <a:pPr lvl="1"/>
            <a:r>
              <a:rPr lang="hr-HR" sz="2500" dirty="0" smtClean="0">
                <a:latin typeface="Arial" pitchFamily="34" charset="0"/>
                <a:cs typeface="Arial" pitchFamily="34" charset="0"/>
              </a:rPr>
              <a:t>ocjenjivanje</a:t>
            </a:r>
          </a:p>
          <a:p>
            <a:pPr lvl="1"/>
            <a:r>
              <a:rPr lang="hr-HR" sz="2500" dirty="0" smtClean="0">
                <a:latin typeface="Arial" pitchFamily="34" charset="0"/>
                <a:cs typeface="Arial" pitchFamily="34" charset="0"/>
              </a:rPr>
              <a:t>detaljno razrađeni kriteriji vrednovanja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hr-HR" sz="3600" b="1" dirty="0" smtClean="0">
                <a:solidFill>
                  <a:srgbClr val="C00000"/>
                </a:solidFill>
                <a:latin typeface="Arial" pitchFamily="34" charset="0"/>
                <a:cs typeface="Arial" pitchFamily="34" charset="0"/>
              </a:rPr>
              <a:t>samovrednovanje</a:t>
            </a:r>
            <a:endParaRPr lang="en-US" sz="3600" b="1" dirty="0">
              <a:solidFill>
                <a:srgbClr val="C00000"/>
              </a:solidFill>
              <a:latin typeface="Arial" pitchFamily="34" charset="0"/>
              <a:cs typeface="Arial" pitchFamily="34" charset="0"/>
            </a:endParaRPr>
          </a:p>
        </p:txBody>
      </p:sp>
      <p:sp>
        <p:nvSpPr>
          <p:cNvPr id="134147" name="Rectangle 3"/>
          <p:cNvSpPr>
            <a:spLocks noGrp="1" noChangeArrowheads="1"/>
          </p:cNvSpPr>
          <p:nvPr>
            <p:ph type="body" idx="1"/>
          </p:nvPr>
        </p:nvSpPr>
        <p:spPr/>
        <p:txBody>
          <a:bodyPr>
            <a:normAutofit/>
          </a:bodyPr>
          <a:lstStyle/>
          <a:p>
            <a:pPr>
              <a:lnSpc>
                <a:spcPct val="80000"/>
              </a:lnSpc>
              <a:buFont typeface="Wingdings" pitchFamily="2" charset="2"/>
              <a:buNone/>
            </a:pPr>
            <a:r>
              <a:rPr lang="hr-HR" sz="1700" i="1" dirty="0"/>
              <a:t>	</a:t>
            </a:r>
            <a:r>
              <a:rPr lang="hr-HR" sz="2000" i="1" dirty="0">
                <a:latin typeface="Arial" pitchFamily="34" charset="0"/>
                <a:cs typeface="Arial" pitchFamily="34" charset="0"/>
              </a:rPr>
              <a:t>Primjer:</a:t>
            </a:r>
          </a:p>
          <a:p>
            <a:pPr>
              <a:lnSpc>
                <a:spcPct val="80000"/>
              </a:lnSpc>
              <a:buFont typeface="Wingdings" pitchFamily="2" charset="2"/>
              <a:buNone/>
            </a:pPr>
            <a:endParaRPr lang="hr-HR" sz="2000" dirty="0">
              <a:latin typeface="Arial" pitchFamily="34" charset="0"/>
              <a:cs typeface="Arial" pitchFamily="34" charset="0"/>
            </a:endParaRPr>
          </a:p>
          <a:p>
            <a:pPr>
              <a:lnSpc>
                <a:spcPct val="80000"/>
              </a:lnSpc>
              <a:buFont typeface="Wingdings" pitchFamily="2" charset="2"/>
              <a:buNone/>
            </a:pPr>
            <a:r>
              <a:rPr lang="hr-HR" sz="2000" dirty="0">
                <a:latin typeface="Arial" pitchFamily="34" charset="0"/>
                <a:cs typeface="Arial" pitchFamily="34" charset="0"/>
              </a:rPr>
              <a:t>	Kriteriji samovrednovanja timskog rada</a:t>
            </a:r>
          </a:p>
          <a:p>
            <a:pPr>
              <a:lnSpc>
                <a:spcPct val="80000"/>
              </a:lnSpc>
              <a:buFont typeface="Wingdings" pitchFamily="2" charset="2"/>
              <a:buNone/>
            </a:pPr>
            <a:r>
              <a:rPr lang="hr-HR" sz="2000" dirty="0">
                <a:latin typeface="Arial" pitchFamily="34" charset="0"/>
                <a:cs typeface="Arial" pitchFamily="34" charset="0"/>
              </a:rPr>
              <a:t>		(ocjena je rezultat </a:t>
            </a:r>
            <a:r>
              <a:rPr lang="hr-HR" dirty="0" smtClean="0">
                <a:latin typeface="Arial" pitchFamily="34" charset="0"/>
                <a:cs typeface="Arial" pitchFamily="34" charset="0"/>
              </a:rPr>
              <a:t>suradnje</a:t>
            </a:r>
            <a:r>
              <a:rPr lang="hr-HR" sz="2000" dirty="0" smtClean="0">
                <a:latin typeface="Arial" pitchFamily="34" charset="0"/>
                <a:cs typeface="Arial" pitchFamily="34" charset="0"/>
              </a:rPr>
              <a:t> učenika </a:t>
            </a:r>
            <a:r>
              <a:rPr lang="hr-HR" sz="2000" dirty="0">
                <a:latin typeface="Arial" pitchFamily="34" charset="0"/>
                <a:cs typeface="Arial" pitchFamily="34" charset="0"/>
              </a:rPr>
              <a:t>u timu):</a:t>
            </a:r>
          </a:p>
          <a:p>
            <a:pPr>
              <a:lnSpc>
                <a:spcPct val="80000"/>
              </a:lnSpc>
              <a:buFont typeface="Wingdings" pitchFamily="2" charset="2"/>
              <a:buNone/>
            </a:pPr>
            <a:endParaRPr lang="hr-HR" sz="2000" dirty="0">
              <a:latin typeface="Arial" pitchFamily="34" charset="0"/>
              <a:cs typeface="Arial" pitchFamily="34" charset="0"/>
            </a:endParaRPr>
          </a:p>
          <a:p>
            <a:pPr>
              <a:lnSpc>
                <a:spcPct val="80000"/>
              </a:lnSpc>
              <a:buFont typeface="Wingdings" pitchFamily="2" charset="2"/>
              <a:buNone/>
            </a:pPr>
            <a:r>
              <a:rPr lang="hr-HR" sz="2000" dirty="0">
                <a:latin typeface="Arial" pitchFamily="34" charset="0"/>
                <a:cs typeface="Arial" pitchFamily="34" charset="0"/>
              </a:rPr>
              <a:t>	Ocjena:   </a:t>
            </a:r>
            <a:r>
              <a:rPr lang="hr-HR" sz="2000" b="1" dirty="0">
                <a:latin typeface="Arial" pitchFamily="34" charset="0"/>
                <a:cs typeface="Arial" pitchFamily="34" charset="0"/>
              </a:rPr>
              <a:t>5</a:t>
            </a:r>
            <a:r>
              <a:rPr lang="hr-HR" sz="2000" dirty="0">
                <a:latin typeface="Arial" pitchFamily="34" charset="0"/>
                <a:cs typeface="Arial" pitchFamily="34" charset="0"/>
              </a:rPr>
              <a:t> </a:t>
            </a:r>
            <a:r>
              <a:rPr lang="hr-HR" sz="2000" dirty="0" smtClean="0">
                <a:latin typeface="Arial" pitchFamily="34" charset="0"/>
                <a:cs typeface="Arial" pitchFamily="34" charset="0"/>
              </a:rPr>
              <a:t> −  </a:t>
            </a:r>
            <a:r>
              <a:rPr lang="hr-HR" sz="2000" dirty="0">
                <a:latin typeface="Arial" pitchFamily="34" charset="0"/>
                <a:cs typeface="Arial" pitchFamily="34" charset="0"/>
              </a:rPr>
              <a:t>visoka razina interaktivnosti, kvalitetna </a:t>
            </a:r>
            <a:r>
              <a:rPr lang="hr-HR" sz="2000" dirty="0" smtClean="0">
                <a:latin typeface="Arial" pitchFamily="34" charset="0"/>
                <a:cs typeface="Arial" pitchFamily="34" charset="0"/>
              </a:rPr>
              <a:t>  komunikacija, učenici </a:t>
            </a:r>
            <a:r>
              <a:rPr lang="hr-HR" sz="2000" dirty="0">
                <a:latin typeface="Arial" pitchFamily="34" charset="0"/>
                <a:cs typeface="Arial" pitchFamily="34" charset="0"/>
              </a:rPr>
              <a:t>aktivno uče jedni od drugih (međusobno </a:t>
            </a:r>
            <a:r>
              <a:rPr lang="hr-HR" sz="2000" dirty="0" smtClean="0">
                <a:latin typeface="Arial" pitchFamily="34" charset="0"/>
                <a:cs typeface="Arial" pitchFamily="34" charset="0"/>
              </a:rPr>
              <a:t>se potiču </a:t>
            </a:r>
            <a:r>
              <a:rPr lang="hr-HR" sz="2000" dirty="0">
                <a:latin typeface="Arial" pitchFamily="34" charset="0"/>
                <a:cs typeface="Arial" pitchFamily="34" charset="0"/>
              </a:rPr>
              <a:t>na rad i podržavaju kroz svoje grupne uloge)</a:t>
            </a:r>
          </a:p>
          <a:p>
            <a:pPr>
              <a:lnSpc>
                <a:spcPct val="80000"/>
              </a:lnSpc>
              <a:buFont typeface="Wingdings" pitchFamily="2" charset="2"/>
              <a:buNone/>
            </a:pPr>
            <a:r>
              <a:rPr lang="hr-HR" sz="2000" dirty="0">
                <a:latin typeface="Arial" pitchFamily="34" charset="0"/>
                <a:cs typeface="Arial" pitchFamily="34" charset="0"/>
              </a:rPr>
              <a:t>		       </a:t>
            </a:r>
            <a:r>
              <a:rPr lang="hr-HR" sz="2000" b="1" dirty="0">
                <a:latin typeface="Arial" pitchFamily="34" charset="0"/>
                <a:cs typeface="Arial" pitchFamily="34" charset="0"/>
              </a:rPr>
              <a:t>4</a:t>
            </a:r>
            <a:r>
              <a:rPr lang="hr-HR" sz="2000" dirty="0">
                <a:latin typeface="Arial" pitchFamily="34" charset="0"/>
                <a:cs typeface="Arial" pitchFamily="34" charset="0"/>
              </a:rPr>
              <a:t>  −  uspješna suradnja članova grupe u procesu </a:t>
            </a:r>
            <a:r>
              <a:rPr lang="hr-HR" sz="2000" dirty="0" smtClean="0">
                <a:latin typeface="Arial" pitchFamily="34" charset="0"/>
                <a:cs typeface="Arial" pitchFamily="34" charset="0"/>
              </a:rPr>
              <a:t> učenja</a:t>
            </a:r>
            <a:endParaRPr lang="hr-HR" sz="2000" dirty="0">
              <a:latin typeface="Arial" pitchFamily="34" charset="0"/>
              <a:cs typeface="Arial" pitchFamily="34" charset="0"/>
            </a:endParaRPr>
          </a:p>
          <a:p>
            <a:pPr>
              <a:lnSpc>
                <a:spcPct val="80000"/>
              </a:lnSpc>
              <a:buFont typeface="Wingdings" pitchFamily="2" charset="2"/>
              <a:buNone/>
            </a:pPr>
            <a:r>
              <a:rPr lang="hr-HR" sz="2000" dirty="0">
                <a:latin typeface="Arial" pitchFamily="34" charset="0"/>
                <a:cs typeface="Arial" pitchFamily="34" charset="0"/>
              </a:rPr>
              <a:t>		       </a:t>
            </a:r>
            <a:r>
              <a:rPr lang="hr-HR" sz="2000" b="1" dirty="0">
                <a:latin typeface="Arial" pitchFamily="34" charset="0"/>
                <a:cs typeface="Arial" pitchFamily="34" charset="0"/>
              </a:rPr>
              <a:t>3</a:t>
            </a:r>
            <a:r>
              <a:rPr lang="hr-HR" sz="2000" dirty="0">
                <a:latin typeface="Arial" pitchFamily="34" charset="0"/>
                <a:cs typeface="Arial" pitchFamily="34" charset="0"/>
              </a:rPr>
              <a:t>  −  pojedini učenici surađuju s ostalima u grupi</a:t>
            </a:r>
          </a:p>
          <a:p>
            <a:pPr>
              <a:lnSpc>
                <a:spcPct val="80000"/>
              </a:lnSpc>
              <a:buFont typeface="Wingdings" pitchFamily="2" charset="2"/>
              <a:buNone/>
            </a:pPr>
            <a:r>
              <a:rPr lang="hr-HR" sz="2000" dirty="0">
                <a:latin typeface="Arial" pitchFamily="34" charset="0"/>
                <a:cs typeface="Arial" pitchFamily="34" charset="0"/>
              </a:rPr>
              <a:t>	</a:t>
            </a:r>
            <a:r>
              <a:rPr lang="hr-HR" sz="2000" dirty="0" smtClean="0">
                <a:latin typeface="Arial" pitchFamily="34" charset="0"/>
                <a:cs typeface="Arial" pitchFamily="34" charset="0"/>
              </a:rPr>
              <a:t>tek </a:t>
            </a:r>
            <a:r>
              <a:rPr lang="hr-HR" sz="2000" dirty="0">
                <a:latin typeface="Arial" pitchFamily="34" charset="0"/>
                <a:cs typeface="Arial" pitchFamily="34" charset="0"/>
              </a:rPr>
              <a:t>nakon razgovora i poticaja nastavnika</a:t>
            </a:r>
          </a:p>
          <a:p>
            <a:pPr>
              <a:lnSpc>
                <a:spcPct val="80000"/>
              </a:lnSpc>
              <a:buFont typeface="Wingdings" pitchFamily="2" charset="2"/>
              <a:buNone/>
            </a:pPr>
            <a:r>
              <a:rPr lang="hr-HR" sz="2000" dirty="0">
                <a:latin typeface="Arial" pitchFamily="34" charset="0"/>
                <a:cs typeface="Arial" pitchFamily="34" charset="0"/>
              </a:rPr>
              <a:t>		       </a:t>
            </a:r>
            <a:r>
              <a:rPr lang="hr-HR" sz="2000" b="1" dirty="0">
                <a:latin typeface="Arial" pitchFamily="34" charset="0"/>
                <a:cs typeface="Arial" pitchFamily="34" charset="0"/>
              </a:rPr>
              <a:t>2</a:t>
            </a:r>
            <a:r>
              <a:rPr lang="hr-HR" sz="2000" dirty="0">
                <a:latin typeface="Arial" pitchFamily="34" charset="0"/>
                <a:cs typeface="Arial" pitchFamily="34" charset="0"/>
              </a:rPr>
              <a:t>  −  pojedini članovi grupe ne surađuju ili ometaju grupni </a:t>
            </a:r>
            <a:r>
              <a:rPr lang="hr-HR" sz="2000" dirty="0" smtClean="0">
                <a:latin typeface="Arial" pitchFamily="34" charset="0"/>
                <a:cs typeface="Arial" pitchFamily="34" charset="0"/>
              </a:rPr>
              <a:t>rad</a:t>
            </a:r>
            <a:endParaRPr lang="hr-HR" sz="2000" dirty="0">
              <a:latin typeface="Arial" pitchFamily="34" charset="0"/>
              <a:cs typeface="Arial" pitchFamily="34" charset="0"/>
            </a:endParaRPr>
          </a:p>
          <a:p>
            <a:pPr>
              <a:lnSpc>
                <a:spcPct val="80000"/>
              </a:lnSpc>
              <a:buFont typeface="Wingdings" pitchFamily="2" charset="2"/>
              <a:buNone/>
            </a:pPr>
            <a:r>
              <a:rPr lang="hr-HR" sz="2000" dirty="0">
                <a:latin typeface="Arial" pitchFamily="34" charset="0"/>
                <a:cs typeface="Arial" pitchFamily="34" charset="0"/>
              </a:rPr>
              <a:t>		       </a:t>
            </a:r>
            <a:r>
              <a:rPr lang="hr-HR" sz="2000" b="1" dirty="0">
                <a:latin typeface="Arial" pitchFamily="34" charset="0"/>
                <a:cs typeface="Arial" pitchFamily="34" charset="0"/>
              </a:rPr>
              <a:t>1</a:t>
            </a:r>
            <a:r>
              <a:rPr lang="hr-HR" sz="2000" dirty="0">
                <a:latin typeface="Arial" pitchFamily="34" charset="0"/>
                <a:cs typeface="Arial" pitchFamily="34" charset="0"/>
              </a:rPr>
              <a:t>  −  nema pozitivne ovisnosti učenika u grupi, niti suradnje</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1" hangingPunct="1"/>
            <a:r>
              <a:rPr lang="hr-HR" sz="3600" b="1" dirty="0" smtClean="0">
                <a:solidFill>
                  <a:srgbClr val="C00000"/>
                </a:solidFill>
                <a:latin typeface="Arial" pitchFamily="34" charset="0"/>
                <a:cs typeface="Arial" pitchFamily="34" charset="0"/>
              </a:rPr>
              <a:t>pojam i zadavanje niza</a:t>
            </a:r>
            <a:r>
              <a:rPr lang="hr-HR" sz="3200" b="1" dirty="0" smtClean="0">
                <a:solidFill>
                  <a:srgbClr val="C00000"/>
                </a:solidFill>
                <a:latin typeface="Arial" pitchFamily="34" charset="0"/>
                <a:cs typeface="Arial" pitchFamily="34" charset="0"/>
              </a:rPr>
              <a:t> </a:t>
            </a:r>
            <a:r>
              <a:rPr lang="hr-HR" sz="3600" dirty="0" smtClean="0">
                <a:solidFill>
                  <a:srgbClr val="C00000"/>
                </a:solidFill>
                <a:latin typeface="Arial" pitchFamily="34" charset="0"/>
                <a:cs typeface="Arial" pitchFamily="34" charset="0"/>
              </a:rPr>
              <a:t>– 2 sata</a:t>
            </a:r>
            <a:r>
              <a:rPr lang="hr-HR" sz="3600" dirty="0" smtClean="0">
                <a:latin typeface="Arial" pitchFamily="34" charset="0"/>
                <a:cs typeface="Arial" pitchFamily="34" charset="0"/>
              </a:rPr>
              <a:t/>
            </a:r>
            <a:br>
              <a:rPr lang="hr-HR" sz="3600" dirty="0" smtClean="0">
                <a:latin typeface="Arial" pitchFamily="34" charset="0"/>
                <a:cs typeface="Arial" pitchFamily="34" charset="0"/>
              </a:rPr>
            </a:br>
            <a:r>
              <a:rPr lang="hr-HR" sz="3600" b="0" i="1" dirty="0" smtClean="0">
                <a:solidFill>
                  <a:srgbClr val="008000"/>
                </a:solidFill>
                <a:latin typeface="Arial" pitchFamily="34" charset="0"/>
                <a:cs typeface="Arial" pitchFamily="34" charset="0"/>
              </a:rPr>
              <a:t>(GROZDOVI) </a:t>
            </a:r>
            <a:r>
              <a:rPr lang="hr-HR" sz="3600" i="1" dirty="0" smtClean="0">
                <a:solidFill>
                  <a:srgbClr val="008000"/>
                </a:solidFill>
                <a:latin typeface="Arial" pitchFamily="34" charset="0"/>
                <a:cs typeface="Arial" pitchFamily="34" charset="0"/>
              </a:rPr>
              <a:t>– </a:t>
            </a:r>
            <a:r>
              <a:rPr lang="hr-HR" sz="3600" dirty="0" smtClean="0">
                <a:solidFill>
                  <a:srgbClr val="008000"/>
                </a:solidFill>
                <a:latin typeface="Arial" pitchFamily="34" charset="0"/>
                <a:cs typeface="Arial" pitchFamily="34" charset="0"/>
              </a:rPr>
              <a:t>1</a:t>
            </a:r>
            <a:endParaRPr lang="en-US" sz="3600" i="1" dirty="0" smtClean="0">
              <a:solidFill>
                <a:srgbClr val="008000"/>
              </a:solidFill>
              <a:latin typeface="Arial" pitchFamily="34" charset="0"/>
              <a:cs typeface="Arial" pitchFamily="34" charset="0"/>
            </a:endParaRPr>
          </a:p>
        </p:txBody>
      </p:sp>
      <p:sp>
        <p:nvSpPr>
          <p:cNvPr id="70659" name="Rectangle 3"/>
          <p:cNvSpPr>
            <a:spLocks noGrp="1" noChangeArrowheads="1"/>
          </p:cNvSpPr>
          <p:nvPr>
            <p:ph type="body" idx="1"/>
          </p:nvPr>
        </p:nvSpPr>
        <p:spPr/>
        <p:txBody>
          <a:bodyPr>
            <a:normAutofit lnSpcReduction="10000"/>
          </a:bodyPr>
          <a:lstStyle/>
          <a:p>
            <a:pPr eaLnBrk="1" hangingPunct="1"/>
            <a:r>
              <a:rPr lang="hr-HR" sz="3200" dirty="0" smtClean="0">
                <a:latin typeface="Arial" pitchFamily="34" charset="0"/>
                <a:cs typeface="Arial" pitchFamily="34" charset="0"/>
              </a:rPr>
              <a:t> kreiranje </a:t>
            </a:r>
            <a:r>
              <a:rPr lang="hr-HR" sz="3200" dirty="0" smtClean="0">
                <a:solidFill>
                  <a:srgbClr val="008000"/>
                </a:solidFill>
                <a:latin typeface="Arial" pitchFamily="34" charset="0"/>
                <a:cs typeface="Arial" pitchFamily="34" charset="0"/>
              </a:rPr>
              <a:t>grozdova</a:t>
            </a:r>
            <a:r>
              <a:rPr lang="hr-HR" sz="3200" dirty="0" smtClean="0">
                <a:latin typeface="Arial" pitchFamily="34" charset="0"/>
                <a:cs typeface="Arial" pitchFamily="34" charset="0"/>
              </a:rPr>
              <a:t> u timovima (25  minuta)</a:t>
            </a:r>
          </a:p>
          <a:p>
            <a:pPr lvl="1" eaLnBrk="1" hangingPunct="1">
              <a:buClr>
                <a:srgbClr val="008000"/>
              </a:buClr>
            </a:pPr>
            <a:r>
              <a:rPr lang="hr-HR" sz="2800" dirty="0" smtClean="0">
                <a:latin typeface="Arial" pitchFamily="34" charset="0"/>
                <a:cs typeface="Arial" pitchFamily="34" charset="0"/>
              </a:rPr>
              <a:t>predznanje (</a:t>
            </a:r>
            <a:r>
              <a:rPr lang="hr-HR" sz="2800" dirty="0" err="1" smtClean="0">
                <a:latin typeface="Arial" pitchFamily="34" charset="0"/>
                <a:cs typeface="Arial" pitchFamily="34" charset="0"/>
              </a:rPr>
              <a:t>tj</a:t>
            </a:r>
            <a:r>
              <a:rPr lang="hr-HR" sz="2800" dirty="0" smtClean="0">
                <a:latin typeface="Arial" pitchFamily="34" charset="0"/>
                <a:cs typeface="Arial" pitchFamily="34" charset="0"/>
              </a:rPr>
              <a:t>. spoznaje i uvjerenja) učenika o nizovima, na koje će se nadograđivati nove informacije</a:t>
            </a:r>
          </a:p>
          <a:p>
            <a:pPr lvl="1" eaLnBrk="1" hangingPunct="1">
              <a:buClr>
                <a:srgbClr val="008000"/>
              </a:buClr>
            </a:pPr>
            <a:r>
              <a:rPr lang="hr-HR" sz="2800" dirty="0" smtClean="0">
                <a:latin typeface="Arial" pitchFamily="34" charset="0"/>
                <a:cs typeface="Arial" pitchFamily="34" charset="0"/>
              </a:rPr>
              <a:t>poticanje </a:t>
            </a:r>
            <a:r>
              <a:rPr lang="hr-HR" sz="2800" dirty="0" smtClean="0">
                <a:latin typeface="Arial" pitchFamily="34" charset="0"/>
                <a:cs typeface="Arial" pitchFamily="34" charset="0"/>
              </a:rPr>
              <a:t>razmišljanja </a:t>
            </a:r>
            <a:r>
              <a:rPr lang="hr-HR" sz="2800" dirty="0" smtClean="0">
                <a:latin typeface="Arial" pitchFamily="34" charset="0"/>
                <a:cs typeface="Arial" pitchFamily="34" charset="0"/>
              </a:rPr>
              <a:t>učenika prije obrade teme</a:t>
            </a:r>
          </a:p>
          <a:p>
            <a:pPr lvl="1" eaLnBrk="1" hangingPunct="1">
              <a:buClr>
                <a:srgbClr val="008000"/>
              </a:buClr>
            </a:pPr>
            <a:r>
              <a:rPr lang="hr-HR" sz="2800" dirty="0" smtClean="0">
                <a:latin typeface="Arial" pitchFamily="34" charset="0"/>
                <a:cs typeface="Arial" pitchFamily="34" charset="0"/>
              </a:rPr>
              <a:t>izrada grafičkih prikaza razvija znatiželju i kreativnost</a:t>
            </a:r>
          </a:p>
          <a:p>
            <a:pPr lvl="1" eaLnBrk="1" hangingPunct="1">
              <a:buClr>
                <a:srgbClr val="008000"/>
              </a:buClr>
            </a:pPr>
            <a:r>
              <a:rPr lang="hr-HR" sz="2800" dirty="0" smtClean="0">
                <a:latin typeface="Arial" pitchFamily="34" charset="0"/>
                <a:cs typeface="Arial" pitchFamily="34" charset="0"/>
              </a:rPr>
              <a:t>učenici bilježe pojmove koje povezuju, te primjere nizova</a:t>
            </a: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hr-HR" sz="3200" b="1" dirty="0" smtClean="0">
                <a:solidFill>
                  <a:srgbClr val="C00000"/>
                </a:solidFill>
                <a:latin typeface="Arial" pitchFamily="34" charset="0"/>
                <a:cs typeface="Arial" pitchFamily="34" charset="0"/>
              </a:rPr>
              <a:t>pojam </a:t>
            </a:r>
            <a:r>
              <a:rPr lang="hr-HR" sz="3200" b="1" dirty="0">
                <a:solidFill>
                  <a:srgbClr val="C00000"/>
                </a:solidFill>
                <a:latin typeface="Arial" pitchFamily="34" charset="0"/>
                <a:cs typeface="Arial" pitchFamily="34" charset="0"/>
              </a:rPr>
              <a:t>i zadavanje niza </a:t>
            </a:r>
            <a:r>
              <a:rPr lang="hr-HR" sz="3200" dirty="0">
                <a:solidFill>
                  <a:srgbClr val="C00000"/>
                </a:solidFill>
                <a:latin typeface="Arial" pitchFamily="34" charset="0"/>
                <a:cs typeface="Arial" pitchFamily="34" charset="0"/>
              </a:rPr>
              <a:t>– 2 sata</a:t>
            </a:r>
            <a:r>
              <a:rPr lang="hr-HR" sz="2800" dirty="0">
                <a:latin typeface="Arial" pitchFamily="34" charset="0"/>
                <a:cs typeface="Arial" pitchFamily="34" charset="0"/>
              </a:rPr>
              <a:t/>
            </a:r>
            <a:br>
              <a:rPr lang="hr-HR" sz="2800" dirty="0">
                <a:latin typeface="Arial" pitchFamily="34" charset="0"/>
                <a:cs typeface="Arial" pitchFamily="34" charset="0"/>
              </a:rPr>
            </a:br>
            <a:r>
              <a:rPr lang="hr-HR" sz="2800" dirty="0">
                <a:latin typeface="Arial" pitchFamily="34" charset="0"/>
                <a:cs typeface="Arial" pitchFamily="34" charset="0"/>
              </a:rPr>
              <a:t> </a:t>
            </a:r>
            <a:r>
              <a:rPr lang="hr-HR" sz="3200" i="1" dirty="0">
                <a:solidFill>
                  <a:srgbClr val="008000"/>
                </a:solidFill>
                <a:latin typeface="Arial" pitchFamily="34" charset="0"/>
                <a:cs typeface="Arial" pitchFamily="34" charset="0"/>
              </a:rPr>
              <a:t>(GROZDOVI) </a:t>
            </a:r>
            <a:r>
              <a:rPr lang="hr-HR" sz="3200" i="1" dirty="0" smtClean="0">
                <a:solidFill>
                  <a:srgbClr val="008000"/>
                </a:solidFill>
                <a:latin typeface="Arial" pitchFamily="34" charset="0"/>
                <a:cs typeface="Arial" pitchFamily="34" charset="0"/>
              </a:rPr>
              <a:t>– </a:t>
            </a:r>
            <a:r>
              <a:rPr lang="hr-HR" sz="3200" dirty="0">
                <a:solidFill>
                  <a:srgbClr val="008000"/>
                </a:solidFill>
                <a:latin typeface="Arial" pitchFamily="34" charset="0"/>
                <a:cs typeface="Arial" pitchFamily="34" charset="0"/>
              </a:rPr>
              <a:t>2</a:t>
            </a:r>
            <a:endParaRPr lang="en-US" sz="3200" dirty="0">
              <a:solidFill>
                <a:srgbClr val="008000"/>
              </a:solidFill>
              <a:latin typeface="Arial" pitchFamily="34" charset="0"/>
              <a:cs typeface="Arial" pitchFamily="34" charset="0"/>
            </a:endParaRPr>
          </a:p>
        </p:txBody>
      </p:sp>
      <p:sp>
        <p:nvSpPr>
          <p:cNvPr id="83971" name="Rectangle 3"/>
          <p:cNvSpPr>
            <a:spLocks noGrp="1" noChangeArrowheads="1"/>
          </p:cNvSpPr>
          <p:nvPr>
            <p:ph type="body" idx="1"/>
          </p:nvPr>
        </p:nvSpPr>
        <p:spPr/>
        <p:txBody>
          <a:bodyPr/>
          <a:lstStyle/>
          <a:p>
            <a:r>
              <a:rPr lang="hr-HR" sz="3200" dirty="0" smtClean="0">
                <a:latin typeface="Arial" pitchFamily="34" charset="0"/>
                <a:cs typeface="Arial" pitchFamily="34" charset="0"/>
              </a:rPr>
              <a:t> nastavnik</a:t>
            </a:r>
            <a:endParaRPr lang="hr-HR" sz="3200" dirty="0">
              <a:latin typeface="Arial" pitchFamily="34" charset="0"/>
              <a:cs typeface="Arial" pitchFamily="34" charset="0"/>
            </a:endParaRPr>
          </a:p>
          <a:p>
            <a:pPr lvl="1">
              <a:buClr>
                <a:srgbClr val="008000"/>
              </a:buClr>
            </a:pPr>
            <a:r>
              <a:rPr lang="hr-HR" sz="2800" dirty="0">
                <a:latin typeface="Arial" pitchFamily="34" charset="0"/>
                <a:cs typeface="Arial" pitchFamily="34" charset="0"/>
              </a:rPr>
              <a:t>orijentacijska podrška pri kreiranju grozdova</a:t>
            </a:r>
          </a:p>
          <a:p>
            <a:pPr lvl="1">
              <a:buClr>
                <a:srgbClr val="008000"/>
              </a:buClr>
            </a:pPr>
            <a:r>
              <a:rPr lang="hr-HR" sz="2800" dirty="0">
                <a:latin typeface="Arial" pitchFamily="34" charset="0"/>
                <a:cs typeface="Arial" pitchFamily="34" charset="0"/>
              </a:rPr>
              <a:t>usmjeravanje učenika na međusobnu komunikaciju</a:t>
            </a:r>
          </a:p>
          <a:p>
            <a:pPr lvl="1">
              <a:buClr>
                <a:srgbClr val="008000"/>
              </a:buClr>
              <a:buFont typeface="Wingdings" pitchFamily="2" charset="2"/>
              <a:buNone/>
            </a:pPr>
            <a:endParaRPr lang="hr-HR" sz="2800" dirty="0">
              <a:latin typeface="Arial" pitchFamily="34" charset="0"/>
              <a:cs typeface="Arial" pitchFamily="34" charset="0"/>
            </a:endParaRPr>
          </a:p>
          <a:p>
            <a:r>
              <a:rPr lang="hr-HR" sz="3200" dirty="0" smtClean="0">
                <a:latin typeface="Arial" pitchFamily="34" charset="0"/>
                <a:cs typeface="Arial" pitchFamily="34" charset="0"/>
              </a:rPr>
              <a:t> izlaganje </a:t>
            </a:r>
            <a:r>
              <a:rPr lang="hr-HR" sz="3200" dirty="0">
                <a:latin typeface="Arial" pitchFamily="34" charset="0"/>
                <a:cs typeface="Arial" pitchFamily="34" charset="0"/>
              </a:rPr>
              <a:t>predstavnika timova</a:t>
            </a:r>
          </a:p>
          <a:p>
            <a:pPr lvl="1">
              <a:buClr>
                <a:srgbClr val="008000"/>
              </a:buClr>
            </a:pPr>
            <a:r>
              <a:rPr lang="hr-HR" sz="2800" dirty="0" err="1">
                <a:latin typeface="Arial" pitchFamily="34" charset="0"/>
                <a:cs typeface="Arial" pitchFamily="34" charset="0"/>
              </a:rPr>
              <a:t>poster</a:t>
            </a:r>
            <a:endParaRPr lang="hr-HR" sz="2800" dirty="0">
              <a:latin typeface="Arial" pitchFamily="34" charset="0"/>
              <a:cs typeface="Arial" pitchFamily="34" charset="0"/>
            </a:endParaRPr>
          </a:p>
          <a:p>
            <a:pPr lvl="1">
              <a:buClr>
                <a:srgbClr val="008000"/>
              </a:buClr>
            </a:pPr>
            <a:r>
              <a:rPr lang="hr-HR" sz="2800" dirty="0">
                <a:latin typeface="Arial" pitchFamily="34" charset="0"/>
                <a:cs typeface="Arial" pitchFamily="34" charset="0"/>
              </a:rPr>
              <a:t>uspoređivanje grozdova</a:t>
            </a:r>
          </a:p>
          <a:p>
            <a:pPr>
              <a:buClr>
                <a:srgbClr val="008000"/>
              </a:buClr>
              <a:buFont typeface="Wingdings" pitchFamily="2" charset="2"/>
              <a:buNone/>
            </a:pPr>
            <a:endParaRPr lang="hr-HR"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normAutofit/>
          </a:bodyPr>
          <a:lstStyle/>
          <a:p>
            <a:r>
              <a:rPr lang="hr-HR" sz="3600" b="1" dirty="0" smtClean="0">
                <a:solidFill>
                  <a:srgbClr val="C00000"/>
                </a:solidFill>
                <a:latin typeface="Arial" pitchFamily="34" charset="0"/>
                <a:cs typeface="Arial" pitchFamily="34" charset="0"/>
              </a:rPr>
              <a:t>obrazovni  izazovi</a:t>
            </a:r>
            <a:endParaRPr lang="en-US" sz="3600" b="1" dirty="0">
              <a:solidFill>
                <a:srgbClr val="C00000"/>
              </a:solidFill>
              <a:latin typeface="Arial" pitchFamily="34" charset="0"/>
              <a:cs typeface="Arial" pitchFamily="34" charset="0"/>
            </a:endParaRPr>
          </a:p>
        </p:txBody>
      </p:sp>
      <p:sp>
        <p:nvSpPr>
          <p:cNvPr id="5" name="Rezervirano mjesto sadržaja 4"/>
          <p:cNvSpPr>
            <a:spLocks noGrp="1"/>
          </p:cNvSpPr>
          <p:nvPr>
            <p:ph sz="quarter" idx="1"/>
          </p:nvPr>
        </p:nvSpPr>
        <p:spPr/>
        <p:txBody>
          <a:bodyPr>
            <a:normAutofit/>
          </a:bodyPr>
          <a:lstStyle/>
          <a:p>
            <a:endParaRPr lang="hr-HR" sz="2800" dirty="0" smtClean="0">
              <a:latin typeface="Arial" pitchFamily="34" charset="0"/>
              <a:cs typeface="Arial" pitchFamily="34" charset="0"/>
            </a:endParaRPr>
          </a:p>
          <a:p>
            <a:r>
              <a:rPr lang="hr-HR" sz="3200" dirty="0" smtClean="0">
                <a:latin typeface="Arial" pitchFamily="34" charset="0"/>
                <a:cs typeface="Arial" pitchFamily="34" charset="0"/>
              </a:rPr>
              <a:t>školovanje – svaki učenik ima  mogućnost otkriti vlastiti identitet</a:t>
            </a:r>
          </a:p>
          <a:p>
            <a:r>
              <a:rPr lang="hr-HR" sz="3200" dirty="0" smtClean="0">
                <a:latin typeface="Arial" pitchFamily="34" charset="0"/>
                <a:cs typeface="Arial" pitchFamily="34" charset="0"/>
              </a:rPr>
              <a:t>pripremanje mladih za rješavanje problema i izazova u okviru uloga koje će imati u društvu</a:t>
            </a:r>
          </a:p>
          <a:p>
            <a:r>
              <a:rPr lang="hr-HR" sz="3200" dirty="0" smtClean="0">
                <a:latin typeface="Arial" pitchFamily="34" charset="0"/>
                <a:cs typeface="Arial" pitchFamily="34" charset="0"/>
              </a:rPr>
              <a:t>rad – nije posao, već poziv</a:t>
            </a:r>
            <a:endParaRPr lang="en-US"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b="1" dirty="0" smtClean="0">
                <a:solidFill>
                  <a:srgbClr val="C00000"/>
                </a:solidFill>
                <a:latin typeface="Arial" pitchFamily="34" charset="0"/>
                <a:cs typeface="Arial" pitchFamily="34" charset="0"/>
              </a:rPr>
              <a:t>pojam i zadavanje niza </a:t>
            </a:r>
            <a:r>
              <a:rPr lang="hr-HR" sz="3200" dirty="0" smtClean="0">
                <a:solidFill>
                  <a:srgbClr val="C00000"/>
                </a:solidFill>
                <a:latin typeface="Arial" pitchFamily="34" charset="0"/>
                <a:cs typeface="Arial" pitchFamily="34" charset="0"/>
              </a:rPr>
              <a:t>– 2 sata</a:t>
            </a:r>
            <a:r>
              <a:rPr lang="hr-HR" sz="3200" dirty="0" smtClean="0">
                <a:latin typeface="Arial" pitchFamily="34" charset="0"/>
                <a:cs typeface="Arial" pitchFamily="34" charset="0"/>
              </a:rPr>
              <a:t/>
            </a:r>
            <a:br>
              <a:rPr lang="hr-HR" sz="3200" dirty="0" smtClean="0">
                <a:latin typeface="Arial" pitchFamily="34" charset="0"/>
                <a:cs typeface="Arial" pitchFamily="34" charset="0"/>
              </a:rPr>
            </a:br>
            <a:r>
              <a:rPr lang="hr-HR" sz="3200" dirty="0" smtClean="0">
                <a:latin typeface="Arial" pitchFamily="34" charset="0"/>
                <a:cs typeface="Arial" pitchFamily="34" charset="0"/>
              </a:rPr>
              <a:t> </a:t>
            </a:r>
            <a:r>
              <a:rPr lang="hr-HR" sz="3200" i="1" dirty="0" smtClean="0">
                <a:solidFill>
                  <a:srgbClr val="008000"/>
                </a:solidFill>
                <a:latin typeface="Arial" pitchFamily="34" charset="0"/>
                <a:cs typeface="Arial" pitchFamily="34" charset="0"/>
              </a:rPr>
              <a:t>(GROZDOVI) – </a:t>
            </a:r>
            <a:r>
              <a:rPr lang="hr-HR" sz="3200" dirty="0" smtClean="0">
                <a:solidFill>
                  <a:srgbClr val="008000"/>
                </a:solidFill>
                <a:latin typeface="Arial" pitchFamily="34" charset="0"/>
                <a:cs typeface="Arial" pitchFamily="34" charset="0"/>
              </a:rPr>
              <a:t>3</a:t>
            </a:r>
            <a:endParaRPr lang="en-US" sz="3200" dirty="0"/>
          </a:p>
        </p:txBody>
      </p:sp>
      <p:sp>
        <p:nvSpPr>
          <p:cNvPr id="3" name="Rezervirano mjesto sadržaja 2"/>
          <p:cNvSpPr>
            <a:spLocks noGrp="1"/>
          </p:cNvSpPr>
          <p:nvPr>
            <p:ph sz="quarter" idx="1"/>
          </p:nvPr>
        </p:nvSpPr>
        <p:spPr/>
        <p:txBody>
          <a:bodyPr>
            <a:normAutofit fontScale="25000" lnSpcReduction="20000"/>
          </a:bodyPr>
          <a:lstStyle/>
          <a:p>
            <a:r>
              <a:rPr lang="hr-HR" sz="11200" dirty="0" smtClean="0">
                <a:latin typeface="Arial" pitchFamily="34" charset="0"/>
                <a:cs typeface="Arial" pitchFamily="34" charset="0"/>
              </a:rPr>
              <a:t> </a:t>
            </a:r>
            <a:r>
              <a:rPr lang="hr-HR" sz="11200" dirty="0" err="1" smtClean="0">
                <a:latin typeface="Arial" pitchFamily="34" charset="0"/>
                <a:cs typeface="Arial" pitchFamily="34" charset="0"/>
              </a:rPr>
              <a:t>posteri</a:t>
            </a:r>
            <a:r>
              <a:rPr lang="hr-HR" sz="11200" dirty="0" smtClean="0">
                <a:latin typeface="Arial" pitchFamily="34" charset="0"/>
                <a:cs typeface="Arial" pitchFamily="34" charset="0"/>
              </a:rPr>
              <a:t> – grozdovi </a:t>
            </a:r>
            <a:r>
              <a:rPr lang="hr-HR" sz="8000" dirty="0" smtClean="0">
                <a:latin typeface="Arial" pitchFamily="34" charset="0"/>
                <a:cs typeface="Arial" pitchFamily="34" charset="0"/>
              </a:rPr>
              <a:t>(</a:t>
            </a:r>
            <a:r>
              <a:rPr lang="hr-HR" sz="8000" dirty="0" err="1" smtClean="0">
                <a:latin typeface="Arial" pitchFamily="34" charset="0"/>
                <a:cs typeface="Arial" pitchFamily="34" charset="0"/>
              </a:rPr>
              <a:t>šk</a:t>
            </a:r>
            <a:r>
              <a:rPr lang="hr-HR" sz="8000" dirty="0" smtClean="0">
                <a:latin typeface="Arial" pitchFamily="34" charset="0"/>
                <a:cs typeface="Arial" pitchFamily="34" charset="0"/>
              </a:rPr>
              <a:t>. 2015. / 2016. god.)</a:t>
            </a:r>
          </a:p>
          <a:p>
            <a:pPr>
              <a:buNone/>
            </a:pPr>
            <a:r>
              <a:rPr lang="hr-HR" sz="11200" dirty="0" smtClean="0">
                <a:latin typeface="Arial" pitchFamily="34" charset="0"/>
                <a:cs typeface="Arial" pitchFamily="34" charset="0"/>
              </a:rPr>
              <a:t>						   </a:t>
            </a:r>
            <a:r>
              <a:rPr lang="hr-HR" sz="8000" dirty="0" smtClean="0">
                <a:latin typeface="Arial" pitchFamily="34" charset="0"/>
                <a:cs typeface="Arial" pitchFamily="34" charset="0"/>
              </a:rPr>
              <a:t>Grupa: </a:t>
            </a:r>
            <a:r>
              <a:rPr lang="hr-HR" sz="8000" i="1" dirty="0" smtClean="0">
                <a:solidFill>
                  <a:srgbClr val="C00000"/>
                </a:solidFill>
                <a:latin typeface="Arial" pitchFamily="34" charset="0"/>
                <a:cs typeface="Arial" pitchFamily="34" charset="0"/>
              </a:rPr>
              <a:t>Latice</a:t>
            </a:r>
          </a:p>
          <a:p>
            <a:pPr>
              <a:buNone/>
            </a:pPr>
            <a:endParaRPr lang="hr-HR" sz="2800" dirty="0" smtClean="0">
              <a:latin typeface="Arial" pitchFamily="34" charset="0"/>
              <a:cs typeface="Arial" pitchFamily="34" charset="0"/>
            </a:endParaRPr>
          </a:p>
          <a:p>
            <a:pPr>
              <a:buNone/>
            </a:pPr>
            <a:endParaRPr lang="hr-HR" sz="2800" dirty="0" smtClean="0">
              <a:latin typeface="Arial" pitchFamily="34" charset="0"/>
              <a:cs typeface="Arial" pitchFamily="34" charset="0"/>
            </a:endParaRPr>
          </a:p>
          <a:p>
            <a:pPr>
              <a:buNone/>
            </a:pPr>
            <a:endParaRPr lang="hr-HR" sz="2800" dirty="0" smtClean="0">
              <a:latin typeface="Arial" pitchFamily="34" charset="0"/>
              <a:cs typeface="Arial" pitchFamily="34" charset="0"/>
            </a:endParaRPr>
          </a:p>
          <a:p>
            <a:pPr>
              <a:buNone/>
            </a:pPr>
            <a:endParaRPr lang="hr-HR" sz="2800" dirty="0" smtClean="0">
              <a:latin typeface="Arial" pitchFamily="34" charset="0"/>
              <a:cs typeface="Arial" pitchFamily="34" charset="0"/>
            </a:endParaRPr>
          </a:p>
          <a:p>
            <a:pPr>
              <a:buNone/>
            </a:pPr>
            <a:endParaRPr lang="hr-HR" sz="2800" dirty="0" smtClean="0">
              <a:latin typeface="Arial" pitchFamily="34" charset="0"/>
              <a:cs typeface="Arial" pitchFamily="34" charset="0"/>
            </a:endParaRPr>
          </a:p>
          <a:p>
            <a:pPr>
              <a:buNone/>
            </a:pPr>
            <a:endParaRPr lang="hr-HR" sz="2800" dirty="0" smtClean="0">
              <a:latin typeface="Arial" pitchFamily="34" charset="0"/>
              <a:cs typeface="Arial" pitchFamily="34" charset="0"/>
            </a:endParaRPr>
          </a:p>
          <a:p>
            <a:pPr>
              <a:buNone/>
            </a:pPr>
            <a:endParaRPr lang="hr-HR" sz="2800" dirty="0" smtClean="0">
              <a:latin typeface="Arial" pitchFamily="34" charset="0"/>
              <a:cs typeface="Arial" pitchFamily="34" charset="0"/>
            </a:endParaRPr>
          </a:p>
          <a:p>
            <a:pPr>
              <a:buNone/>
            </a:pPr>
            <a:endParaRPr lang="hr-HR" sz="2800" dirty="0" smtClean="0">
              <a:latin typeface="Arial" pitchFamily="34" charset="0"/>
              <a:cs typeface="Arial" pitchFamily="34" charset="0"/>
            </a:endParaRPr>
          </a:p>
          <a:p>
            <a:pPr>
              <a:buNone/>
            </a:pPr>
            <a:endParaRPr lang="hr-HR" sz="2800" dirty="0" smtClean="0">
              <a:latin typeface="Arial" pitchFamily="34" charset="0"/>
              <a:cs typeface="Arial" pitchFamily="34" charset="0"/>
            </a:endParaRPr>
          </a:p>
          <a:p>
            <a:pPr>
              <a:buNone/>
            </a:pPr>
            <a:endParaRPr lang="hr-HR" sz="2800" dirty="0" smtClean="0">
              <a:latin typeface="Arial" pitchFamily="34" charset="0"/>
              <a:cs typeface="Arial" pitchFamily="34" charset="0"/>
            </a:endParaRPr>
          </a:p>
          <a:p>
            <a:pPr>
              <a:buNone/>
            </a:pPr>
            <a:endParaRPr lang="hr-HR" sz="2800" dirty="0" smtClean="0">
              <a:latin typeface="Arial" pitchFamily="34" charset="0"/>
              <a:cs typeface="Arial" pitchFamily="34" charset="0"/>
            </a:endParaRPr>
          </a:p>
          <a:p>
            <a:pPr>
              <a:buNone/>
            </a:pPr>
            <a:r>
              <a:rPr lang="hr-HR" sz="9600" dirty="0" smtClean="0">
                <a:latin typeface="Arial" pitchFamily="34" charset="0"/>
                <a:cs typeface="Arial" pitchFamily="34" charset="0"/>
              </a:rPr>
              <a:t>                                                                                                                                                                                                                             Grupa: Magični</a:t>
            </a:r>
          </a:p>
          <a:p>
            <a:pPr>
              <a:buNone/>
            </a:pPr>
            <a:r>
              <a:rPr lang="hr-HR" sz="2800" dirty="0" smtClean="0">
                <a:latin typeface="Arial" pitchFamily="34" charset="0"/>
                <a:cs typeface="Arial" pitchFamily="34" charset="0"/>
              </a:rPr>
              <a:t>							</a:t>
            </a:r>
            <a:endParaRPr lang="hr-HR" sz="7400" dirty="0" smtClean="0">
              <a:latin typeface="Arial" pitchFamily="34" charset="0"/>
              <a:cs typeface="Arial" pitchFamily="34" charset="0"/>
            </a:endParaRPr>
          </a:p>
          <a:p>
            <a:pPr>
              <a:buNone/>
            </a:pPr>
            <a:endParaRPr lang="hr-HR" sz="7400" dirty="0" smtClean="0">
              <a:latin typeface="Arial" pitchFamily="34" charset="0"/>
              <a:cs typeface="Arial" pitchFamily="34" charset="0"/>
            </a:endParaRPr>
          </a:p>
          <a:p>
            <a:endParaRPr lang="hr-HR" sz="2800" dirty="0" smtClean="0">
              <a:latin typeface="Arial" pitchFamily="34" charset="0"/>
              <a:cs typeface="Arial" pitchFamily="34" charset="0"/>
            </a:endParaRPr>
          </a:p>
          <a:p>
            <a:endParaRPr lang="hr-HR" sz="2800" dirty="0" smtClean="0">
              <a:latin typeface="Arial" pitchFamily="34" charset="0"/>
              <a:cs typeface="Arial" pitchFamily="34" charset="0"/>
            </a:endParaRPr>
          </a:p>
          <a:p>
            <a:endParaRPr lang="hr-HR" sz="2800" dirty="0" smtClean="0">
              <a:latin typeface="Arial" pitchFamily="34" charset="0"/>
              <a:cs typeface="Arial" pitchFamily="34" charset="0"/>
            </a:endParaRPr>
          </a:p>
          <a:p>
            <a:pPr>
              <a:buNone/>
            </a:pPr>
            <a:r>
              <a:rPr lang="hr-HR" sz="8000" dirty="0" smtClean="0">
                <a:latin typeface="Arial" pitchFamily="34" charset="0"/>
                <a:cs typeface="Arial" pitchFamily="34" charset="0"/>
              </a:rPr>
              <a:t>		 Grupa: </a:t>
            </a:r>
            <a:r>
              <a:rPr lang="hr-HR" sz="8000" i="1" dirty="0" smtClean="0">
                <a:solidFill>
                  <a:srgbClr val="C00000"/>
                </a:solidFill>
                <a:latin typeface="Arial" pitchFamily="34" charset="0"/>
                <a:cs typeface="Arial" pitchFamily="34" charset="0"/>
              </a:rPr>
              <a:t>Magični</a:t>
            </a:r>
          </a:p>
        </p:txBody>
      </p:sp>
      <p:pic>
        <p:nvPicPr>
          <p:cNvPr id="4" name="Picture 3" descr="C:\Users\Zeljka\Pictures\2016-06\P6265192.JPG"/>
          <p:cNvPicPr>
            <a:picLocks noChangeAspect="1" noChangeArrowheads="1"/>
          </p:cNvPicPr>
          <p:nvPr/>
        </p:nvPicPr>
        <p:blipFill>
          <a:blip r:embed="rId2" cstate="print"/>
          <a:srcRect/>
          <a:stretch>
            <a:fillRect/>
          </a:stretch>
        </p:blipFill>
        <p:spPr bwMode="auto">
          <a:xfrm rot="-180000">
            <a:off x="743353" y="3361598"/>
            <a:ext cx="3308035" cy="2286000"/>
          </a:xfrm>
          <a:prstGeom prst="rect">
            <a:avLst/>
          </a:prstGeom>
          <a:noFill/>
        </p:spPr>
      </p:pic>
      <p:pic>
        <p:nvPicPr>
          <p:cNvPr id="5" name="Picture 2" descr="C:\Users\Zeljka\Pictures\2016-06\P6265190.JPG"/>
          <p:cNvPicPr>
            <a:picLocks noChangeAspect="1" noChangeArrowheads="1"/>
          </p:cNvPicPr>
          <p:nvPr/>
        </p:nvPicPr>
        <p:blipFill>
          <a:blip r:embed="rId3" cstate="print"/>
          <a:srcRect/>
          <a:stretch>
            <a:fillRect/>
          </a:stretch>
        </p:blipFill>
        <p:spPr bwMode="auto">
          <a:xfrm rot="180000">
            <a:off x="4400848" y="2603625"/>
            <a:ext cx="3461917" cy="2286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r>
              <a:rPr lang="hr-HR" sz="3200" b="1" dirty="0" smtClean="0">
                <a:solidFill>
                  <a:srgbClr val="C00000"/>
                </a:solidFill>
                <a:latin typeface="Arial" pitchFamily="34" charset="0"/>
                <a:cs typeface="Arial" pitchFamily="34" charset="0"/>
              </a:rPr>
              <a:t>pojam </a:t>
            </a:r>
            <a:r>
              <a:rPr lang="hr-HR" sz="3200" b="1" dirty="0">
                <a:solidFill>
                  <a:srgbClr val="C00000"/>
                </a:solidFill>
                <a:latin typeface="Arial" pitchFamily="34" charset="0"/>
                <a:cs typeface="Arial" pitchFamily="34" charset="0"/>
              </a:rPr>
              <a:t>i zadavanje niza </a:t>
            </a:r>
            <a:r>
              <a:rPr lang="hr-HR" sz="3200" dirty="0">
                <a:solidFill>
                  <a:srgbClr val="C00000"/>
                </a:solidFill>
                <a:latin typeface="Arial" pitchFamily="34" charset="0"/>
                <a:cs typeface="Arial" pitchFamily="34" charset="0"/>
              </a:rPr>
              <a:t>– 2 sata</a:t>
            </a:r>
            <a:endParaRPr lang="en-US" sz="3200" dirty="0">
              <a:solidFill>
                <a:srgbClr val="C00000"/>
              </a:solidFill>
              <a:latin typeface="Arial" pitchFamily="34" charset="0"/>
              <a:cs typeface="Arial" pitchFamily="34" charset="0"/>
            </a:endParaRPr>
          </a:p>
        </p:txBody>
      </p:sp>
      <p:sp>
        <p:nvSpPr>
          <p:cNvPr id="84995" name="Rectangle 3"/>
          <p:cNvSpPr>
            <a:spLocks noGrp="1" noChangeArrowheads="1"/>
          </p:cNvSpPr>
          <p:nvPr>
            <p:ph type="body" idx="1"/>
          </p:nvPr>
        </p:nvSpPr>
        <p:spPr/>
        <p:txBody>
          <a:bodyPr/>
          <a:lstStyle/>
          <a:p>
            <a:r>
              <a:rPr lang="hr-HR" sz="3200" dirty="0" smtClean="0">
                <a:latin typeface="Arial" pitchFamily="34" charset="0"/>
                <a:cs typeface="Arial" pitchFamily="34" charset="0"/>
              </a:rPr>
              <a:t> uvođenje </a:t>
            </a:r>
            <a:r>
              <a:rPr lang="hr-HR" sz="3200" dirty="0">
                <a:latin typeface="Arial" pitchFamily="34" charset="0"/>
                <a:cs typeface="Arial" pitchFamily="34" charset="0"/>
              </a:rPr>
              <a:t>pojma niza</a:t>
            </a:r>
          </a:p>
          <a:p>
            <a:pPr lvl="1">
              <a:buClr>
                <a:srgbClr val="008000"/>
              </a:buClr>
            </a:pPr>
            <a:r>
              <a:rPr lang="hr-HR" sz="2800" dirty="0">
                <a:latin typeface="Arial" pitchFamily="34" charset="0"/>
                <a:cs typeface="Arial" pitchFamily="34" charset="0"/>
              </a:rPr>
              <a:t>funkcija koja svakom prirodnom broju pridružuje član niza</a:t>
            </a:r>
          </a:p>
          <a:p>
            <a:pPr lvl="1">
              <a:buClr>
                <a:srgbClr val="008000"/>
              </a:buClr>
            </a:pPr>
            <a:r>
              <a:rPr lang="hr-HR" sz="2800" dirty="0">
                <a:latin typeface="Arial" pitchFamily="34" charset="0"/>
                <a:cs typeface="Arial" pitchFamily="34" charset="0"/>
              </a:rPr>
              <a:t>zadavanje niza formulom općeg člana</a:t>
            </a:r>
          </a:p>
          <a:p>
            <a:pPr lvl="1">
              <a:buClr>
                <a:srgbClr val="008000"/>
              </a:buClr>
            </a:pPr>
            <a:r>
              <a:rPr lang="hr-HR" sz="2800" dirty="0">
                <a:latin typeface="Arial" pitchFamily="34" charset="0"/>
                <a:cs typeface="Arial" pitchFamily="34" charset="0"/>
              </a:rPr>
              <a:t>rekurzivno zadavanje niza </a:t>
            </a:r>
          </a:p>
          <a:p>
            <a:pPr lvl="2">
              <a:buClr>
                <a:srgbClr val="008000"/>
              </a:buClr>
            </a:pPr>
            <a:r>
              <a:rPr lang="hr-HR" sz="2800" dirty="0" smtClean="0">
                <a:latin typeface="Arial" pitchFamily="34" charset="0"/>
                <a:cs typeface="Arial" pitchFamily="34" charset="0"/>
              </a:rPr>
              <a:t> zadane </a:t>
            </a:r>
            <a:r>
              <a:rPr lang="hr-HR" sz="2800" dirty="0">
                <a:latin typeface="Arial" pitchFamily="34" charset="0"/>
                <a:cs typeface="Arial" pitchFamily="34" charset="0"/>
              </a:rPr>
              <a:t>su vrijednosti prvih nekoliko </a:t>
            </a:r>
            <a:r>
              <a:rPr lang="hr-HR" sz="2800" dirty="0" smtClean="0">
                <a:latin typeface="Arial" pitchFamily="34" charset="0"/>
                <a:cs typeface="Arial" pitchFamily="34" charset="0"/>
              </a:rPr>
              <a:t> članova </a:t>
            </a:r>
            <a:r>
              <a:rPr lang="hr-HR" sz="2800" dirty="0">
                <a:latin typeface="Arial" pitchFamily="34" charset="0"/>
                <a:cs typeface="Arial" pitchFamily="34" charset="0"/>
              </a:rPr>
              <a:t>niza, a opći član izražen je pomoću prethodnih članova</a:t>
            </a:r>
          </a:p>
          <a:p>
            <a:pPr lvl="2">
              <a:buClr>
                <a:srgbClr val="008000"/>
              </a:buClr>
            </a:pPr>
            <a:r>
              <a:rPr lang="hr-HR" sz="2800" i="1" dirty="0" smtClean="0">
                <a:solidFill>
                  <a:srgbClr val="008000"/>
                </a:solidFill>
                <a:latin typeface="Arial" pitchFamily="34" charset="0"/>
                <a:cs typeface="Arial" pitchFamily="34" charset="0"/>
              </a:rPr>
              <a:t> </a:t>
            </a:r>
            <a:r>
              <a:rPr lang="hr-HR" sz="2800" i="1" dirty="0" err="1" smtClean="0">
                <a:solidFill>
                  <a:srgbClr val="008000"/>
                </a:solidFill>
                <a:latin typeface="Arial" pitchFamily="34" charset="0"/>
                <a:cs typeface="Arial" pitchFamily="34" charset="0"/>
              </a:rPr>
              <a:t>Fibonaccijev</a:t>
            </a:r>
            <a:r>
              <a:rPr lang="hr-HR" sz="2800" i="1" dirty="0" smtClean="0">
                <a:solidFill>
                  <a:srgbClr val="008000"/>
                </a:solidFill>
                <a:latin typeface="Arial" pitchFamily="34" charset="0"/>
                <a:cs typeface="Arial" pitchFamily="34" charset="0"/>
              </a:rPr>
              <a:t> </a:t>
            </a:r>
            <a:r>
              <a:rPr lang="hr-HR" sz="2800" i="1" dirty="0">
                <a:solidFill>
                  <a:srgbClr val="008000"/>
                </a:solidFill>
                <a:latin typeface="Arial" pitchFamily="34" charset="0"/>
                <a:cs typeface="Arial" pitchFamily="34" charset="0"/>
              </a:rPr>
              <a:t>niz</a:t>
            </a:r>
          </a:p>
          <a:p>
            <a:pPr>
              <a:buFont typeface="Wingdings" pitchFamily="2" charset="2"/>
              <a:buNone/>
            </a:pPr>
            <a:endParaRPr lang="en-US" sz="2800" b="1" i="1" dirty="0">
              <a:solidFill>
                <a:srgbClr val="008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Autofit/>
          </a:bodyPr>
          <a:lstStyle/>
          <a:p>
            <a:r>
              <a:rPr lang="hr-HR" sz="3200" b="1" dirty="0" smtClean="0">
                <a:solidFill>
                  <a:srgbClr val="C00000"/>
                </a:solidFill>
                <a:latin typeface="Arial" pitchFamily="34" charset="0"/>
                <a:cs typeface="Arial" pitchFamily="34" charset="0"/>
              </a:rPr>
              <a:t>matematičar </a:t>
            </a:r>
            <a:r>
              <a:rPr lang="hr-HR" sz="3200" b="1" dirty="0" err="1" smtClean="0">
                <a:solidFill>
                  <a:srgbClr val="C00000"/>
                </a:solidFill>
                <a:latin typeface="Arial" pitchFamily="34" charset="0"/>
                <a:cs typeface="Arial" pitchFamily="34" charset="0"/>
              </a:rPr>
              <a:t>fibonacci</a:t>
            </a:r>
            <a:r>
              <a:rPr lang="hr-HR" sz="3200" b="1" dirty="0" smtClean="0">
                <a:solidFill>
                  <a:srgbClr val="C00000"/>
                </a:solidFill>
                <a:latin typeface="Arial" pitchFamily="34" charset="0"/>
                <a:cs typeface="Arial" pitchFamily="34" charset="0"/>
              </a:rPr>
              <a:t> </a:t>
            </a:r>
            <a:r>
              <a:rPr lang="hr-HR" sz="3200" b="1" dirty="0">
                <a:solidFill>
                  <a:srgbClr val="C00000"/>
                </a:solidFill>
                <a:latin typeface="Arial" pitchFamily="34" charset="0"/>
                <a:cs typeface="Arial" pitchFamily="34" charset="0"/>
              </a:rPr>
              <a:t>i </a:t>
            </a:r>
            <a:br>
              <a:rPr lang="hr-HR" sz="3200" b="1" dirty="0">
                <a:solidFill>
                  <a:srgbClr val="C00000"/>
                </a:solidFill>
                <a:latin typeface="Arial" pitchFamily="34" charset="0"/>
                <a:cs typeface="Arial" pitchFamily="34" charset="0"/>
              </a:rPr>
            </a:br>
            <a:r>
              <a:rPr lang="hr-HR" sz="3200" b="1" dirty="0" err="1" smtClean="0">
                <a:solidFill>
                  <a:srgbClr val="C00000"/>
                </a:solidFill>
                <a:latin typeface="Arial" pitchFamily="34" charset="0"/>
                <a:cs typeface="Arial" pitchFamily="34" charset="0"/>
              </a:rPr>
              <a:t>fibonaccijev</a:t>
            </a:r>
            <a:r>
              <a:rPr lang="hr-HR" sz="3200" b="1" dirty="0" smtClean="0">
                <a:solidFill>
                  <a:srgbClr val="C00000"/>
                </a:solidFill>
                <a:latin typeface="Arial" pitchFamily="34" charset="0"/>
                <a:cs typeface="Arial" pitchFamily="34" charset="0"/>
              </a:rPr>
              <a:t> </a:t>
            </a:r>
            <a:r>
              <a:rPr lang="hr-HR" sz="3200" b="1" dirty="0">
                <a:solidFill>
                  <a:srgbClr val="C00000"/>
                </a:solidFill>
                <a:latin typeface="Arial" pitchFamily="34" charset="0"/>
                <a:cs typeface="Arial" pitchFamily="34" charset="0"/>
              </a:rPr>
              <a:t>niz </a:t>
            </a:r>
            <a:r>
              <a:rPr lang="hr-HR" sz="2800" b="0" i="1" dirty="0">
                <a:solidFill>
                  <a:srgbClr val="008000"/>
                </a:solidFill>
                <a:latin typeface="Arial" pitchFamily="34" charset="0"/>
                <a:cs typeface="Arial" pitchFamily="34" charset="0"/>
              </a:rPr>
              <a:t>(VOĐENO ČITANJE</a:t>
            </a:r>
            <a:r>
              <a:rPr lang="hr-HR" sz="2800" b="0" i="1" dirty="0" smtClean="0">
                <a:solidFill>
                  <a:srgbClr val="008000"/>
                </a:solidFill>
                <a:latin typeface="Arial" pitchFamily="34" charset="0"/>
                <a:cs typeface="Arial" pitchFamily="34" charset="0"/>
              </a:rPr>
              <a:t>) – 1 </a:t>
            </a:r>
            <a:endParaRPr lang="en-US" sz="2800" dirty="0">
              <a:solidFill>
                <a:srgbClr val="C00000"/>
              </a:solidFill>
              <a:latin typeface="Arial" pitchFamily="34" charset="0"/>
              <a:cs typeface="Arial" pitchFamily="34" charset="0"/>
            </a:endParaRPr>
          </a:p>
        </p:txBody>
      </p:sp>
      <p:sp>
        <p:nvSpPr>
          <p:cNvPr id="86019" name="Rectangle 3"/>
          <p:cNvSpPr>
            <a:spLocks noGrp="1" noChangeArrowheads="1"/>
          </p:cNvSpPr>
          <p:nvPr>
            <p:ph type="body" idx="1"/>
          </p:nvPr>
        </p:nvSpPr>
        <p:spPr/>
        <p:txBody>
          <a:bodyPr>
            <a:normAutofit/>
          </a:bodyPr>
          <a:lstStyle/>
          <a:p>
            <a:endParaRPr lang="hr-HR" sz="2800" dirty="0" smtClean="0">
              <a:solidFill>
                <a:srgbClr val="008000"/>
              </a:solidFill>
              <a:latin typeface="Arial" pitchFamily="34" charset="0"/>
              <a:cs typeface="Arial" pitchFamily="34" charset="0"/>
            </a:endParaRPr>
          </a:p>
          <a:p>
            <a:r>
              <a:rPr lang="hr-HR" sz="2800" dirty="0" smtClean="0">
                <a:solidFill>
                  <a:srgbClr val="008000"/>
                </a:solidFill>
                <a:latin typeface="Arial" pitchFamily="34" charset="0"/>
                <a:cs typeface="Arial" pitchFamily="34" charset="0"/>
              </a:rPr>
              <a:t> </a:t>
            </a:r>
            <a:r>
              <a:rPr lang="hr-HR" sz="3200" dirty="0" smtClean="0">
                <a:solidFill>
                  <a:srgbClr val="008000"/>
                </a:solidFill>
                <a:latin typeface="Arial" pitchFamily="34" charset="0"/>
                <a:cs typeface="Arial" pitchFamily="34" charset="0"/>
              </a:rPr>
              <a:t>vođeno </a:t>
            </a:r>
            <a:r>
              <a:rPr lang="hr-HR" sz="3200" dirty="0">
                <a:solidFill>
                  <a:srgbClr val="008000"/>
                </a:solidFill>
                <a:latin typeface="Arial" pitchFamily="34" charset="0"/>
                <a:cs typeface="Arial" pitchFamily="34" charset="0"/>
              </a:rPr>
              <a:t>čitanje</a:t>
            </a:r>
            <a:r>
              <a:rPr lang="hr-HR" sz="3200" dirty="0">
                <a:latin typeface="Arial" pitchFamily="34" charset="0"/>
                <a:cs typeface="Arial" pitchFamily="34" charset="0"/>
              </a:rPr>
              <a:t> (45 minuta)</a:t>
            </a:r>
          </a:p>
          <a:p>
            <a:pPr>
              <a:buFont typeface="Wingdings" pitchFamily="2" charset="2"/>
              <a:buNone/>
            </a:pPr>
            <a:endParaRPr lang="hr-HR" sz="2800" dirty="0">
              <a:latin typeface="Arial" pitchFamily="34" charset="0"/>
              <a:cs typeface="Arial" pitchFamily="34" charset="0"/>
            </a:endParaRPr>
          </a:p>
          <a:p>
            <a:r>
              <a:rPr lang="hr-HR" sz="2800" dirty="0" smtClean="0">
                <a:latin typeface="Arial" pitchFamily="34" charset="0"/>
                <a:cs typeface="Arial" pitchFamily="34" charset="0"/>
              </a:rPr>
              <a:t> </a:t>
            </a:r>
            <a:r>
              <a:rPr lang="hr-HR" sz="3200" dirty="0" smtClean="0">
                <a:latin typeface="Arial" pitchFamily="34" charset="0"/>
                <a:cs typeface="Arial" pitchFamily="34" charset="0"/>
              </a:rPr>
              <a:t>učenici </a:t>
            </a:r>
            <a:r>
              <a:rPr lang="hr-HR" sz="3200" dirty="0">
                <a:latin typeface="Arial" pitchFamily="34" charset="0"/>
                <a:cs typeface="Arial" pitchFamily="34" charset="0"/>
              </a:rPr>
              <a:t>samostalno čitaju tekst (u dijelovima – do označenih mjesta) </a:t>
            </a:r>
          </a:p>
          <a:p>
            <a:pPr lvl="1">
              <a:buClr>
                <a:srgbClr val="008000"/>
              </a:buClr>
            </a:pPr>
            <a:r>
              <a:rPr lang="hr-HR" sz="2800" dirty="0">
                <a:latin typeface="Arial" pitchFamily="34" charset="0"/>
                <a:cs typeface="Arial" pitchFamily="34" charset="0"/>
              </a:rPr>
              <a:t>diskusija – pitanja otvorenog tipa</a:t>
            </a:r>
          </a:p>
          <a:p>
            <a:pPr lvl="1">
              <a:buClr>
                <a:srgbClr val="008000"/>
              </a:buClr>
            </a:pPr>
            <a:r>
              <a:rPr lang="hr-HR" sz="2800" dirty="0">
                <a:latin typeface="Arial" pitchFamily="34" charset="0"/>
                <a:cs typeface="Arial" pitchFamily="34" charset="0"/>
              </a:rPr>
              <a:t>usmjeravanje kritičkog razmišljanja učenika</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a:bodyPr>
          <a:lstStyle/>
          <a:p>
            <a:r>
              <a:rPr lang="hr-HR" sz="3200" b="1" dirty="0" smtClean="0">
                <a:solidFill>
                  <a:srgbClr val="C00000"/>
                </a:solidFill>
                <a:latin typeface="Arial" pitchFamily="34" charset="0"/>
                <a:cs typeface="Arial" pitchFamily="34" charset="0"/>
              </a:rPr>
              <a:t>matematičar </a:t>
            </a:r>
            <a:r>
              <a:rPr lang="hr-HR" sz="3200" b="1" dirty="0" err="1" smtClean="0">
                <a:solidFill>
                  <a:srgbClr val="C00000"/>
                </a:solidFill>
                <a:latin typeface="Arial" pitchFamily="34" charset="0"/>
                <a:cs typeface="Arial" pitchFamily="34" charset="0"/>
              </a:rPr>
              <a:t>fibonacci</a:t>
            </a:r>
            <a:r>
              <a:rPr lang="hr-HR" sz="3200" b="1" dirty="0" smtClean="0">
                <a:solidFill>
                  <a:srgbClr val="C00000"/>
                </a:solidFill>
                <a:latin typeface="Arial" pitchFamily="34" charset="0"/>
                <a:cs typeface="Arial" pitchFamily="34" charset="0"/>
              </a:rPr>
              <a:t> i </a:t>
            </a:r>
            <a:br>
              <a:rPr lang="hr-HR" sz="3200" b="1" dirty="0" smtClean="0">
                <a:solidFill>
                  <a:srgbClr val="C00000"/>
                </a:solidFill>
                <a:latin typeface="Arial" pitchFamily="34" charset="0"/>
                <a:cs typeface="Arial" pitchFamily="34" charset="0"/>
              </a:rPr>
            </a:br>
            <a:r>
              <a:rPr lang="hr-HR" sz="3200" b="1" dirty="0" err="1" smtClean="0">
                <a:solidFill>
                  <a:srgbClr val="C00000"/>
                </a:solidFill>
                <a:latin typeface="Arial" pitchFamily="34" charset="0"/>
                <a:cs typeface="Arial" pitchFamily="34" charset="0"/>
              </a:rPr>
              <a:t>fibonaccijev</a:t>
            </a:r>
            <a:r>
              <a:rPr lang="hr-HR" sz="3200" b="1" dirty="0" smtClean="0">
                <a:solidFill>
                  <a:srgbClr val="C00000"/>
                </a:solidFill>
                <a:latin typeface="Arial" pitchFamily="34" charset="0"/>
                <a:cs typeface="Arial" pitchFamily="34" charset="0"/>
              </a:rPr>
              <a:t> niz </a:t>
            </a:r>
            <a:r>
              <a:rPr lang="hr-HR" sz="2800" i="1" dirty="0" smtClean="0">
                <a:solidFill>
                  <a:srgbClr val="008000"/>
                </a:solidFill>
                <a:latin typeface="Arial" pitchFamily="34" charset="0"/>
                <a:cs typeface="Arial" pitchFamily="34" charset="0"/>
              </a:rPr>
              <a:t>(VOĐENO ČITANJE) – 2 </a:t>
            </a:r>
            <a:endParaRPr lang="en-US" sz="2800" dirty="0"/>
          </a:p>
        </p:txBody>
      </p:sp>
      <p:sp>
        <p:nvSpPr>
          <p:cNvPr id="87043" name="Rectangle 3"/>
          <p:cNvSpPr>
            <a:spLocks noGrp="1" noChangeArrowheads="1"/>
          </p:cNvSpPr>
          <p:nvPr>
            <p:ph type="body" sz="half" idx="1"/>
          </p:nvPr>
        </p:nvSpPr>
        <p:spPr/>
        <p:txBody>
          <a:bodyPr>
            <a:normAutofit fontScale="92500"/>
          </a:bodyPr>
          <a:lstStyle/>
          <a:p>
            <a:endParaRPr lang="hr-HR" sz="2600" i="1" dirty="0"/>
          </a:p>
          <a:p>
            <a:r>
              <a:rPr lang="hr-HR" sz="2800" i="1" dirty="0" smtClean="0">
                <a:latin typeface="Arial" pitchFamily="34" charset="0"/>
                <a:cs typeface="Arial" pitchFamily="34" charset="0"/>
              </a:rPr>
              <a:t> Opišite </a:t>
            </a:r>
            <a:r>
              <a:rPr lang="hr-HR" sz="2800" i="1" dirty="0">
                <a:latin typeface="Arial" pitchFamily="34" charset="0"/>
                <a:cs typeface="Arial" pitchFamily="34" charset="0"/>
              </a:rPr>
              <a:t>povijesne okolnosti u Europi u razdoblju ranog srednjeg vijeka. Prisjetite se gradiva iz povijesti (iz 1. razreda).</a:t>
            </a:r>
          </a:p>
          <a:p>
            <a:pPr>
              <a:buFont typeface="Wingdings" pitchFamily="2" charset="2"/>
              <a:buNone/>
            </a:pPr>
            <a:endParaRPr lang="hr-HR" sz="2800" i="1" dirty="0">
              <a:latin typeface="Arial" pitchFamily="34" charset="0"/>
              <a:cs typeface="Arial" pitchFamily="34" charset="0"/>
            </a:endParaRPr>
          </a:p>
          <a:p>
            <a:r>
              <a:rPr lang="hr-HR" sz="2800" i="1" dirty="0" smtClean="0">
                <a:latin typeface="Arial" pitchFamily="34" charset="0"/>
                <a:cs typeface="Arial" pitchFamily="34" charset="0"/>
              </a:rPr>
              <a:t> Objasnite </a:t>
            </a:r>
            <a:r>
              <a:rPr lang="hr-HR" sz="2800" i="1" dirty="0">
                <a:latin typeface="Arial" pitchFamily="34" charset="0"/>
                <a:cs typeface="Arial" pitchFamily="34" charset="0"/>
              </a:rPr>
              <a:t>napredak Italije u 12. stoljeću.</a:t>
            </a:r>
            <a:endParaRPr lang="en-US" sz="2800" i="1" dirty="0">
              <a:latin typeface="Arial" pitchFamily="34" charset="0"/>
              <a:cs typeface="Arial" pitchFamily="34" charset="0"/>
            </a:endParaRPr>
          </a:p>
        </p:txBody>
      </p:sp>
      <p:pic>
        <p:nvPicPr>
          <p:cNvPr id="87044" name="Picture 4" descr="Pict0009"/>
          <p:cNvPicPr>
            <a:picLocks noGrp="1" noChangeAspect="1" noChangeArrowheads="1"/>
          </p:cNvPicPr>
          <p:nvPr>
            <p:ph sz="quarter" idx="2"/>
          </p:nvPr>
        </p:nvPicPr>
        <p:blipFill>
          <a:blip r:embed="rId2" cstate="print"/>
          <a:srcRect/>
          <a:stretch>
            <a:fillRect/>
          </a:stretch>
        </p:blipFill>
        <p:spPr>
          <a:xfrm rot="300000">
            <a:off x="6533852" y="1614302"/>
            <a:ext cx="1990295" cy="2468880"/>
          </a:xfrm>
          <a:noFill/>
          <a:ln/>
        </p:spPr>
      </p:pic>
      <p:pic>
        <p:nvPicPr>
          <p:cNvPr id="87045" name="Picture 5" descr="Pict0008"/>
          <p:cNvPicPr>
            <a:picLocks noGrp="1" noChangeAspect="1" noChangeArrowheads="1"/>
          </p:cNvPicPr>
          <p:nvPr>
            <p:ph sz="quarter" idx="3"/>
          </p:nvPr>
        </p:nvPicPr>
        <p:blipFill>
          <a:blip r:embed="rId3" cstate="print"/>
          <a:srcRect/>
          <a:stretch>
            <a:fillRect/>
          </a:stretch>
        </p:blipFill>
        <p:spPr>
          <a:xfrm rot="21300000">
            <a:off x="4604282" y="3801632"/>
            <a:ext cx="1668463" cy="2562225"/>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r>
              <a:rPr lang="hr-HR" sz="3200" b="1" dirty="0" smtClean="0">
                <a:solidFill>
                  <a:srgbClr val="C00000"/>
                </a:solidFill>
                <a:latin typeface="Arial" pitchFamily="34" charset="0"/>
                <a:cs typeface="Arial" pitchFamily="34" charset="0"/>
              </a:rPr>
              <a:t>matematičar </a:t>
            </a:r>
            <a:r>
              <a:rPr lang="hr-HR" sz="3200" b="1" dirty="0" err="1" smtClean="0">
                <a:solidFill>
                  <a:srgbClr val="C00000"/>
                </a:solidFill>
                <a:latin typeface="Arial" pitchFamily="34" charset="0"/>
                <a:cs typeface="Arial" pitchFamily="34" charset="0"/>
              </a:rPr>
              <a:t>fibonacci</a:t>
            </a:r>
            <a:r>
              <a:rPr lang="hr-HR" sz="3200" b="1" dirty="0" smtClean="0">
                <a:solidFill>
                  <a:srgbClr val="C00000"/>
                </a:solidFill>
                <a:latin typeface="Arial" pitchFamily="34" charset="0"/>
                <a:cs typeface="Arial" pitchFamily="34" charset="0"/>
              </a:rPr>
              <a:t> i </a:t>
            </a:r>
            <a:br>
              <a:rPr lang="hr-HR" sz="3200" b="1" dirty="0" smtClean="0">
                <a:solidFill>
                  <a:srgbClr val="C00000"/>
                </a:solidFill>
                <a:latin typeface="Arial" pitchFamily="34" charset="0"/>
                <a:cs typeface="Arial" pitchFamily="34" charset="0"/>
              </a:rPr>
            </a:br>
            <a:r>
              <a:rPr lang="hr-HR" sz="3200" b="1" dirty="0" err="1" smtClean="0">
                <a:solidFill>
                  <a:srgbClr val="C00000"/>
                </a:solidFill>
                <a:latin typeface="Arial" pitchFamily="34" charset="0"/>
                <a:cs typeface="Arial" pitchFamily="34" charset="0"/>
              </a:rPr>
              <a:t>fibonaccijev</a:t>
            </a:r>
            <a:r>
              <a:rPr lang="hr-HR" sz="3200" b="1" dirty="0" smtClean="0">
                <a:solidFill>
                  <a:srgbClr val="C00000"/>
                </a:solidFill>
                <a:latin typeface="Arial" pitchFamily="34" charset="0"/>
                <a:cs typeface="Arial" pitchFamily="34" charset="0"/>
              </a:rPr>
              <a:t> niz </a:t>
            </a:r>
            <a:r>
              <a:rPr lang="hr-HR" sz="2800" i="1" dirty="0" smtClean="0">
                <a:solidFill>
                  <a:srgbClr val="008000"/>
                </a:solidFill>
                <a:latin typeface="Arial" pitchFamily="34" charset="0"/>
                <a:cs typeface="Arial" pitchFamily="34" charset="0"/>
              </a:rPr>
              <a:t>(VOĐENO ČITANJE) – 3 </a:t>
            </a:r>
            <a:endParaRPr lang="en-US" sz="2800" dirty="0"/>
          </a:p>
        </p:txBody>
      </p:sp>
      <p:sp>
        <p:nvSpPr>
          <p:cNvPr id="88067" name="Rectangle 3"/>
          <p:cNvSpPr>
            <a:spLocks noGrp="1" noChangeArrowheads="1"/>
          </p:cNvSpPr>
          <p:nvPr>
            <p:ph type="body" sz="half" idx="1"/>
          </p:nvPr>
        </p:nvSpPr>
        <p:spPr/>
        <p:txBody>
          <a:bodyPr>
            <a:normAutofit lnSpcReduction="10000"/>
          </a:bodyPr>
          <a:lstStyle/>
          <a:p>
            <a:pPr>
              <a:lnSpc>
                <a:spcPct val="90000"/>
              </a:lnSpc>
            </a:pPr>
            <a:endParaRPr lang="hr-HR" sz="2800" i="1" dirty="0" smtClean="0">
              <a:latin typeface="Arial" pitchFamily="34" charset="0"/>
              <a:cs typeface="Arial" pitchFamily="34" charset="0"/>
            </a:endParaRPr>
          </a:p>
          <a:p>
            <a:pPr>
              <a:lnSpc>
                <a:spcPct val="90000"/>
              </a:lnSpc>
            </a:pPr>
            <a:r>
              <a:rPr lang="hr-HR" sz="2800" i="1" dirty="0" smtClean="0">
                <a:latin typeface="Arial" pitchFamily="34" charset="0"/>
                <a:cs typeface="Arial" pitchFamily="34" charset="0"/>
              </a:rPr>
              <a:t> Kakav </a:t>
            </a:r>
            <a:r>
              <a:rPr lang="hr-HR" sz="2800" i="1" dirty="0">
                <a:latin typeface="Arial" pitchFamily="34" charset="0"/>
                <a:cs typeface="Arial" pitchFamily="34" charset="0"/>
              </a:rPr>
              <a:t>se brojevni sustav upotrebljavao u to vrijeme u zapadnoj Europi? Navedite njegove prednosti i nedostatke.</a:t>
            </a:r>
          </a:p>
          <a:p>
            <a:pPr>
              <a:lnSpc>
                <a:spcPct val="90000"/>
              </a:lnSpc>
              <a:buFont typeface="Wingdings" pitchFamily="2" charset="2"/>
              <a:buNone/>
            </a:pPr>
            <a:endParaRPr lang="hr-HR" sz="2800" i="1" dirty="0">
              <a:latin typeface="Arial" pitchFamily="34" charset="0"/>
              <a:cs typeface="Arial" pitchFamily="34" charset="0"/>
            </a:endParaRPr>
          </a:p>
          <a:p>
            <a:pPr>
              <a:lnSpc>
                <a:spcPct val="90000"/>
              </a:lnSpc>
              <a:buFont typeface="Wingdings" pitchFamily="2" charset="2"/>
              <a:buNone/>
            </a:pPr>
            <a:r>
              <a:rPr lang="hr-HR" sz="2800" i="1" dirty="0">
                <a:latin typeface="Arial" pitchFamily="34" charset="0"/>
                <a:cs typeface="Arial" pitchFamily="34" charset="0"/>
              </a:rPr>
              <a:t>	</a:t>
            </a:r>
            <a:r>
              <a:rPr lang="hr-HR" sz="2600" i="1" dirty="0">
                <a:latin typeface="Arial" pitchFamily="34" charset="0"/>
                <a:cs typeface="Arial" pitchFamily="34" charset="0"/>
              </a:rPr>
              <a:t>(slika desno: Zapis s urezanim rimskim brojevima)</a:t>
            </a:r>
            <a:endParaRPr lang="en-US" sz="2600" i="1" dirty="0">
              <a:latin typeface="Arial" pitchFamily="34" charset="0"/>
              <a:cs typeface="Arial" pitchFamily="34" charset="0"/>
            </a:endParaRPr>
          </a:p>
        </p:txBody>
      </p:sp>
      <p:pic>
        <p:nvPicPr>
          <p:cNvPr id="88068" name="Picture 4" descr="Pict0005"/>
          <p:cNvPicPr>
            <a:picLocks noGrp="1" noChangeAspect="1" noChangeArrowheads="1"/>
          </p:cNvPicPr>
          <p:nvPr>
            <p:ph sz="half" idx="2"/>
          </p:nvPr>
        </p:nvPicPr>
        <p:blipFill>
          <a:blip r:embed="rId2" cstate="print"/>
          <a:srcRect/>
          <a:stretch>
            <a:fillRect/>
          </a:stretch>
        </p:blipFill>
        <p:spPr>
          <a:xfrm>
            <a:off x="5314950" y="1719263"/>
            <a:ext cx="2703513" cy="4411662"/>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a:bodyPr>
          <a:lstStyle/>
          <a:p>
            <a:r>
              <a:rPr lang="hr-HR" sz="3200" b="1" dirty="0" smtClean="0">
                <a:solidFill>
                  <a:srgbClr val="C00000"/>
                </a:solidFill>
                <a:latin typeface="Arial" pitchFamily="34" charset="0"/>
                <a:cs typeface="Arial" pitchFamily="34" charset="0"/>
              </a:rPr>
              <a:t>matematičar </a:t>
            </a:r>
            <a:r>
              <a:rPr lang="hr-HR" sz="3200" b="1" dirty="0" err="1" smtClean="0">
                <a:solidFill>
                  <a:srgbClr val="C00000"/>
                </a:solidFill>
                <a:latin typeface="Arial" pitchFamily="34" charset="0"/>
                <a:cs typeface="Arial" pitchFamily="34" charset="0"/>
              </a:rPr>
              <a:t>fibonacci</a:t>
            </a:r>
            <a:r>
              <a:rPr lang="hr-HR" sz="3200" b="1" dirty="0" smtClean="0">
                <a:solidFill>
                  <a:srgbClr val="C00000"/>
                </a:solidFill>
                <a:latin typeface="Arial" pitchFamily="34" charset="0"/>
                <a:cs typeface="Arial" pitchFamily="34" charset="0"/>
              </a:rPr>
              <a:t> i </a:t>
            </a:r>
            <a:br>
              <a:rPr lang="hr-HR" sz="3200" b="1" dirty="0" smtClean="0">
                <a:solidFill>
                  <a:srgbClr val="C00000"/>
                </a:solidFill>
                <a:latin typeface="Arial" pitchFamily="34" charset="0"/>
                <a:cs typeface="Arial" pitchFamily="34" charset="0"/>
              </a:rPr>
            </a:br>
            <a:r>
              <a:rPr lang="hr-HR" sz="3200" b="1" dirty="0" err="1" smtClean="0">
                <a:solidFill>
                  <a:srgbClr val="C00000"/>
                </a:solidFill>
                <a:latin typeface="Arial" pitchFamily="34" charset="0"/>
                <a:cs typeface="Arial" pitchFamily="34" charset="0"/>
              </a:rPr>
              <a:t>fibonaccijev</a:t>
            </a:r>
            <a:r>
              <a:rPr lang="hr-HR" sz="3200" b="1" dirty="0" smtClean="0">
                <a:solidFill>
                  <a:srgbClr val="C00000"/>
                </a:solidFill>
                <a:latin typeface="Arial" pitchFamily="34" charset="0"/>
                <a:cs typeface="Arial" pitchFamily="34" charset="0"/>
              </a:rPr>
              <a:t> niz</a:t>
            </a:r>
            <a:r>
              <a:rPr lang="hr-HR" sz="2800" b="1" dirty="0" smtClean="0">
                <a:solidFill>
                  <a:srgbClr val="C00000"/>
                </a:solidFill>
                <a:latin typeface="Arial" pitchFamily="34" charset="0"/>
                <a:cs typeface="Arial" pitchFamily="34" charset="0"/>
              </a:rPr>
              <a:t> </a:t>
            </a:r>
            <a:r>
              <a:rPr lang="hr-HR" sz="2800" i="1" dirty="0" smtClean="0">
                <a:solidFill>
                  <a:srgbClr val="008000"/>
                </a:solidFill>
                <a:latin typeface="Arial" pitchFamily="34" charset="0"/>
                <a:cs typeface="Arial" pitchFamily="34" charset="0"/>
              </a:rPr>
              <a:t>(VOĐENO ČITANJE) – 4 </a:t>
            </a:r>
            <a:endParaRPr lang="en-US" sz="2800" dirty="0"/>
          </a:p>
        </p:txBody>
      </p:sp>
      <p:sp>
        <p:nvSpPr>
          <p:cNvPr id="89091" name="Rectangle 3"/>
          <p:cNvSpPr>
            <a:spLocks noGrp="1" noChangeArrowheads="1"/>
          </p:cNvSpPr>
          <p:nvPr>
            <p:ph type="body" sz="half" idx="3"/>
          </p:nvPr>
        </p:nvSpPr>
        <p:spPr/>
        <p:txBody>
          <a:bodyPr>
            <a:noAutofit/>
          </a:bodyPr>
          <a:lstStyle/>
          <a:p>
            <a:r>
              <a:rPr lang="hr-HR" sz="2200" i="1" dirty="0">
                <a:latin typeface="Arial" pitchFamily="34" charset="0"/>
                <a:cs typeface="Arial" pitchFamily="34" charset="0"/>
              </a:rPr>
              <a:t>Osim metodom pisanja, računalo se i upotrebom pločica, </a:t>
            </a:r>
            <a:r>
              <a:rPr lang="hr-HR" sz="2200" i="1" dirty="0" err="1">
                <a:latin typeface="Arial" pitchFamily="34" charset="0"/>
                <a:cs typeface="Arial" pitchFamily="34" charset="0"/>
              </a:rPr>
              <a:t>tj</a:t>
            </a:r>
            <a:r>
              <a:rPr lang="hr-HR" sz="2200" i="1" dirty="0">
                <a:latin typeface="Arial" pitchFamily="34" charset="0"/>
                <a:cs typeface="Arial" pitchFamily="34" charset="0"/>
              </a:rPr>
              <a:t>. okvira sa žicama na kojima su nanizane kuglice. Kako se nazivaju ovakve sprave za računanje? Procijenite da li su mogle zadovoljiti potrebe ondašnjih trgovaca, koji su razmjenjivali svoju robu na sajmovima.</a:t>
            </a:r>
          </a:p>
          <a:p>
            <a:r>
              <a:rPr lang="hr-HR" sz="2200" i="1" dirty="0">
                <a:latin typeface="Arial" pitchFamily="34" charset="0"/>
                <a:cs typeface="Arial" pitchFamily="34" charset="0"/>
              </a:rPr>
              <a:t>Što mislite da će učiniti </a:t>
            </a:r>
            <a:r>
              <a:rPr lang="hr-HR" sz="2200" i="1" dirty="0" err="1">
                <a:latin typeface="Arial" pitchFamily="34" charset="0"/>
                <a:cs typeface="Arial" pitchFamily="34" charset="0"/>
              </a:rPr>
              <a:t>Fibonacci</a:t>
            </a:r>
            <a:r>
              <a:rPr lang="hr-HR" sz="2200" i="1" dirty="0">
                <a:latin typeface="Arial" pitchFamily="34" charset="0"/>
                <a:cs typeface="Arial" pitchFamily="34" charset="0"/>
              </a:rPr>
              <a:t>?</a:t>
            </a:r>
            <a:endParaRPr lang="en-US" sz="2200" i="1" dirty="0">
              <a:latin typeface="Arial" pitchFamily="34" charset="0"/>
              <a:cs typeface="Arial" pitchFamily="34" charset="0"/>
            </a:endParaRPr>
          </a:p>
        </p:txBody>
      </p:sp>
      <p:pic>
        <p:nvPicPr>
          <p:cNvPr id="89092" name="Picture 4" descr="Pict0006"/>
          <p:cNvPicPr>
            <a:picLocks noGrp="1" noChangeAspect="1" noChangeArrowheads="1"/>
          </p:cNvPicPr>
          <p:nvPr>
            <p:ph sz="quarter" idx="1"/>
          </p:nvPr>
        </p:nvPicPr>
        <p:blipFill>
          <a:blip r:embed="rId2" cstate="print"/>
          <a:srcRect/>
          <a:stretch>
            <a:fillRect/>
          </a:stretch>
        </p:blipFill>
        <p:spPr>
          <a:xfrm>
            <a:off x="1331913" y="1628775"/>
            <a:ext cx="2065337" cy="2506663"/>
          </a:xfrm>
          <a:noFill/>
          <a:ln/>
        </p:spPr>
      </p:pic>
      <p:pic>
        <p:nvPicPr>
          <p:cNvPr id="89093" name="Picture 5" descr="Pict0011"/>
          <p:cNvPicPr>
            <a:picLocks noGrp="1" noChangeAspect="1" noChangeArrowheads="1"/>
          </p:cNvPicPr>
          <p:nvPr>
            <p:ph sz="quarter" idx="2"/>
          </p:nvPr>
        </p:nvPicPr>
        <p:blipFill>
          <a:blip r:embed="rId3" cstate="print"/>
          <a:srcRect/>
          <a:stretch>
            <a:fillRect/>
          </a:stretch>
        </p:blipFill>
        <p:spPr>
          <a:xfrm rot="21300000">
            <a:off x="971550" y="4292600"/>
            <a:ext cx="3021013" cy="2130425"/>
          </a:xfrm>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r>
              <a:rPr lang="hr-HR" sz="3200" b="1" dirty="0" smtClean="0">
                <a:solidFill>
                  <a:srgbClr val="C00000"/>
                </a:solidFill>
                <a:latin typeface="Arial" pitchFamily="34" charset="0"/>
                <a:cs typeface="Arial" pitchFamily="34" charset="0"/>
              </a:rPr>
              <a:t>matematičar </a:t>
            </a:r>
            <a:r>
              <a:rPr lang="hr-HR" sz="3200" b="1" dirty="0" err="1" smtClean="0">
                <a:solidFill>
                  <a:srgbClr val="C00000"/>
                </a:solidFill>
                <a:latin typeface="Arial" pitchFamily="34" charset="0"/>
                <a:cs typeface="Arial" pitchFamily="34" charset="0"/>
              </a:rPr>
              <a:t>fibonacci</a:t>
            </a:r>
            <a:r>
              <a:rPr lang="hr-HR" sz="3200" b="1" dirty="0" smtClean="0">
                <a:solidFill>
                  <a:srgbClr val="C00000"/>
                </a:solidFill>
                <a:latin typeface="Arial" pitchFamily="34" charset="0"/>
                <a:cs typeface="Arial" pitchFamily="34" charset="0"/>
              </a:rPr>
              <a:t> i </a:t>
            </a:r>
            <a:br>
              <a:rPr lang="hr-HR" sz="3200" b="1" dirty="0" smtClean="0">
                <a:solidFill>
                  <a:srgbClr val="C00000"/>
                </a:solidFill>
                <a:latin typeface="Arial" pitchFamily="34" charset="0"/>
                <a:cs typeface="Arial" pitchFamily="34" charset="0"/>
              </a:rPr>
            </a:br>
            <a:r>
              <a:rPr lang="hr-HR" sz="3200" b="1" dirty="0" err="1" smtClean="0">
                <a:solidFill>
                  <a:srgbClr val="C00000"/>
                </a:solidFill>
                <a:latin typeface="Arial" pitchFamily="34" charset="0"/>
                <a:cs typeface="Arial" pitchFamily="34" charset="0"/>
              </a:rPr>
              <a:t>fibonaccijev</a:t>
            </a:r>
            <a:r>
              <a:rPr lang="hr-HR" sz="3200" b="1" dirty="0" smtClean="0">
                <a:solidFill>
                  <a:srgbClr val="C00000"/>
                </a:solidFill>
                <a:latin typeface="Arial" pitchFamily="34" charset="0"/>
                <a:cs typeface="Arial" pitchFamily="34" charset="0"/>
              </a:rPr>
              <a:t> niz </a:t>
            </a:r>
            <a:r>
              <a:rPr lang="hr-HR" sz="2800" i="1" dirty="0" smtClean="0">
                <a:solidFill>
                  <a:srgbClr val="008000"/>
                </a:solidFill>
                <a:latin typeface="Arial" pitchFamily="34" charset="0"/>
                <a:cs typeface="Arial" pitchFamily="34" charset="0"/>
              </a:rPr>
              <a:t>(VOĐENO ČITANJE) – 5 </a:t>
            </a:r>
            <a:endParaRPr lang="en-US" sz="2800" dirty="0"/>
          </a:p>
        </p:txBody>
      </p:sp>
      <p:sp>
        <p:nvSpPr>
          <p:cNvPr id="90115" name="Rectangle 3"/>
          <p:cNvSpPr>
            <a:spLocks noGrp="1" noChangeArrowheads="1"/>
          </p:cNvSpPr>
          <p:nvPr>
            <p:ph type="body" idx="1"/>
          </p:nvPr>
        </p:nvSpPr>
        <p:spPr/>
        <p:txBody>
          <a:bodyPr/>
          <a:lstStyle/>
          <a:p>
            <a:pPr>
              <a:lnSpc>
                <a:spcPct val="90000"/>
              </a:lnSpc>
            </a:pPr>
            <a:endParaRPr lang="hr-HR" i="1" dirty="0"/>
          </a:p>
          <a:p>
            <a:pPr>
              <a:lnSpc>
                <a:spcPct val="90000"/>
              </a:lnSpc>
            </a:pPr>
            <a:r>
              <a:rPr lang="hr-HR" i="1" dirty="0" smtClean="0">
                <a:latin typeface="Arial" pitchFamily="34" charset="0"/>
                <a:cs typeface="Arial" pitchFamily="34" charset="0"/>
              </a:rPr>
              <a:t> </a:t>
            </a:r>
            <a:r>
              <a:rPr lang="hr-HR" sz="2800" i="1" dirty="0" smtClean="0">
                <a:latin typeface="Arial" pitchFamily="34" charset="0"/>
                <a:cs typeface="Arial" pitchFamily="34" charset="0"/>
              </a:rPr>
              <a:t>Da </a:t>
            </a:r>
            <a:r>
              <a:rPr lang="hr-HR" sz="2800" i="1" dirty="0">
                <a:latin typeface="Arial" pitchFamily="34" charset="0"/>
                <a:cs typeface="Arial" pitchFamily="34" charset="0"/>
              </a:rPr>
              <a:t>li su se vaše pretpostavke o računanju u 12. stoljeću na Mediteranu, te o doprinosima matematičara </a:t>
            </a:r>
            <a:r>
              <a:rPr lang="hr-HR" sz="2800" i="1" dirty="0" err="1">
                <a:latin typeface="Arial" pitchFamily="34" charset="0"/>
                <a:cs typeface="Arial" pitchFamily="34" charset="0"/>
              </a:rPr>
              <a:t>Fibonaccija</a:t>
            </a:r>
            <a:r>
              <a:rPr lang="hr-HR" sz="2800" i="1" dirty="0">
                <a:latin typeface="Arial" pitchFamily="34" charset="0"/>
                <a:cs typeface="Arial" pitchFamily="34" charset="0"/>
              </a:rPr>
              <a:t>, ostvarile?</a:t>
            </a:r>
          </a:p>
          <a:p>
            <a:pPr>
              <a:lnSpc>
                <a:spcPct val="90000"/>
              </a:lnSpc>
            </a:pPr>
            <a:r>
              <a:rPr lang="hr-HR" sz="2800" i="1" dirty="0" smtClean="0">
                <a:latin typeface="Arial" pitchFamily="34" charset="0"/>
                <a:cs typeface="Arial" pitchFamily="34" charset="0"/>
              </a:rPr>
              <a:t> Kako </a:t>
            </a:r>
            <a:r>
              <a:rPr lang="hr-HR" sz="2800" i="1" dirty="0">
                <a:latin typeface="Arial" pitchFamily="34" charset="0"/>
                <a:cs typeface="Arial" pitchFamily="34" charset="0"/>
              </a:rPr>
              <a:t>su arapski trgovci potaknuli razvoj znanosti u zapadnoj Europi?</a:t>
            </a:r>
          </a:p>
          <a:p>
            <a:pPr>
              <a:lnSpc>
                <a:spcPct val="90000"/>
              </a:lnSpc>
            </a:pPr>
            <a:r>
              <a:rPr lang="hr-HR" sz="2800" i="1" dirty="0" smtClean="0">
                <a:latin typeface="Arial" pitchFamily="34" charset="0"/>
                <a:cs typeface="Arial" pitchFamily="34" charset="0"/>
              </a:rPr>
              <a:t> Koja </a:t>
            </a:r>
            <a:r>
              <a:rPr lang="hr-HR" sz="2800" i="1" dirty="0">
                <a:latin typeface="Arial" pitchFamily="34" charset="0"/>
                <a:cs typeface="Arial" pitchFamily="34" charset="0"/>
              </a:rPr>
              <a:t>je svrha </a:t>
            </a:r>
            <a:r>
              <a:rPr lang="hr-HR" sz="2800" i="1" dirty="0" err="1">
                <a:latin typeface="Arial" pitchFamily="34" charset="0"/>
                <a:cs typeface="Arial" pitchFamily="34" charset="0"/>
              </a:rPr>
              <a:t>Fibonaccijeve</a:t>
            </a:r>
            <a:r>
              <a:rPr lang="hr-HR" sz="2800" i="1" dirty="0">
                <a:latin typeface="Arial" pitchFamily="34" charset="0"/>
                <a:cs typeface="Arial" pitchFamily="34" charset="0"/>
              </a:rPr>
              <a:t> knjige? Koje informacije bi mogla sadržavati? Procijenite kako je primljena u Europi?</a:t>
            </a:r>
            <a:endParaRPr lang="en-US" sz="28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a:bodyPr>
          <a:lstStyle/>
          <a:p>
            <a:r>
              <a:rPr lang="hr-HR" sz="3200" b="1" dirty="0" smtClean="0">
                <a:solidFill>
                  <a:srgbClr val="C00000"/>
                </a:solidFill>
                <a:latin typeface="Arial" pitchFamily="34" charset="0"/>
                <a:cs typeface="Arial" pitchFamily="34" charset="0"/>
              </a:rPr>
              <a:t>matematičar </a:t>
            </a:r>
            <a:r>
              <a:rPr lang="hr-HR" sz="3200" b="1" dirty="0" err="1" smtClean="0">
                <a:solidFill>
                  <a:srgbClr val="C00000"/>
                </a:solidFill>
                <a:latin typeface="Arial" pitchFamily="34" charset="0"/>
                <a:cs typeface="Arial" pitchFamily="34" charset="0"/>
              </a:rPr>
              <a:t>fibonacci</a:t>
            </a:r>
            <a:r>
              <a:rPr lang="hr-HR" sz="3200" b="1" dirty="0" smtClean="0">
                <a:solidFill>
                  <a:srgbClr val="C00000"/>
                </a:solidFill>
                <a:latin typeface="Arial" pitchFamily="34" charset="0"/>
                <a:cs typeface="Arial" pitchFamily="34" charset="0"/>
              </a:rPr>
              <a:t> i </a:t>
            </a:r>
            <a:br>
              <a:rPr lang="hr-HR" sz="3200" b="1" dirty="0" smtClean="0">
                <a:solidFill>
                  <a:srgbClr val="C00000"/>
                </a:solidFill>
                <a:latin typeface="Arial" pitchFamily="34" charset="0"/>
                <a:cs typeface="Arial" pitchFamily="34" charset="0"/>
              </a:rPr>
            </a:br>
            <a:r>
              <a:rPr lang="hr-HR" sz="3200" b="1" dirty="0" err="1" smtClean="0">
                <a:solidFill>
                  <a:srgbClr val="C00000"/>
                </a:solidFill>
                <a:latin typeface="Arial" pitchFamily="34" charset="0"/>
                <a:cs typeface="Arial" pitchFamily="34" charset="0"/>
              </a:rPr>
              <a:t>fibonaccijev</a:t>
            </a:r>
            <a:r>
              <a:rPr lang="hr-HR" sz="3200" b="1" dirty="0" smtClean="0">
                <a:solidFill>
                  <a:srgbClr val="C00000"/>
                </a:solidFill>
                <a:latin typeface="Arial" pitchFamily="34" charset="0"/>
                <a:cs typeface="Arial" pitchFamily="34" charset="0"/>
              </a:rPr>
              <a:t> niz </a:t>
            </a:r>
            <a:r>
              <a:rPr lang="hr-HR" sz="2800" i="1" dirty="0" smtClean="0">
                <a:solidFill>
                  <a:srgbClr val="008000"/>
                </a:solidFill>
                <a:latin typeface="Arial" pitchFamily="34" charset="0"/>
                <a:cs typeface="Arial" pitchFamily="34" charset="0"/>
              </a:rPr>
              <a:t>(VOĐENO ČITANJE) – 6 </a:t>
            </a:r>
            <a:endParaRPr lang="en-US" sz="2800" dirty="0"/>
          </a:p>
        </p:txBody>
      </p:sp>
      <p:sp>
        <p:nvSpPr>
          <p:cNvPr id="91139" name="Rectangle 3"/>
          <p:cNvSpPr>
            <a:spLocks noGrp="1" noChangeArrowheads="1"/>
          </p:cNvSpPr>
          <p:nvPr>
            <p:ph type="body" idx="1"/>
          </p:nvPr>
        </p:nvSpPr>
        <p:spPr/>
        <p:txBody>
          <a:bodyPr>
            <a:normAutofit/>
          </a:bodyPr>
          <a:lstStyle/>
          <a:p>
            <a:endParaRPr lang="hr-HR" sz="2800" i="1" dirty="0" smtClean="0">
              <a:latin typeface="Arial" pitchFamily="34" charset="0"/>
              <a:cs typeface="Arial" pitchFamily="34" charset="0"/>
            </a:endParaRPr>
          </a:p>
          <a:p>
            <a:r>
              <a:rPr lang="hr-HR" sz="2800" i="1" dirty="0" smtClean="0">
                <a:latin typeface="Arial" pitchFamily="34" charset="0"/>
                <a:cs typeface="Arial" pitchFamily="34" charset="0"/>
              </a:rPr>
              <a:t> Analizirajte </a:t>
            </a:r>
            <a:r>
              <a:rPr lang="hr-HR" sz="2800" i="1" dirty="0">
                <a:latin typeface="Arial" pitchFamily="34" charset="0"/>
                <a:cs typeface="Arial" pitchFamily="34" charset="0"/>
              </a:rPr>
              <a:t>sadržaj </a:t>
            </a:r>
            <a:r>
              <a:rPr lang="hr-HR" sz="2800" i="1" dirty="0" err="1">
                <a:latin typeface="Arial" pitchFamily="34" charset="0"/>
                <a:cs typeface="Arial" pitchFamily="34" charset="0"/>
              </a:rPr>
              <a:t>Fibonaccijeve</a:t>
            </a:r>
            <a:r>
              <a:rPr lang="hr-HR" sz="2800" i="1" dirty="0">
                <a:latin typeface="Arial" pitchFamily="34" charset="0"/>
                <a:cs typeface="Arial" pitchFamily="34" charset="0"/>
              </a:rPr>
              <a:t> Knjige računanja i usporedite ga s vašim pretpostavkama.</a:t>
            </a:r>
          </a:p>
          <a:p>
            <a:r>
              <a:rPr lang="hr-HR" sz="2800" i="1" dirty="0" smtClean="0">
                <a:latin typeface="Arial" pitchFamily="34" charset="0"/>
                <a:cs typeface="Arial" pitchFamily="34" charset="0"/>
              </a:rPr>
              <a:t> Da </a:t>
            </a:r>
            <a:r>
              <a:rPr lang="hr-HR" sz="2800" i="1" dirty="0">
                <a:latin typeface="Arial" pitchFamily="34" charset="0"/>
                <a:cs typeface="Arial" pitchFamily="34" charset="0"/>
              </a:rPr>
              <a:t>li je vaša procjena o prihvaćenosti knjige realna?</a:t>
            </a:r>
          </a:p>
          <a:p>
            <a:r>
              <a:rPr lang="hr-HR" sz="2800" i="1" dirty="0" smtClean="0">
                <a:latin typeface="Arial" pitchFamily="34" charset="0"/>
                <a:cs typeface="Arial" pitchFamily="34" charset="0"/>
              </a:rPr>
              <a:t> Na </a:t>
            </a:r>
            <a:r>
              <a:rPr lang="hr-HR" sz="2800" i="1" dirty="0">
                <a:latin typeface="Arial" pitchFamily="34" charset="0"/>
                <a:cs typeface="Arial" pitchFamily="34" charset="0"/>
              </a:rPr>
              <a:t>koji je način </a:t>
            </a:r>
            <a:r>
              <a:rPr lang="hr-HR" sz="2800" i="1" dirty="0" err="1">
                <a:latin typeface="Arial" pitchFamily="34" charset="0"/>
                <a:cs typeface="Arial" pitchFamily="34" charset="0"/>
              </a:rPr>
              <a:t>Fibonacci</a:t>
            </a:r>
            <a:r>
              <a:rPr lang="hr-HR" sz="2800" i="1" dirty="0">
                <a:latin typeface="Arial" pitchFamily="34" charset="0"/>
                <a:cs typeface="Arial" pitchFamily="34" charset="0"/>
              </a:rPr>
              <a:t> mogao doći do otkrića niza brojeva, po kojem je danas najpoznatiji?</a:t>
            </a:r>
            <a:endParaRPr lang="en-US" sz="28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a:bodyPr>
          <a:lstStyle/>
          <a:p>
            <a:r>
              <a:rPr lang="hr-HR" sz="3200" b="1" dirty="0" smtClean="0">
                <a:solidFill>
                  <a:srgbClr val="C00000"/>
                </a:solidFill>
                <a:latin typeface="Arial" pitchFamily="34" charset="0"/>
                <a:cs typeface="Arial" pitchFamily="34" charset="0"/>
              </a:rPr>
              <a:t>matematičar </a:t>
            </a:r>
            <a:r>
              <a:rPr lang="hr-HR" sz="3200" b="1" dirty="0" err="1" smtClean="0">
                <a:solidFill>
                  <a:srgbClr val="C00000"/>
                </a:solidFill>
                <a:latin typeface="Arial" pitchFamily="34" charset="0"/>
                <a:cs typeface="Arial" pitchFamily="34" charset="0"/>
              </a:rPr>
              <a:t>fibonacci</a:t>
            </a:r>
            <a:r>
              <a:rPr lang="hr-HR" sz="3200" b="1" dirty="0" smtClean="0">
                <a:solidFill>
                  <a:srgbClr val="C00000"/>
                </a:solidFill>
                <a:latin typeface="Arial" pitchFamily="34" charset="0"/>
                <a:cs typeface="Arial" pitchFamily="34" charset="0"/>
              </a:rPr>
              <a:t> i </a:t>
            </a:r>
            <a:br>
              <a:rPr lang="hr-HR" sz="3200" b="1" dirty="0" smtClean="0">
                <a:solidFill>
                  <a:srgbClr val="C00000"/>
                </a:solidFill>
                <a:latin typeface="Arial" pitchFamily="34" charset="0"/>
                <a:cs typeface="Arial" pitchFamily="34" charset="0"/>
              </a:rPr>
            </a:br>
            <a:r>
              <a:rPr lang="hr-HR" sz="3200" b="1" dirty="0" err="1" smtClean="0">
                <a:solidFill>
                  <a:srgbClr val="C00000"/>
                </a:solidFill>
                <a:latin typeface="Arial" pitchFamily="34" charset="0"/>
                <a:cs typeface="Arial" pitchFamily="34" charset="0"/>
              </a:rPr>
              <a:t>fibonaccijev</a:t>
            </a:r>
            <a:r>
              <a:rPr lang="hr-HR" sz="3200" b="1" dirty="0" smtClean="0">
                <a:solidFill>
                  <a:srgbClr val="C00000"/>
                </a:solidFill>
                <a:latin typeface="Arial" pitchFamily="34" charset="0"/>
                <a:cs typeface="Arial" pitchFamily="34" charset="0"/>
              </a:rPr>
              <a:t> niz</a:t>
            </a:r>
            <a:r>
              <a:rPr lang="hr-HR" sz="2800" b="1" dirty="0" smtClean="0">
                <a:solidFill>
                  <a:srgbClr val="C00000"/>
                </a:solidFill>
                <a:latin typeface="Arial" pitchFamily="34" charset="0"/>
                <a:cs typeface="Arial" pitchFamily="34" charset="0"/>
              </a:rPr>
              <a:t> </a:t>
            </a:r>
            <a:r>
              <a:rPr lang="hr-HR" sz="2800" i="1" dirty="0" smtClean="0">
                <a:solidFill>
                  <a:srgbClr val="008000"/>
                </a:solidFill>
                <a:latin typeface="Arial" pitchFamily="34" charset="0"/>
                <a:cs typeface="Arial" pitchFamily="34" charset="0"/>
              </a:rPr>
              <a:t>(VOĐENO ČITANJE) – 7 </a:t>
            </a:r>
            <a:endParaRPr lang="en-US" sz="2800" dirty="0"/>
          </a:p>
        </p:txBody>
      </p:sp>
      <p:sp>
        <p:nvSpPr>
          <p:cNvPr id="92163" name="Rectangle 3"/>
          <p:cNvSpPr>
            <a:spLocks noGrp="1" noChangeArrowheads="1"/>
          </p:cNvSpPr>
          <p:nvPr>
            <p:ph type="body" idx="1"/>
          </p:nvPr>
        </p:nvSpPr>
        <p:spPr/>
        <p:txBody>
          <a:bodyPr/>
          <a:lstStyle/>
          <a:p>
            <a:pPr>
              <a:lnSpc>
                <a:spcPct val="90000"/>
              </a:lnSpc>
              <a:buFont typeface="Wingdings" pitchFamily="2" charset="2"/>
              <a:buNone/>
            </a:pPr>
            <a:r>
              <a:rPr lang="hr-HR" sz="2100" dirty="0"/>
              <a:t>		</a:t>
            </a:r>
            <a:r>
              <a:rPr lang="hr-HR" sz="2400" dirty="0" err="1">
                <a:latin typeface="Arial" pitchFamily="34" charset="0"/>
                <a:cs typeface="Arial" pitchFamily="34" charset="0"/>
              </a:rPr>
              <a:t>Fibonacci</a:t>
            </a:r>
            <a:r>
              <a:rPr lang="hr-HR" sz="2400" dirty="0">
                <a:latin typeface="Arial" pitchFamily="34" charset="0"/>
                <a:cs typeface="Arial" pitchFamily="34" charset="0"/>
              </a:rPr>
              <a:t> </a:t>
            </a:r>
            <a:r>
              <a:rPr lang="hr-HR" sz="2400" b="1" i="1" dirty="0">
                <a:latin typeface="Arial" pitchFamily="34" charset="0"/>
                <a:cs typeface="Arial" pitchFamily="34" charset="0"/>
              </a:rPr>
              <a:t>je mogao</a:t>
            </a:r>
            <a:r>
              <a:rPr lang="hr-HR" sz="2400" dirty="0">
                <a:latin typeface="Arial" pitchFamily="34" charset="0"/>
                <a:cs typeface="Arial" pitchFamily="34" charset="0"/>
              </a:rPr>
              <a:t> doći do otkrića niza brojeva:</a:t>
            </a:r>
          </a:p>
          <a:p>
            <a:pPr>
              <a:lnSpc>
                <a:spcPct val="90000"/>
              </a:lnSpc>
              <a:buClr>
                <a:srgbClr val="008000"/>
              </a:buClr>
              <a:buFont typeface="Wingdings" pitchFamily="2" charset="2"/>
              <a:buChar char="v"/>
            </a:pPr>
            <a:r>
              <a:rPr lang="hr-HR" sz="2100" dirty="0">
                <a:latin typeface="Arial" pitchFamily="34" charset="0"/>
                <a:cs typeface="Arial" pitchFamily="34" charset="0"/>
              </a:rPr>
              <a:t>proučavajući odgovarajuće omjere u Keopsovoj piramidi (bio je u Egiptu) </a:t>
            </a:r>
            <a:r>
              <a:rPr lang="hr-HR" sz="2100" dirty="0" smtClean="0">
                <a:latin typeface="Arial" pitchFamily="34" charset="0"/>
                <a:cs typeface="Arial" pitchFamily="34" charset="0"/>
              </a:rPr>
              <a:t> </a:t>
            </a:r>
            <a:r>
              <a:rPr lang="hr-HR" sz="2100" i="1" dirty="0" smtClean="0">
                <a:solidFill>
                  <a:srgbClr val="008000"/>
                </a:solidFill>
                <a:latin typeface="Arial" pitchFamily="34" charset="0"/>
                <a:cs typeface="Arial" pitchFamily="34" charset="0"/>
              </a:rPr>
              <a:t>(Lorena)</a:t>
            </a:r>
            <a:endParaRPr lang="hr-HR" sz="2100" dirty="0">
              <a:solidFill>
                <a:srgbClr val="008000"/>
              </a:solidFill>
              <a:latin typeface="Arial" pitchFamily="34" charset="0"/>
              <a:cs typeface="Arial" pitchFamily="34" charset="0"/>
            </a:endParaRPr>
          </a:p>
          <a:p>
            <a:pPr>
              <a:lnSpc>
                <a:spcPct val="90000"/>
              </a:lnSpc>
              <a:buClr>
                <a:srgbClr val="008000"/>
              </a:buClr>
              <a:buFont typeface="Wingdings" pitchFamily="2" charset="2"/>
              <a:buChar char="v"/>
            </a:pPr>
            <a:r>
              <a:rPr lang="hr-HR" sz="2100" dirty="0">
                <a:latin typeface="Arial" pitchFamily="34" charset="0"/>
                <a:cs typeface="Arial" pitchFamily="34" charset="0"/>
              </a:rPr>
              <a:t>proučavajući matematičke odnose kompleksa piramida u </a:t>
            </a:r>
            <a:r>
              <a:rPr lang="hr-HR" sz="2100" dirty="0" err="1" smtClean="0">
                <a:latin typeface="Arial" pitchFamily="34" charset="0"/>
                <a:cs typeface="Arial" pitchFamily="34" charset="0"/>
              </a:rPr>
              <a:t>Gizehu</a:t>
            </a:r>
            <a:r>
              <a:rPr lang="hr-HR" sz="2100" dirty="0" smtClean="0">
                <a:latin typeface="Arial" pitchFamily="34" charset="0"/>
                <a:cs typeface="Arial" pitchFamily="34" charset="0"/>
              </a:rPr>
              <a:t>  </a:t>
            </a:r>
            <a:r>
              <a:rPr lang="hr-HR" sz="2100" i="1" dirty="0" smtClean="0">
                <a:solidFill>
                  <a:srgbClr val="008000"/>
                </a:solidFill>
                <a:latin typeface="Arial" pitchFamily="34" charset="0"/>
                <a:cs typeface="Arial" pitchFamily="34" charset="0"/>
              </a:rPr>
              <a:t>(Klara)</a:t>
            </a:r>
            <a:endParaRPr lang="hr-HR" sz="2100" dirty="0">
              <a:solidFill>
                <a:srgbClr val="008000"/>
              </a:solidFill>
              <a:latin typeface="Arial" pitchFamily="34" charset="0"/>
              <a:cs typeface="Arial" pitchFamily="34" charset="0"/>
            </a:endParaRPr>
          </a:p>
          <a:p>
            <a:pPr>
              <a:lnSpc>
                <a:spcPct val="90000"/>
              </a:lnSpc>
              <a:buClr>
                <a:srgbClr val="008000"/>
              </a:buClr>
              <a:buFont typeface="Wingdings" pitchFamily="2" charset="2"/>
              <a:buChar char="v"/>
            </a:pPr>
            <a:r>
              <a:rPr lang="hr-HR" sz="2100" dirty="0">
                <a:latin typeface="Arial" pitchFamily="34" charset="0"/>
                <a:cs typeface="Arial" pitchFamily="34" charset="0"/>
              </a:rPr>
              <a:t>analizirajući Pitagorinu ostavštinu, </a:t>
            </a:r>
            <a:r>
              <a:rPr lang="hr-HR" sz="2100" dirty="0" err="1">
                <a:latin typeface="Arial" pitchFamily="34" charset="0"/>
                <a:cs typeface="Arial" pitchFamily="34" charset="0"/>
              </a:rPr>
              <a:t>tj</a:t>
            </a:r>
            <a:r>
              <a:rPr lang="hr-HR" sz="2100" dirty="0">
                <a:latin typeface="Arial" pitchFamily="34" charset="0"/>
                <a:cs typeface="Arial" pitchFamily="34" charset="0"/>
              </a:rPr>
              <a:t>. istražujući pravila glazbene </a:t>
            </a:r>
            <a:r>
              <a:rPr lang="hr-HR" sz="2100" dirty="0" smtClean="0">
                <a:latin typeface="Arial" pitchFamily="34" charset="0"/>
                <a:cs typeface="Arial" pitchFamily="34" charset="0"/>
              </a:rPr>
              <a:t>harmonije	</a:t>
            </a:r>
            <a:r>
              <a:rPr lang="hr-HR" sz="2100" i="1" dirty="0" smtClean="0">
                <a:solidFill>
                  <a:srgbClr val="008000"/>
                </a:solidFill>
                <a:latin typeface="Arial" pitchFamily="34" charset="0"/>
                <a:cs typeface="Arial" pitchFamily="34" charset="0"/>
              </a:rPr>
              <a:t>(Ivana</a:t>
            </a:r>
            <a:r>
              <a:rPr lang="hr-HR" sz="2100" i="1" dirty="0">
                <a:solidFill>
                  <a:srgbClr val="008000"/>
                </a:solidFill>
                <a:latin typeface="Arial" pitchFamily="34" charset="0"/>
                <a:cs typeface="Arial" pitchFamily="34" charset="0"/>
              </a:rPr>
              <a:t>)</a:t>
            </a:r>
            <a:endParaRPr lang="hr-HR" sz="2100" dirty="0">
              <a:solidFill>
                <a:srgbClr val="008000"/>
              </a:solidFill>
              <a:latin typeface="Arial" pitchFamily="34" charset="0"/>
              <a:cs typeface="Arial" pitchFamily="34" charset="0"/>
            </a:endParaRPr>
          </a:p>
          <a:p>
            <a:pPr>
              <a:lnSpc>
                <a:spcPct val="90000"/>
              </a:lnSpc>
              <a:buClr>
                <a:srgbClr val="008000"/>
              </a:buClr>
              <a:buFont typeface="Wingdings" pitchFamily="2" charset="2"/>
              <a:buChar char="v"/>
            </a:pPr>
            <a:r>
              <a:rPr lang="hr-HR" sz="2100" dirty="0">
                <a:latin typeface="Arial" pitchFamily="34" charset="0"/>
                <a:cs typeface="Arial" pitchFamily="34" charset="0"/>
              </a:rPr>
              <a:t>istražujući matematičke zakone koji objašnjavaju gibanje nebeskih objekata </a:t>
            </a:r>
            <a:r>
              <a:rPr lang="hr-HR" sz="2100" dirty="0" smtClean="0">
                <a:latin typeface="Arial" pitchFamily="34" charset="0"/>
                <a:cs typeface="Arial" pitchFamily="34" charset="0"/>
              </a:rPr>
              <a:t> </a:t>
            </a:r>
            <a:r>
              <a:rPr lang="hr-HR" sz="2100" i="1" dirty="0" smtClean="0">
                <a:solidFill>
                  <a:srgbClr val="008000"/>
                </a:solidFill>
                <a:latin typeface="Arial" pitchFamily="34" charset="0"/>
                <a:cs typeface="Arial" pitchFamily="34" charset="0"/>
              </a:rPr>
              <a:t>(Sandra)</a:t>
            </a:r>
            <a:endParaRPr lang="hr-HR" sz="2100" dirty="0">
              <a:solidFill>
                <a:srgbClr val="008000"/>
              </a:solidFill>
              <a:latin typeface="Arial" pitchFamily="34" charset="0"/>
              <a:cs typeface="Arial" pitchFamily="34" charset="0"/>
            </a:endParaRPr>
          </a:p>
          <a:p>
            <a:pPr>
              <a:lnSpc>
                <a:spcPct val="90000"/>
              </a:lnSpc>
              <a:buClr>
                <a:srgbClr val="008000"/>
              </a:buClr>
              <a:buFont typeface="Wingdings" pitchFamily="2" charset="2"/>
              <a:buChar char="v"/>
            </a:pPr>
            <a:r>
              <a:rPr lang="hr-HR" sz="2100" dirty="0">
                <a:latin typeface="Arial" pitchFamily="34" charset="0"/>
                <a:cs typeface="Arial" pitchFamily="34" charset="0"/>
              </a:rPr>
              <a:t>proučavajući geometrijske probleme u prirodi </a:t>
            </a:r>
            <a:r>
              <a:rPr lang="hr-HR" sz="2100" dirty="0" smtClean="0">
                <a:latin typeface="Arial" pitchFamily="34" charset="0"/>
                <a:cs typeface="Arial" pitchFamily="34" charset="0"/>
              </a:rPr>
              <a:t> </a:t>
            </a:r>
            <a:r>
              <a:rPr lang="hr-HR" sz="2100" i="1" dirty="0" smtClean="0">
                <a:solidFill>
                  <a:srgbClr val="008000"/>
                </a:solidFill>
                <a:latin typeface="Arial" pitchFamily="34" charset="0"/>
                <a:cs typeface="Arial" pitchFamily="34" charset="0"/>
              </a:rPr>
              <a:t>(Tea)</a:t>
            </a:r>
            <a:endParaRPr lang="hr-HR" sz="2100" dirty="0">
              <a:solidFill>
                <a:srgbClr val="008000"/>
              </a:solidFill>
              <a:latin typeface="Arial" pitchFamily="34" charset="0"/>
              <a:cs typeface="Arial" pitchFamily="34" charset="0"/>
            </a:endParaRPr>
          </a:p>
          <a:p>
            <a:pPr>
              <a:lnSpc>
                <a:spcPct val="90000"/>
              </a:lnSpc>
              <a:buClr>
                <a:srgbClr val="008000"/>
              </a:buClr>
              <a:buFont typeface="Wingdings" pitchFamily="2" charset="2"/>
              <a:buChar char="v"/>
            </a:pPr>
            <a:r>
              <a:rPr lang="hr-HR" sz="2100" dirty="0">
                <a:latin typeface="Arial" pitchFamily="34" charset="0"/>
                <a:cs typeface="Arial" pitchFamily="34" charset="0"/>
              </a:rPr>
              <a:t>istražujući stari perzijski kalendar kojeg je reformirao matematičar i pjesnik </a:t>
            </a:r>
            <a:r>
              <a:rPr lang="hr-HR" sz="2100" dirty="0" err="1">
                <a:latin typeface="Arial" pitchFamily="34" charset="0"/>
                <a:cs typeface="Arial" pitchFamily="34" charset="0"/>
              </a:rPr>
              <a:t>Omar</a:t>
            </a:r>
            <a:r>
              <a:rPr lang="hr-HR" sz="2100" dirty="0">
                <a:latin typeface="Arial" pitchFamily="34" charset="0"/>
                <a:cs typeface="Arial" pitchFamily="34" charset="0"/>
              </a:rPr>
              <a:t> </a:t>
            </a:r>
            <a:r>
              <a:rPr lang="hr-HR" sz="2100" dirty="0" err="1">
                <a:latin typeface="Arial" pitchFamily="34" charset="0"/>
                <a:cs typeface="Arial" pitchFamily="34" charset="0"/>
              </a:rPr>
              <a:t>Hajjam</a:t>
            </a:r>
            <a:r>
              <a:rPr lang="hr-HR" sz="2100" dirty="0">
                <a:latin typeface="Arial" pitchFamily="34" charset="0"/>
                <a:cs typeface="Arial" pitchFamily="34" charset="0"/>
              </a:rPr>
              <a:t>	</a:t>
            </a:r>
            <a:r>
              <a:rPr lang="hr-HR" sz="2100" i="1" dirty="0" smtClean="0">
                <a:solidFill>
                  <a:srgbClr val="008000"/>
                </a:solidFill>
                <a:latin typeface="Arial" pitchFamily="34" charset="0"/>
                <a:cs typeface="Arial" pitchFamily="34" charset="0"/>
              </a:rPr>
              <a:t>(</a:t>
            </a:r>
            <a:r>
              <a:rPr lang="hr-HR" sz="2100" i="1" dirty="0" err="1" smtClean="0">
                <a:solidFill>
                  <a:srgbClr val="008000"/>
                </a:solidFill>
                <a:latin typeface="Arial" pitchFamily="34" charset="0"/>
                <a:cs typeface="Arial" pitchFamily="34" charset="0"/>
              </a:rPr>
              <a:t>Kaja</a:t>
            </a:r>
            <a:r>
              <a:rPr lang="hr-HR" sz="2100" i="1" dirty="0" smtClean="0">
                <a:solidFill>
                  <a:srgbClr val="008000"/>
                </a:solidFill>
                <a:latin typeface="Arial" pitchFamily="34" charset="0"/>
                <a:cs typeface="Arial" pitchFamily="34" charset="0"/>
              </a:rPr>
              <a:t>)</a:t>
            </a:r>
            <a:endParaRPr lang="hr-HR" sz="2100" dirty="0">
              <a:solidFill>
                <a:srgbClr val="008000"/>
              </a:solidFill>
              <a:latin typeface="Arial" pitchFamily="34" charset="0"/>
              <a:cs typeface="Arial" pitchFamily="34" charset="0"/>
            </a:endParaRPr>
          </a:p>
          <a:p>
            <a:pPr>
              <a:lnSpc>
                <a:spcPct val="90000"/>
              </a:lnSpc>
              <a:buClr>
                <a:srgbClr val="008000"/>
              </a:buClr>
              <a:buFont typeface="Wingdings" pitchFamily="2" charset="2"/>
              <a:buChar char="v"/>
            </a:pPr>
            <a:r>
              <a:rPr lang="hr-HR" sz="2100" dirty="0">
                <a:latin typeface="Arial" pitchFamily="34" charset="0"/>
                <a:cs typeface="Arial" pitchFamily="34" charset="0"/>
              </a:rPr>
              <a:t>proučavajući „Tibetanski kotač života“ </a:t>
            </a:r>
            <a:r>
              <a:rPr lang="hr-HR" sz="2100" dirty="0" smtClean="0">
                <a:latin typeface="Arial" pitchFamily="34" charset="0"/>
                <a:cs typeface="Arial" pitchFamily="34" charset="0"/>
              </a:rPr>
              <a:t> </a:t>
            </a:r>
            <a:r>
              <a:rPr lang="hr-HR" sz="2100" i="1" dirty="0" smtClean="0">
                <a:solidFill>
                  <a:srgbClr val="008000"/>
                </a:solidFill>
                <a:latin typeface="Arial" pitchFamily="34" charset="0"/>
                <a:cs typeface="Arial" pitchFamily="34" charset="0"/>
              </a:rPr>
              <a:t>(Nikolina)</a:t>
            </a:r>
            <a:endParaRPr lang="en-US" sz="2100" i="1" dirty="0">
              <a:solidFill>
                <a:srgbClr val="008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r>
              <a:rPr lang="hr-HR" sz="3200" b="1" dirty="0" smtClean="0">
                <a:solidFill>
                  <a:srgbClr val="C00000"/>
                </a:solidFill>
                <a:latin typeface="Arial" pitchFamily="34" charset="0"/>
                <a:cs typeface="Arial" pitchFamily="34" charset="0"/>
              </a:rPr>
              <a:t>matematičar </a:t>
            </a:r>
            <a:r>
              <a:rPr lang="hr-HR" sz="3200" b="1" dirty="0" err="1" smtClean="0">
                <a:solidFill>
                  <a:srgbClr val="C00000"/>
                </a:solidFill>
                <a:latin typeface="Arial" pitchFamily="34" charset="0"/>
                <a:cs typeface="Arial" pitchFamily="34" charset="0"/>
              </a:rPr>
              <a:t>fibonacci</a:t>
            </a:r>
            <a:r>
              <a:rPr lang="hr-HR" sz="3200" b="1" dirty="0" smtClean="0">
                <a:solidFill>
                  <a:srgbClr val="C00000"/>
                </a:solidFill>
                <a:latin typeface="Arial" pitchFamily="34" charset="0"/>
                <a:cs typeface="Arial" pitchFamily="34" charset="0"/>
              </a:rPr>
              <a:t> i </a:t>
            </a:r>
            <a:br>
              <a:rPr lang="hr-HR" sz="3200" b="1" dirty="0" smtClean="0">
                <a:solidFill>
                  <a:srgbClr val="C00000"/>
                </a:solidFill>
                <a:latin typeface="Arial" pitchFamily="34" charset="0"/>
                <a:cs typeface="Arial" pitchFamily="34" charset="0"/>
              </a:rPr>
            </a:br>
            <a:r>
              <a:rPr lang="hr-HR" sz="3200" b="1" dirty="0" err="1" smtClean="0">
                <a:solidFill>
                  <a:srgbClr val="C00000"/>
                </a:solidFill>
                <a:latin typeface="Arial" pitchFamily="34" charset="0"/>
                <a:cs typeface="Arial" pitchFamily="34" charset="0"/>
              </a:rPr>
              <a:t>fibonaccijev</a:t>
            </a:r>
            <a:r>
              <a:rPr lang="hr-HR" sz="3200" b="1" dirty="0" smtClean="0">
                <a:solidFill>
                  <a:srgbClr val="C00000"/>
                </a:solidFill>
                <a:latin typeface="Arial" pitchFamily="34" charset="0"/>
                <a:cs typeface="Arial" pitchFamily="34" charset="0"/>
              </a:rPr>
              <a:t> niz</a:t>
            </a:r>
            <a:r>
              <a:rPr lang="hr-HR" sz="2800" b="1" dirty="0" smtClean="0">
                <a:solidFill>
                  <a:srgbClr val="C00000"/>
                </a:solidFill>
                <a:latin typeface="Arial" pitchFamily="34" charset="0"/>
                <a:cs typeface="Arial" pitchFamily="34" charset="0"/>
              </a:rPr>
              <a:t> </a:t>
            </a:r>
            <a:r>
              <a:rPr lang="hr-HR" sz="2800" i="1" dirty="0" smtClean="0">
                <a:solidFill>
                  <a:srgbClr val="008000"/>
                </a:solidFill>
                <a:latin typeface="Arial" pitchFamily="34" charset="0"/>
                <a:cs typeface="Arial" pitchFamily="34" charset="0"/>
              </a:rPr>
              <a:t>(VOĐENO ČITANJE) – 8 </a:t>
            </a:r>
            <a:endParaRPr lang="en-US" sz="2800" dirty="0"/>
          </a:p>
        </p:txBody>
      </p:sp>
      <p:sp>
        <p:nvSpPr>
          <p:cNvPr id="93187" name="Rectangle 3"/>
          <p:cNvSpPr>
            <a:spLocks noGrp="1" noChangeArrowheads="1"/>
          </p:cNvSpPr>
          <p:nvPr>
            <p:ph type="body" sz="half" idx="2"/>
          </p:nvPr>
        </p:nvSpPr>
        <p:spPr/>
        <p:txBody>
          <a:bodyPr>
            <a:normAutofit/>
          </a:bodyPr>
          <a:lstStyle/>
          <a:p>
            <a:r>
              <a:rPr lang="hr-HR" sz="2200" i="1" dirty="0" smtClean="0">
                <a:latin typeface="Arial" pitchFamily="34" charset="0"/>
                <a:cs typeface="Arial" pitchFamily="34" charset="0"/>
              </a:rPr>
              <a:t> Neki </a:t>
            </a:r>
            <a:r>
              <a:rPr lang="hr-HR" sz="2200" i="1" dirty="0">
                <a:latin typeface="Arial" pitchFamily="34" charset="0"/>
                <a:cs typeface="Arial" pitchFamily="34" charset="0"/>
              </a:rPr>
              <a:t>je čovjek stavio par zečeva u prostor okružen zidovima sa svih strana. Koliko parova zečeva može nastati od tog para u godinu dana, ako se pretpostavi da svaki par svakog mjeseca začne novi par, koji postaje plodan od drugog mjeseca?</a:t>
            </a:r>
          </a:p>
          <a:p>
            <a:r>
              <a:rPr lang="hr-HR" sz="2200" dirty="0" smtClean="0">
                <a:latin typeface="Arial" pitchFamily="34" charset="0"/>
                <a:cs typeface="Arial" pitchFamily="34" charset="0"/>
              </a:rPr>
              <a:t> Novonastali </a:t>
            </a:r>
            <a:r>
              <a:rPr lang="hr-HR" sz="2200" dirty="0">
                <a:latin typeface="Arial" pitchFamily="34" charset="0"/>
                <a:cs typeface="Arial" pitchFamily="34" charset="0"/>
              </a:rPr>
              <a:t>niz brojeva je: </a:t>
            </a:r>
            <a:r>
              <a:rPr lang="hr-HR" sz="2700" b="1" i="1" dirty="0">
                <a:solidFill>
                  <a:srgbClr val="008000"/>
                </a:solidFill>
                <a:latin typeface="Arial" pitchFamily="34" charset="0"/>
                <a:cs typeface="Arial" pitchFamily="34" charset="0"/>
              </a:rPr>
              <a:t>1, </a:t>
            </a:r>
            <a:r>
              <a:rPr lang="hr-HR" sz="2700" b="1" i="1" dirty="0" err="1">
                <a:solidFill>
                  <a:srgbClr val="008000"/>
                </a:solidFill>
                <a:latin typeface="Arial" pitchFamily="34" charset="0"/>
                <a:cs typeface="Arial" pitchFamily="34" charset="0"/>
              </a:rPr>
              <a:t>1</a:t>
            </a:r>
            <a:r>
              <a:rPr lang="hr-HR" sz="2700" b="1" i="1" dirty="0">
                <a:solidFill>
                  <a:srgbClr val="008000"/>
                </a:solidFill>
                <a:latin typeface="Arial" pitchFamily="34" charset="0"/>
                <a:cs typeface="Arial" pitchFamily="34" charset="0"/>
              </a:rPr>
              <a:t>, 2, 3, 5, 8, 13, 21, 34, 55, 89, 144, 233.</a:t>
            </a:r>
            <a:endParaRPr lang="en-US" sz="2700" b="1" i="1" dirty="0">
              <a:solidFill>
                <a:srgbClr val="008000"/>
              </a:solidFill>
              <a:latin typeface="Arial" pitchFamily="34" charset="0"/>
              <a:cs typeface="Arial" pitchFamily="34" charset="0"/>
            </a:endParaRPr>
          </a:p>
        </p:txBody>
      </p:sp>
      <p:pic>
        <p:nvPicPr>
          <p:cNvPr id="93188" name="Picture 4" descr="Pict0007"/>
          <p:cNvPicPr>
            <a:picLocks noGrp="1" noChangeAspect="1" noChangeArrowheads="1"/>
          </p:cNvPicPr>
          <p:nvPr>
            <p:ph sz="half" idx="1"/>
          </p:nvPr>
        </p:nvPicPr>
        <p:blipFill>
          <a:blip r:embed="rId2" cstate="print"/>
          <a:srcRect/>
          <a:stretch>
            <a:fillRect/>
          </a:stretch>
        </p:blipFill>
        <p:spPr>
          <a:xfrm>
            <a:off x="457200" y="2157413"/>
            <a:ext cx="4038600" cy="3535362"/>
          </a:xfrm>
          <a:noFill/>
          <a:ln/>
        </p:spPr>
      </p:pic>
      <p:sp>
        <p:nvSpPr>
          <p:cNvPr id="93189" name="Rectangle 5"/>
          <p:cNvSpPr>
            <a:spLocks noChangeArrowheads="1"/>
          </p:cNvSpPr>
          <p:nvPr/>
        </p:nvSpPr>
        <p:spPr bwMode="auto">
          <a:xfrm>
            <a:off x="468313" y="5876925"/>
            <a:ext cx="3646487" cy="341632"/>
          </a:xfrm>
          <a:prstGeom prst="rect">
            <a:avLst/>
          </a:prstGeom>
          <a:noFill/>
          <a:ln w="9525">
            <a:noFill/>
            <a:miter lim="800000"/>
            <a:headEnd/>
            <a:tailEnd/>
          </a:ln>
          <a:effectLst/>
        </p:spPr>
        <p:txBody>
          <a:bodyPr wrap="square">
            <a:spAutoFit/>
          </a:bodyPr>
          <a:lstStyle/>
          <a:p>
            <a:pPr>
              <a:lnSpc>
                <a:spcPct val="90000"/>
              </a:lnSpc>
              <a:spcBef>
                <a:spcPct val="20000"/>
              </a:spcBef>
              <a:buClr>
                <a:schemeClr val="tx2"/>
              </a:buClr>
              <a:buSzPct val="70000"/>
              <a:buFont typeface="Wingdings" pitchFamily="2" charset="2"/>
              <a:buNone/>
            </a:pPr>
            <a:r>
              <a:rPr lang="hr-HR" dirty="0" smtClean="0">
                <a:latin typeface="Arial" pitchFamily="34" charset="0"/>
                <a:cs typeface="Arial" pitchFamily="34" charset="0"/>
              </a:rPr>
              <a:t>  Problem </a:t>
            </a:r>
            <a:r>
              <a:rPr lang="hr-HR" dirty="0">
                <a:latin typeface="Arial" pitchFamily="34" charset="0"/>
                <a:cs typeface="Arial" pitchFamily="34" charset="0"/>
              </a:rPr>
              <a:t>razmnožavanja zečeva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600" b="1" dirty="0" smtClean="0">
                <a:solidFill>
                  <a:srgbClr val="C00000"/>
                </a:solidFill>
                <a:latin typeface="Arial" pitchFamily="34" charset="0"/>
                <a:cs typeface="Arial" pitchFamily="34" charset="0"/>
              </a:rPr>
              <a:t>poučavanje  kao  umjetnost </a:t>
            </a:r>
            <a:endParaRPr lang="en-US" sz="3600" dirty="0"/>
          </a:p>
        </p:txBody>
      </p:sp>
      <p:sp>
        <p:nvSpPr>
          <p:cNvPr id="3" name="Rezervirano mjesto sadržaja 2"/>
          <p:cNvSpPr>
            <a:spLocks noGrp="1"/>
          </p:cNvSpPr>
          <p:nvPr>
            <p:ph sz="quarter" idx="1"/>
          </p:nvPr>
        </p:nvSpPr>
        <p:spPr/>
        <p:txBody>
          <a:bodyPr/>
          <a:lstStyle/>
          <a:p>
            <a:r>
              <a:rPr lang="hr-HR" sz="3200" i="1" dirty="0" smtClean="0">
                <a:solidFill>
                  <a:srgbClr val="C00000"/>
                </a:solidFill>
                <a:latin typeface="Arial" pitchFamily="34" charset="0"/>
                <a:cs typeface="Arial" pitchFamily="34" charset="0"/>
              </a:rPr>
              <a:t>„Umijeće poučavanja najviši je oblik umjetnosti.“ </a:t>
            </a:r>
            <a:r>
              <a:rPr lang="hr-HR" i="1" dirty="0" smtClean="0">
                <a:latin typeface="Arial" pitchFamily="34" charset="0"/>
                <a:cs typeface="Arial" pitchFamily="34" charset="0"/>
              </a:rPr>
              <a:t>(David </a:t>
            </a:r>
            <a:r>
              <a:rPr lang="hr-HR" i="1" dirty="0" err="1" smtClean="0">
                <a:latin typeface="Arial" pitchFamily="34" charset="0"/>
                <a:cs typeface="Arial" pitchFamily="34" charset="0"/>
              </a:rPr>
              <a:t>Brierley</a:t>
            </a:r>
            <a:r>
              <a:rPr lang="hr-HR" i="1" dirty="0" smtClean="0">
                <a:latin typeface="Arial" pitchFamily="34" charset="0"/>
                <a:cs typeface="Arial" pitchFamily="34" charset="0"/>
              </a:rPr>
              <a:t>)</a:t>
            </a:r>
          </a:p>
          <a:p>
            <a:pPr>
              <a:buNone/>
            </a:pPr>
            <a:endParaRPr lang="hr-HR"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r>
              <a:rPr lang="hr-HR" sz="2800" dirty="0" smtClean="0">
                <a:latin typeface="Arial" pitchFamily="34" charset="0"/>
                <a:cs typeface="Arial" pitchFamily="34" charset="0"/>
              </a:rPr>
              <a:t>umjetnost – svjestan pokušaj usavršavanja postojećeg ponašanja čovjeka</a:t>
            </a:r>
          </a:p>
          <a:p>
            <a:r>
              <a:rPr lang="hr-HR" sz="2800" dirty="0" smtClean="0">
                <a:latin typeface="Arial" pitchFamily="34" charset="0"/>
                <a:cs typeface="Arial" pitchFamily="34" charset="0"/>
              </a:rPr>
              <a:t>poučavanje – izrazito osobno</a:t>
            </a:r>
          </a:p>
          <a:p>
            <a:r>
              <a:rPr lang="hr-HR" sz="2800" dirty="0" smtClean="0">
                <a:latin typeface="Arial" pitchFamily="34" charset="0"/>
                <a:cs typeface="Arial" pitchFamily="34" charset="0"/>
              </a:rPr>
              <a:t>pedagoška ljubav (prema svakom učeniku)</a:t>
            </a:r>
          </a:p>
          <a:p>
            <a:pPr lvl="1"/>
            <a:r>
              <a:rPr lang="hr-HR" sz="2500" dirty="0" smtClean="0">
                <a:latin typeface="Arial" pitchFamily="34" charset="0"/>
                <a:cs typeface="Arial" pitchFamily="34" charset="0"/>
              </a:rPr>
              <a:t>učitelj koji ne samo primjećuje, nego dubinski vidi učenika</a:t>
            </a:r>
            <a:endParaRPr lang="en-US" sz="2500" dirty="0">
              <a:latin typeface="Arial" pitchFamily="34" charset="0"/>
              <a:cs typeface="Arial" pitchFamily="34" charset="0"/>
            </a:endParaRPr>
          </a:p>
        </p:txBody>
      </p:sp>
      <p:pic>
        <p:nvPicPr>
          <p:cNvPr id="31745" name="Picture 1" descr="C:\Users\Zeljka\Pictures\David Brierley.jpg"/>
          <p:cNvPicPr>
            <a:picLocks noChangeAspect="1" noChangeArrowheads="1"/>
          </p:cNvPicPr>
          <p:nvPr/>
        </p:nvPicPr>
        <p:blipFill>
          <a:blip r:embed="rId2" cstate="print"/>
          <a:srcRect/>
          <a:stretch>
            <a:fillRect/>
          </a:stretch>
        </p:blipFill>
        <p:spPr bwMode="auto">
          <a:xfrm rot="180000">
            <a:off x="5900154" y="2244732"/>
            <a:ext cx="1368619" cy="128754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a:bodyPr>
          <a:lstStyle/>
          <a:p>
            <a:r>
              <a:rPr lang="hr-HR" sz="3200" b="1" dirty="0" smtClean="0">
                <a:solidFill>
                  <a:srgbClr val="C00000"/>
                </a:solidFill>
                <a:latin typeface="Arial" pitchFamily="34" charset="0"/>
                <a:cs typeface="Arial" pitchFamily="34" charset="0"/>
              </a:rPr>
              <a:t>matematičar </a:t>
            </a:r>
            <a:r>
              <a:rPr lang="hr-HR" sz="3200" b="1" dirty="0" err="1" smtClean="0">
                <a:solidFill>
                  <a:srgbClr val="C00000"/>
                </a:solidFill>
                <a:latin typeface="Arial" pitchFamily="34" charset="0"/>
                <a:cs typeface="Arial" pitchFamily="34" charset="0"/>
              </a:rPr>
              <a:t>fibonacci</a:t>
            </a:r>
            <a:r>
              <a:rPr lang="hr-HR" sz="3200" b="1" dirty="0" smtClean="0">
                <a:solidFill>
                  <a:srgbClr val="C00000"/>
                </a:solidFill>
                <a:latin typeface="Arial" pitchFamily="34" charset="0"/>
                <a:cs typeface="Arial" pitchFamily="34" charset="0"/>
              </a:rPr>
              <a:t> i </a:t>
            </a:r>
            <a:br>
              <a:rPr lang="hr-HR" sz="3200" b="1" dirty="0" smtClean="0">
                <a:solidFill>
                  <a:srgbClr val="C00000"/>
                </a:solidFill>
                <a:latin typeface="Arial" pitchFamily="34" charset="0"/>
                <a:cs typeface="Arial" pitchFamily="34" charset="0"/>
              </a:rPr>
            </a:br>
            <a:r>
              <a:rPr lang="hr-HR" sz="3200" b="1" dirty="0" err="1" smtClean="0">
                <a:solidFill>
                  <a:srgbClr val="C00000"/>
                </a:solidFill>
                <a:latin typeface="Arial" pitchFamily="34" charset="0"/>
                <a:cs typeface="Arial" pitchFamily="34" charset="0"/>
              </a:rPr>
              <a:t>fibonaccijev</a:t>
            </a:r>
            <a:r>
              <a:rPr lang="hr-HR" sz="3200" b="1" dirty="0" smtClean="0">
                <a:solidFill>
                  <a:srgbClr val="C00000"/>
                </a:solidFill>
                <a:latin typeface="Arial" pitchFamily="34" charset="0"/>
                <a:cs typeface="Arial" pitchFamily="34" charset="0"/>
              </a:rPr>
              <a:t> niz</a:t>
            </a:r>
            <a:r>
              <a:rPr lang="hr-HR" sz="2800" b="1" dirty="0" smtClean="0">
                <a:solidFill>
                  <a:srgbClr val="C00000"/>
                </a:solidFill>
                <a:latin typeface="Arial" pitchFamily="34" charset="0"/>
                <a:cs typeface="Arial" pitchFamily="34" charset="0"/>
              </a:rPr>
              <a:t> </a:t>
            </a:r>
            <a:r>
              <a:rPr lang="hr-HR" sz="2800" i="1" dirty="0" smtClean="0">
                <a:solidFill>
                  <a:srgbClr val="008000"/>
                </a:solidFill>
                <a:latin typeface="Arial" pitchFamily="34" charset="0"/>
                <a:cs typeface="Arial" pitchFamily="34" charset="0"/>
              </a:rPr>
              <a:t>(VOĐENO ČITANJE) – 9</a:t>
            </a:r>
            <a:endParaRPr lang="en-US" sz="2800" dirty="0"/>
          </a:p>
        </p:txBody>
      </p:sp>
      <p:sp>
        <p:nvSpPr>
          <p:cNvPr id="94211" name="Rectangle 3"/>
          <p:cNvSpPr>
            <a:spLocks noGrp="1" noChangeArrowheads="1"/>
          </p:cNvSpPr>
          <p:nvPr>
            <p:ph type="body" idx="1"/>
          </p:nvPr>
        </p:nvSpPr>
        <p:spPr/>
        <p:txBody>
          <a:bodyPr/>
          <a:lstStyle/>
          <a:p>
            <a:pPr>
              <a:lnSpc>
                <a:spcPct val="90000"/>
              </a:lnSpc>
            </a:pPr>
            <a:r>
              <a:rPr lang="hr-HR" sz="2800" i="1" dirty="0" smtClean="0">
                <a:latin typeface="Arial" pitchFamily="34" charset="0"/>
                <a:cs typeface="Arial" pitchFamily="34" charset="0"/>
              </a:rPr>
              <a:t> Da </a:t>
            </a:r>
            <a:r>
              <a:rPr lang="hr-HR" sz="2800" i="1" dirty="0">
                <a:latin typeface="Arial" pitchFamily="34" charset="0"/>
                <a:cs typeface="Arial" pitchFamily="34" charset="0"/>
              </a:rPr>
              <a:t>li su se vaša predviđanja o otkriću </a:t>
            </a:r>
            <a:r>
              <a:rPr lang="hr-HR" sz="2800" i="1" dirty="0" err="1">
                <a:latin typeface="Arial" pitchFamily="34" charset="0"/>
                <a:cs typeface="Arial" pitchFamily="34" charset="0"/>
              </a:rPr>
              <a:t>Fibonaccijevog</a:t>
            </a:r>
            <a:r>
              <a:rPr lang="hr-HR" sz="2800" i="1" dirty="0">
                <a:latin typeface="Arial" pitchFamily="34" charset="0"/>
                <a:cs typeface="Arial" pitchFamily="34" charset="0"/>
              </a:rPr>
              <a:t> niza ostvarila?</a:t>
            </a:r>
          </a:p>
          <a:p>
            <a:pPr>
              <a:lnSpc>
                <a:spcPct val="90000"/>
              </a:lnSpc>
            </a:pPr>
            <a:r>
              <a:rPr lang="hr-HR" sz="2800" i="1" dirty="0" smtClean="0">
                <a:latin typeface="Arial" pitchFamily="34" charset="0"/>
                <a:cs typeface="Arial" pitchFamily="34" charset="0"/>
              </a:rPr>
              <a:t> Analizirajte </a:t>
            </a:r>
            <a:r>
              <a:rPr lang="hr-HR" sz="2800" i="1" dirty="0">
                <a:latin typeface="Arial" pitchFamily="34" charset="0"/>
                <a:cs typeface="Arial" pitchFamily="34" charset="0"/>
              </a:rPr>
              <a:t>problem razmnožavanja zečeva. (Pokušajte prebrajati!)</a:t>
            </a:r>
          </a:p>
          <a:p>
            <a:pPr>
              <a:lnSpc>
                <a:spcPct val="90000"/>
              </a:lnSpc>
              <a:buFont typeface="Wingdings" pitchFamily="2" charset="2"/>
              <a:buNone/>
            </a:pPr>
            <a:r>
              <a:rPr lang="hr-HR" sz="2400" i="1" dirty="0">
                <a:solidFill>
                  <a:srgbClr val="008000"/>
                </a:solidFill>
                <a:latin typeface="Arial" pitchFamily="34" charset="0"/>
                <a:cs typeface="Arial" pitchFamily="34" charset="0"/>
              </a:rPr>
              <a:t>→  nakon 1. mjeseca – još uvijek jedan par zečeva</a:t>
            </a:r>
          </a:p>
          <a:p>
            <a:pPr>
              <a:lnSpc>
                <a:spcPct val="90000"/>
              </a:lnSpc>
              <a:buFont typeface="Wingdings" pitchFamily="2" charset="2"/>
              <a:buNone/>
            </a:pPr>
            <a:r>
              <a:rPr lang="hr-HR" sz="2400" i="1" dirty="0">
                <a:solidFill>
                  <a:srgbClr val="008000"/>
                </a:solidFill>
                <a:latin typeface="Arial" pitchFamily="34" charset="0"/>
                <a:cs typeface="Arial" pitchFamily="34" charset="0"/>
              </a:rPr>
              <a:t>→  za dva mjeseca – dva para</a:t>
            </a:r>
          </a:p>
          <a:p>
            <a:pPr>
              <a:lnSpc>
                <a:spcPct val="90000"/>
              </a:lnSpc>
              <a:buFont typeface="Wingdings" pitchFamily="2" charset="2"/>
              <a:buNone/>
            </a:pPr>
            <a:r>
              <a:rPr lang="hr-HR" sz="2400" i="1" dirty="0">
                <a:solidFill>
                  <a:srgbClr val="008000"/>
                </a:solidFill>
                <a:latin typeface="Arial" pitchFamily="34" charset="0"/>
                <a:cs typeface="Arial" pitchFamily="34" charset="0"/>
              </a:rPr>
              <a:t>→  nakon tri mjeseca – tri para (priplod će dati samo prvi par; drugi je star tek mjesec dana)</a:t>
            </a:r>
          </a:p>
          <a:p>
            <a:pPr>
              <a:lnSpc>
                <a:spcPct val="90000"/>
              </a:lnSpc>
              <a:buFont typeface="Wingdings" pitchFamily="2" charset="2"/>
              <a:buNone/>
            </a:pPr>
            <a:r>
              <a:rPr lang="hr-HR" sz="2400" i="1" dirty="0">
                <a:solidFill>
                  <a:srgbClr val="008000"/>
                </a:solidFill>
                <a:latin typeface="Arial" pitchFamily="34" charset="0"/>
                <a:cs typeface="Arial" pitchFamily="34" charset="0"/>
              </a:rPr>
              <a:t>→  za četiri mjeseca – pet parova (od tri para priplod daju dva starija, dok treći još nije napunio dva mjeseca starosti)</a:t>
            </a:r>
          </a:p>
          <a:p>
            <a:pPr>
              <a:lnSpc>
                <a:spcPct val="90000"/>
              </a:lnSpc>
              <a:buFont typeface="Wingdings" pitchFamily="2" charset="2"/>
              <a:buNone/>
            </a:pPr>
            <a:r>
              <a:rPr lang="hr-HR" sz="2400" i="1" dirty="0">
                <a:solidFill>
                  <a:srgbClr val="008000"/>
                </a:solidFill>
                <a:latin typeface="Arial" pitchFamily="34" charset="0"/>
                <a:cs typeface="Arial" pitchFamily="34" charset="0"/>
              </a:rPr>
              <a:t>→  </a:t>
            </a:r>
            <a:r>
              <a:rPr lang="hr-HR" sz="2400" i="1" dirty="0" err="1">
                <a:solidFill>
                  <a:srgbClr val="008000"/>
                </a:solidFill>
                <a:latin typeface="Arial" pitchFamily="34" charset="0"/>
                <a:cs typeface="Arial" pitchFamily="34" charset="0"/>
              </a:rPr>
              <a:t>itd</a:t>
            </a:r>
            <a:r>
              <a:rPr lang="hr-HR" sz="2400" i="1" dirty="0">
                <a:solidFill>
                  <a:srgbClr val="008000"/>
                </a:solidFill>
                <a:latin typeface="Arial" pitchFamily="34" charset="0"/>
                <a:cs typeface="Arial" pitchFamily="34" charset="0"/>
              </a:rPr>
              <a:t>.	</a:t>
            </a:r>
            <a:r>
              <a:rPr lang="hr-HR" sz="2400" i="1" dirty="0" smtClean="0">
                <a:solidFill>
                  <a:srgbClr val="008000"/>
                </a:solidFill>
                <a:latin typeface="Arial" pitchFamily="34" charset="0"/>
                <a:cs typeface="Arial" pitchFamily="34" charset="0"/>
              </a:rPr>
              <a:t>	</a:t>
            </a:r>
            <a:r>
              <a:rPr lang="hr-HR" sz="2400" i="1" dirty="0" smtClean="0">
                <a:solidFill>
                  <a:srgbClr val="FF9900"/>
                </a:solidFill>
                <a:latin typeface="Arial" pitchFamily="34" charset="0"/>
                <a:cs typeface="Arial" pitchFamily="34" charset="0"/>
              </a:rPr>
              <a:t>(</a:t>
            </a:r>
            <a:r>
              <a:rPr lang="hr-HR" i="1" dirty="0" smtClean="0">
                <a:solidFill>
                  <a:srgbClr val="FF9900"/>
                </a:solidFill>
                <a:latin typeface="Arial" pitchFamily="34" charset="0"/>
                <a:cs typeface="Arial" pitchFamily="34" charset="0"/>
              </a:rPr>
              <a:t>Lorena, Ivana i Ognjen</a:t>
            </a:r>
            <a:r>
              <a:rPr lang="hr-HR" sz="2400" i="1" dirty="0" smtClean="0">
                <a:solidFill>
                  <a:srgbClr val="FF9900"/>
                </a:solidFill>
                <a:latin typeface="Arial" pitchFamily="34" charset="0"/>
                <a:cs typeface="Arial" pitchFamily="34" charset="0"/>
              </a:rPr>
              <a:t>)</a:t>
            </a:r>
            <a:endParaRPr lang="hr-HR" sz="2400" i="1" dirty="0">
              <a:solidFill>
                <a:srgbClr val="FF99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r>
              <a:rPr lang="hr-HR" sz="3600" b="1" dirty="0" smtClean="0">
                <a:solidFill>
                  <a:srgbClr val="C00000"/>
                </a:solidFill>
                <a:latin typeface="Arial" pitchFamily="34" charset="0"/>
                <a:cs typeface="Arial" pitchFamily="34" charset="0"/>
              </a:rPr>
              <a:t>matematičar </a:t>
            </a:r>
            <a:r>
              <a:rPr lang="hr-HR" sz="3600" b="1" dirty="0" err="1" smtClean="0">
                <a:solidFill>
                  <a:srgbClr val="C00000"/>
                </a:solidFill>
                <a:latin typeface="Arial" pitchFamily="34" charset="0"/>
                <a:cs typeface="Arial" pitchFamily="34" charset="0"/>
              </a:rPr>
              <a:t>fibonacci</a:t>
            </a:r>
            <a:r>
              <a:rPr lang="hr-HR" sz="3600" b="1" dirty="0" smtClean="0">
                <a:solidFill>
                  <a:srgbClr val="C00000"/>
                </a:solidFill>
                <a:latin typeface="Arial" pitchFamily="34" charset="0"/>
                <a:cs typeface="Arial" pitchFamily="34" charset="0"/>
              </a:rPr>
              <a:t> i </a:t>
            </a:r>
            <a:br>
              <a:rPr lang="hr-HR" sz="3600" b="1" dirty="0" smtClean="0">
                <a:solidFill>
                  <a:srgbClr val="C00000"/>
                </a:solidFill>
                <a:latin typeface="Arial" pitchFamily="34" charset="0"/>
                <a:cs typeface="Arial" pitchFamily="34" charset="0"/>
              </a:rPr>
            </a:br>
            <a:r>
              <a:rPr lang="hr-HR" sz="3600" b="1" dirty="0" err="1" smtClean="0">
                <a:solidFill>
                  <a:srgbClr val="C00000"/>
                </a:solidFill>
                <a:latin typeface="Arial" pitchFamily="34" charset="0"/>
                <a:cs typeface="Arial" pitchFamily="34" charset="0"/>
              </a:rPr>
              <a:t>fibonaccijev</a:t>
            </a:r>
            <a:r>
              <a:rPr lang="hr-HR" sz="3600" b="1" dirty="0" smtClean="0">
                <a:solidFill>
                  <a:srgbClr val="C00000"/>
                </a:solidFill>
                <a:latin typeface="Arial" pitchFamily="34" charset="0"/>
                <a:cs typeface="Arial" pitchFamily="34" charset="0"/>
              </a:rPr>
              <a:t> niz </a:t>
            </a:r>
            <a:r>
              <a:rPr lang="hr-HR" sz="3100" i="1" dirty="0" smtClean="0">
                <a:solidFill>
                  <a:srgbClr val="008000"/>
                </a:solidFill>
                <a:latin typeface="Arial" pitchFamily="34" charset="0"/>
                <a:cs typeface="Arial" pitchFamily="34" charset="0"/>
              </a:rPr>
              <a:t>(VOĐENO ČITANJE) </a:t>
            </a:r>
            <a:r>
              <a:rPr lang="hr-HR" sz="2800" i="1" dirty="0" smtClean="0">
                <a:solidFill>
                  <a:srgbClr val="008000"/>
                </a:solidFill>
                <a:latin typeface="Arial" pitchFamily="34" charset="0"/>
                <a:cs typeface="Arial" pitchFamily="34" charset="0"/>
              </a:rPr>
              <a:t>– 10</a:t>
            </a:r>
            <a:endParaRPr lang="en-US" sz="2800" dirty="0"/>
          </a:p>
        </p:txBody>
      </p:sp>
      <p:sp>
        <p:nvSpPr>
          <p:cNvPr id="95235" name="Rectangle 3"/>
          <p:cNvSpPr>
            <a:spLocks noGrp="1" noChangeArrowheads="1"/>
          </p:cNvSpPr>
          <p:nvPr>
            <p:ph type="body" idx="1"/>
          </p:nvPr>
        </p:nvSpPr>
        <p:spPr/>
        <p:txBody>
          <a:bodyPr>
            <a:normAutofit fontScale="92500"/>
          </a:bodyPr>
          <a:lstStyle/>
          <a:p>
            <a:r>
              <a:rPr lang="hr-HR" sz="2900" i="1" dirty="0" smtClean="0">
                <a:latin typeface="Arial" pitchFamily="34" charset="0"/>
                <a:cs typeface="Arial" pitchFamily="34" charset="0"/>
              </a:rPr>
              <a:t> Na </a:t>
            </a:r>
            <a:r>
              <a:rPr lang="hr-HR" sz="2900" i="1" dirty="0">
                <a:latin typeface="Arial" pitchFamily="34" charset="0"/>
                <a:cs typeface="Arial" pitchFamily="34" charset="0"/>
              </a:rPr>
              <a:t>koji biste način zadali niz? Opišite njegove članove. Da li je </a:t>
            </a:r>
            <a:r>
              <a:rPr lang="hr-HR" sz="2900" i="1" dirty="0" err="1">
                <a:latin typeface="Arial" pitchFamily="34" charset="0"/>
                <a:cs typeface="Arial" pitchFamily="34" charset="0"/>
              </a:rPr>
              <a:t>Fibonaccijev</a:t>
            </a:r>
            <a:r>
              <a:rPr lang="hr-HR" sz="2900" i="1" dirty="0">
                <a:latin typeface="Arial" pitchFamily="34" charset="0"/>
                <a:cs typeface="Arial" pitchFamily="34" charset="0"/>
              </a:rPr>
              <a:t> niz konačan?</a:t>
            </a:r>
          </a:p>
          <a:p>
            <a:pPr>
              <a:buFont typeface="Wingdings" pitchFamily="2" charset="2"/>
              <a:buNone/>
            </a:pPr>
            <a:endParaRPr lang="hr-HR" sz="2900" i="1" dirty="0">
              <a:latin typeface="Arial" pitchFamily="34" charset="0"/>
              <a:cs typeface="Arial" pitchFamily="34" charset="0"/>
            </a:endParaRPr>
          </a:p>
          <a:p>
            <a:pPr>
              <a:buFont typeface="Wingdings" pitchFamily="2" charset="2"/>
              <a:buNone/>
            </a:pPr>
            <a:r>
              <a:rPr lang="hr-HR" sz="2600" dirty="0">
                <a:latin typeface="Arial" pitchFamily="34" charset="0"/>
                <a:cs typeface="Arial" pitchFamily="34" charset="0"/>
              </a:rPr>
              <a:t>→  			→  </a:t>
            </a:r>
            <a:r>
              <a:rPr lang="hr-HR" sz="2600" b="1" i="1" dirty="0">
                <a:latin typeface="Arial" pitchFamily="34" charset="0"/>
                <a:cs typeface="Arial" pitchFamily="34" charset="0"/>
              </a:rPr>
              <a:t>rekurzivno</a:t>
            </a:r>
            <a:r>
              <a:rPr lang="hr-HR" sz="2600" dirty="0">
                <a:latin typeface="Arial" pitchFamily="34" charset="0"/>
                <a:cs typeface="Arial" pitchFamily="34" charset="0"/>
              </a:rPr>
              <a:t> zadavanje niza</a:t>
            </a:r>
          </a:p>
          <a:p>
            <a:pPr>
              <a:buFont typeface="Wingdings" pitchFamily="2" charset="2"/>
              <a:buNone/>
            </a:pPr>
            <a:endParaRPr lang="hr-HR" sz="2600" dirty="0">
              <a:latin typeface="Arial" pitchFamily="34" charset="0"/>
              <a:cs typeface="Arial" pitchFamily="34" charset="0"/>
            </a:endParaRPr>
          </a:p>
          <a:p>
            <a:pPr>
              <a:buFont typeface="Wingdings" pitchFamily="2" charset="2"/>
              <a:buNone/>
            </a:pPr>
            <a:r>
              <a:rPr lang="hr-HR" sz="2600" dirty="0">
                <a:latin typeface="Arial" pitchFamily="34" charset="0"/>
                <a:cs typeface="Arial" pitchFamily="34" charset="0"/>
              </a:rPr>
              <a:t>	</a:t>
            </a:r>
            <a:r>
              <a:rPr lang="hr-HR" sz="2600" i="1" dirty="0">
                <a:latin typeface="Arial" pitchFamily="34" charset="0"/>
                <a:cs typeface="Arial" pitchFamily="34" charset="0"/>
              </a:rPr>
              <a:t>(</a:t>
            </a:r>
            <a:r>
              <a:rPr lang="hr-HR" sz="2600" i="1" dirty="0" err="1">
                <a:latin typeface="Arial" pitchFamily="34" charset="0"/>
                <a:cs typeface="Arial" pitchFamily="34" charset="0"/>
              </a:rPr>
              <a:t>lat</a:t>
            </a:r>
            <a:r>
              <a:rPr lang="hr-HR" sz="2600" i="1" dirty="0">
                <a:latin typeface="Arial" pitchFamily="34" charset="0"/>
                <a:cs typeface="Arial" pitchFamily="34" charset="0"/>
              </a:rPr>
              <a:t>. </a:t>
            </a:r>
            <a:r>
              <a:rPr lang="hr-HR" sz="2600" i="1" dirty="0" err="1">
                <a:latin typeface="Arial" pitchFamily="34" charset="0"/>
                <a:cs typeface="Arial" pitchFamily="34" charset="0"/>
              </a:rPr>
              <a:t>recurrere</a:t>
            </a:r>
            <a:r>
              <a:rPr lang="hr-HR" sz="2600" i="1" dirty="0">
                <a:latin typeface="Arial" pitchFamily="34" charset="0"/>
                <a:cs typeface="Arial" pitchFamily="34" charset="0"/>
              </a:rPr>
              <a:t> – natrag trčati)	   </a:t>
            </a:r>
            <a:r>
              <a:rPr lang="hr-HR" sz="2600" i="1" dirty="0" smtClean="0">
                <a:solidFill>
                  <a:srgbClr val="008000"/>
                </a:solidFill>
                <a:latin typeface="Arial" pitchFamily="34" charset="0"/>
                <a:cs typeface="Arial" pitchFamily="34" charset="0"/>
              </a:rPr>
              <a:t>(Tea i Igor)</a:t>
            </a:r>
            <a:endParaRPr lang="hr-HR" sz="2600" dirty="0">
              <a:solidFill>
                <a:srgbClr val="008000"/>
              </a:solidFill>
              <a:latin typeface="Arial" pitchFamily="34" charset="0"/>
              <a:cs typeface="Arial" pitchFamily="34" charset="0"/>
            </a:endParaRPr>
          </a:p>
          <a:p>
            <a:pPr>
              <a:buFont typeface="Wingdings" pitchFamily="2" charset="2"/>
              <a:buNone/>
            </a:pPr>
            <a:r>
              <a:rPr lang="hr-HR" sz="2600" dirty="0">
                <a:latin typeface="Arial" pitchFamily="34" charset="0"/>
                <a:cs typeface="Arial" pitchFamily="34" charset="0"/>
              </a:rPr>
              <a:t>→ Svaki sljedeći član niza zbroj je dvaju prethodnih</a:t>
            </a:r>
          </a:p>
          <a:p>
            <a:pPr>
              <a:buFont typeface="Wingdings" pitchFamily="2" charset="2"/>
              <a:buNone/>
            </a:pPr>
            <a:r>
              <a:rPr lang="hr-HR" sz="2600" dirty="0">
                <a:latin typeface="Arial" pitchFamily="34" charset="0"/>
                <a:cs typeface="Arial" pitchFamily="34" charset="0"/>
              </a:rPr>
              <a:t>     članova.	</a:t>
            </a:r>
            <a:r>
              <a:rPr lang="hr-HR" sz="2600" i="1" dirty="0" smtClean="0">
                <a:solidFill>
                  <a:srgbClr val="008000"/>
                </a:solidFill>
                <a:latin typeface="Arial" pitchFamily="34" charset="0"/>
                <a:cs typeface="Arial" pitchFamily="34" charset="0"/>
              </a:rPr>
              <a:t>(Nikolina)</a:t>
            </a:r>
            <a:endParaRPr lang="hr-HR" sz="2600" dirty="0">
              <a:solidFill>
                <a:srgbClr val="008000"/>
              </a:solidFill>
              <a:latin typeface="Arial" pitchFamily="34" charset="0"/>
              <a:cs typeface="Arial" pitchFamily="34" charset="0"/>
            </a:endParaRPr>
          </a:p>
          <a:p>
            <a:pPr>
              <a:buFont typeface="Wingdings" pitchFamily="2" charset="2"/>
              <a:buNone/>
            </a:pPr>
            <a:r>
              <a:rPr lang="hr-HR" sz="2600" dirty="0">
                <a:latin typeface="Arial" pitchFamily="34" charset="0"/>
                <a:cs typeface="Arial" pitchFamily="34" charset="0"/>
              </a:rPr>
              <a:t>→ </a:t>
            </a:r>
            <a:r>
              <a:rPr lang="hr-HR" sz="2600" dirty="0" err="1" smtClean="0">
                <a:latin typeface="Arial" pitchFamily="34" charset="0"/>
                <a:cs typeface="Arial" pitchFamily="34" charset="0"/>
              </a:rPr>
              <a:t>Fibonaccijev</a:t>
            </a:r>
            <a:r>
              <a:rPr lang="hr-HR" sz="2600" dirty="0" smtClean="0">
                <a:latin typeface="Arial" pitchFamily="34" charset="0"/>
                <a:cs typeface="Arial" pitchFamily="34" charset="0"/>
              </a:rPr>
              <a:t> </a:t>
            </a:r>
            <a:r>
              <a:rPr lang="hr-HR" sz="2600" dirty="0">
                <a:latin typeface="Arial" pitchFamily="34" charset="0"/>
                <a:cs typeface="Arial" pitchFamily="34" charset="0"/>
              </a:rPr>
              <a:t>niz je beskonačan.	</a:t>
            </a:r>
            <a:r>
              <a:rPr lang="hr-HR" sz="2600" i="1" dirty="0" smtClean="0">
                <a:solidFill>
                  <a:srgbClr val="008000"/>
                </a:solidFill>
                <a:latin typeface="Arial" pitchFamily="34" charset="0"/>
                <a:cs typeface="Arial" pitchFamily="34" charset="0"/>
              </a:rPr>
              <a:t>(Patrik)</a:t>
            </a:r>
            <a:r>
              <a:rPr lang="hr-HR" sz="2600" dirty="0">
                <a:solidFill>
                  <a:srgbClr val="008000"/>
                </a:solidFill>
              </a:rPr>
              <a:t>	</a:t>
            </a:r>
            <a:endParaRPr lang="en-US" sz="2600" dirty="0">
              <a:solidFill>
                <a:srgbClr val="008000"/>
              </a:solidFill>
            </a:endParaRPr>
          </a:p>
        </p:txBody>
      </p:sp>
      <p:sp>
        <p:nvSpPr>
          <p:cNvPr id="9523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95237" name="Object 5"/>
          <p:cNvGraphicFramePr>
            <a:graphicFrameLocks noChangeAspect="1"/>
          </p:cNvGraphicFramePr>
          <p:nvPr/>
        </p:nvGraphicFramePr>
        <p:xfrm>
          <a:off x="914400" y="2792494"/>
          <a:ext cx="2286000" cy="1076244"/>
        </p:xfrm>
        <a:graphic>
          <a:graphicData uri="http://schemas.openxmlformats.org/presentationml/2006/ole">
            <p:oleObj spid="_x0000_s1026" name="Jednadžba" r:id="rId3" imgW="1308100" imgH="457200" progId="Equation.3">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r>
              <a:rPr lang="hr-HR" sz="3200" b="1" dirty="0" smtClean="0">
                <a:solidFill>
                  <a:srgbClr val="C00000"/>
                </a:solidFill>
                <a:latin typeface="Arial" pitchFamily="34" charset="0"/>
                <a:cs typeface="Arial" pitchFamily="34" charset="0"/>
              </a:rPr>
              <a:t>matematičar </a:t>
            </a:r>
            <a:r>
              <a:rPr lang="hr-HR" sz="3200" b="1" dirty="0" err="1" smtClean="0">
                <a:solidFill>
                  <a:srgbClr val="C00000"/>
                </a:solidFill>
                <a:latin typeface="Arial" pitchFamily="34" charset="0"/>
                <a:cs typeface="Arial" pitchFamily="34" charset="0"/>
              </a:rPr>
              <a:t>fibonacci</a:t>
            </a:r>
            <a:r>
              <a:rPr lang="hr-HR" sz="3200" b="1" dirty="0" smtClean="0">
                <a:solidFill>
                  <a:srgbClr val="C00000"/>
                </a:solidFill>
                <a:latin typeface="Arial" pitchFamily="34" charset="0"/>
                <a:cs typeface="Arial" pitchFamily="34" charset="0"/>
              </a:rPr>
              <a:t> i </a:t>
            </a:r>
            <a:br>
              <a:rPr lang="hr-HR" sz="3200" b="1" dirty="0" smtClean="0">
                <a:solidFill>
                  <a:srgbClr val="C00000"/>
                </a:solidFill>
                <a:latin typeface="Arial" pitchFamily="34" charset="0"/>
                <a:cs typeface="Arial" pitchFamily="34" charset="0"/>
              </a:rPr>
            </a:br>
            <a:r>
              <a:rPr lang="hr-HR" sz="3200" b="1" dirty="0" err="1" smtClean="0">
                <a:solidFill>
                  <a:srgbClr val="C00000"/>
                </a:solidFill>
                <a:latin typeface="Arial" pitchFamily="34" charset="0"/>
                <a:cs typeface="Arial" pitchFamily="34" charset="0"/>
              </a:rPr>
              <a:t>fibonaccijev</a:t>
            </a:r>
            <a:r>
              <a:rPr lang="hr-HR" sz="3200" b="1" dirty="0" smtClean="0">
                <a:solidFill>
                  <a:srgbClr val="C00000"/>
                </a:solidFill>
                <a:latin typeface="Arial" pitchFamily="34" charset="0"/>
                <a:cs typeface="Arial" pitchFamily="34" charset="0"/>
              </a:rPr>
              <a:t> niz </a:t>
            </a:r>
            <a:r>
              <a:rPr lang="hr-HR" sz="2800" i="1" dirty="0" smtClean="0">
                <a:solidFill>
                  <a:srgbClr val="008000"/>
                </a:solidFill>
                <a:latin typeface="Arial" pitchFamily="34" charset="0"/>
                <a:cs typeface="Arial" pitchFamily="34" charset="0"/>
              </a:rPr>
              <a:t>(VOĐENO ČITANJE)</a:t>
            </a:r>
            <a:r>
              <a:rPr lang="hr-HR" sz="2400" i="1" dirty="0" smtClean="0">
                <a:solidFill>
                  <a:srgbClr val="008000"/>
                </a:solidFill>
                <a:latin typeface="Arial" pitchFamily="34" charset="0"/>
                <a:cs typeface="Arial" pitchFamily="34" charset="0"/>
              </a:rPr>
              <a:t> </a:t>
            </a:r>
            <a:r>
              <a:rPr lang="hr-HR" sz="2500" i="1" dirty="0" smtClean="0">
                <a:solidFill>
                  <a:srgbClr val="008000"/>
                </a:solidFill>
                <a:latin typeface="Arial" pitchFamily="34" charset="0"/>
                <a:cs typeface="Arial" pitchFamily="34" charset="0"/>
              </a:rPr>
              <a:t>– 11</a:t>
            </a:r>
            <a:endParaRPr lang="en-US" sz="2500" dirty="0"/>
          </a:p>
        </p:txBody>
      </p:sp>
      <p:sp>
        <p:nvSpPr>
          <p:cNvPr id="96259" name="Rectangle 3"/>
          <p:cNvSpPr>
            <a:spLocks noGrp="1" noChangeArrowheads="1"/>
          </p:cNvSpPr>
          <p:nvPr>
            <p:ph type="body" idx="1"/>
          </p:nvPr>
        </p:nvSpPr>
        <p:spPr/>
        <p:txBody>
          <a:bodyPr/>
          <a:lstStyle/>
          <a:p>
            <a:pPr>
              <a:lnSpc>
                <a:spcPct val="80000"/>
              </a:lnSpc>
            </a:pPr>
            <a:r>
              <a:rPr lang="hr-HR" sz="2400" i="1" dirty="0" smtClean="0">
                <a:latin typeface="Arial" pitchFamily="34" charset="0"/>
                <a:cs typeface="Arial" pitchFamily="34" charset="0"/>
              </a:rPr>
              <a:t> Istaknite </a:t>
            </a:r>
            <a:r>
              <a:rPr lang="hr-HR" sz="2400" i="1" dirty="0">
                <a:latin typeface="Arial" pitchFamily="34" charset="0"/>
                <a:cs typeface="Arial" pitchFamily="34" charset="0"/>
              </a:rPr>
              <a:t>nekoliko zanimljivih svojstava </a:t>
            </a:r>
            <a:r>
              <a:rPr lang="hr-HR" sz="2400" i="1" dirty="0" err="1">
                <a:latin typeface="Arial" pitchFamily="34" charset="0"/>
                <a:cs typeface="Arial" pitchFamily="34" charset="0"/>
              </a:rPr>
              <a:t>Fibonaccijevog</a:t>
            </a:r>
            <a:r>
              <a:rPr lang="hr-HR" sz="2400" i="1" dirty="0">
                <a:latin typeface="Arial" pitchFamily="34" charset="0"/>
                <a:cs typeface="Arial" pitchFamily="34" charset="0"/>
              </a:rPr>
              <a:t> niza.</a:t>
            </a:r>
          </a:p>
          <a:p>
            <a:pPr>
              <a:lnSpc>
                <a:spcPct val="80000"/>
              </a:lnSpc>
              <a:buFont typeface="Wingdings" pitchFamily="2" charset="2"/>
              <a:buNone/>
            </a:pPr>
            <a:endParaRPr lang="hr-HR" sz="2400" i="1" dirty="0">
              <a:latin typeface="Arial" pitchFamily="34" charset="0"/>
              <a:cs typeface="Arial" pitchFamily="34" charset="0"/>
            </a:endParaRPr>
          </a:p>
          <a:p>
            <a:pPr>
              <a:lnSpc>
                <a:spcPct val="80000"/>
              </a:lnSpc>
              <a:buFont typeface="Wingdings" pitchFamily="2" charset="2"/>
              <a:buNone/>
            </a:pPr>
            <a:r>
              <a:rPr lang="hr-HR" sz="1900" dirty="0">
                <a:latin typeface="Arial" pitchFamily="34" charset="0"/>
                <a:cs typeface="Arial" pitchFamily="34" charset="0"/>
              </a:rPr>
              <a:t>→  </a:t>
            </a:r>
            <a:r>
              <a:rPr lang="hr-HR" sz="2300" dirty="0">
                <a:latin typeface="Arial" pitchFamily="34" charset="0"/>
                <a:cs typeface="Arial" pitchFamily="34" charset="0"/>
              </a:rPr>
              <a:t>Svaki treći </a:t>
            </a:r>
            <a:r>
              <a:rPr lang="hr-HR" sz="2300" dirty="0" err="1">
                <a:latin typeface="Arial" pitchFamily="34" charset="0"/>
                <a:cs typeface="Arial" pitchFamily="34" charset="0"/>
              </a:rPr>
              <a:t>Fibonaccijev</a:t>
            </a:r>
            <a:r>
              <a:rPr lang="hr-HR" sz="2300" dirty="0">
                <a:latin typeface="Arial" pitchFamily="34" charset="0"/>
                <a:cs typeface="Arial" pitchFamily="34" charset="0"/>
              </a:rPr>
              <a:t> broj je paran, svaki četvrti djeljiv je s tri, svaki peti s pet, a svaki šesti s četiri, odnosno osam.	</a:t>
            </a:r>
            <a:r>
              <a:rPr lang="hr-HR" sz="2300" i="1" dirty="0" smtClean="0">
                <a:solidFill>
                  <a:srgbClr val="008000"/>
                </a:solidFill>
                <a:latin typeface="Arial" pitchFamily="34" charset="0"/>
                <a:cs typeface="Arial" pitchFamily="34" charset="0"/>
              </a:rPr>
              <a:t>(</a:t>
            </a:r>
            <a:r>
              <a:rPr lang="hr-HR" sz="2300" i="1" dirty="0" err="1" smtClean="0">
                <a:solidFill>
                  <a:srgbClr val="008000"/>
                </a:solidFill>
                <a:latin typeface="Arial" pitchFamily="34" charset="0"/>
                <a:cs typeface="Arial" pitchFamily="34" charset="0"/>
              </a:rPr>
              <a:t>Doris</a:t>
            </a:r>
            <a:r>
              <a:rPr lang="hr-HR" sz="2300" i="1" dirty="0" smtClean="0">
                <a:solidFill>
                  <a:srgbClr val="008000"/>
                </a:solidFill>
                <a:latin typeface="Arial" pitchFamily="34" charset="0"/>
                <a:cs typeface="Arial" pitchFamily="34" charset="0"/>
              </a:rPr>
              <a:t> i Klara)</a:t>
            </a:r>
            <a:endParaRPr lang="hr-HR" sz="2300" dirty="0">
              <a:solidFill>
                <a:srgbClr val="008000"/>
              </a:solidFill>
              <a:latin typeface="Arial" pitchFamily="34" charset="0"/>
              <a:cs typeface="Arial" pitchFamily="34" charset="0"/>
            </a:endParaRPr>
          </a:p>
          <a:p>
            <a:pPr>
              <a:lnSpc>
                <a:spcPct val="80000"/>
              </a:lnSpc>
              <a:buFont typeface="Wingdings" pitchFamily="2" charset="2"/>
              <a:buNone/>
            </a:pPr>
            <a:r>
              <a:rPr lang="hr-HR" sz="2300" dirty="0">
                <a:latin typeface="Arial" pitchFamily="34" charset="0"/>
                <a:cs typeface="Arial" pitchFamily="34" charset="0"/>
              </a:rPr>
              <a:t>→  Svaka dva susjedna člana niza međusobno su prosti brojevi.	</a:t>
            </a:r>
            <a:r>
              <a:rPr lang="hr-HR" sz="2300" i="1" dirty="0">
                <a:solidFill>
                  <a:srgbClr val="008000"/>
                </a:solidFill>
                <a:latin typeface="Arial" pitchFamily="34" charset="0"/>
                <a:cs typeface="Arial" pitchFamily="34" charset="0"/>
              </a:rPr>
              <a:t>(</a:t>
            </a:r>
            <a:r>
              <a:rPr lang="hr-HR" sz="2300" i="1" dirty="0" smtClean="0">
                <a:solidFill>
                  <a:srgbClr val="008000"/>
                </a:solidFill>
                <a:latin typeface="Arial" pitchFamily="34" charset="0"/>
                <a:cs typeface="Arial" pitchFamily="34" charset="0"/>
              </a:rPr>
              <a:t>Igor)</a:t>
            </a:r>
            <a:r>
              <a:rPr lang="hr-HR" sz="2300" dirty="0">
                <a:solidFill>
                  <a:srgbClr val="008000"/>
                </a:solidFill>
                <a:latin typeface="Arial" pitchFamily="34" charset="0"/>
                <a:cs typeface="Arial" pitchFamily="34" charset="0"/>
              </a:rPr>
              <a:t>	</a:t>
            </a:r>
          </a:p>
          <a:p>
            <a:pPr>
              <a:lnSpc>
                <a:spcPct val="80000"/>
              </a:lnSpc>
              <a:buFont typeface="Wingdings" pitchFamily="2" charset="2"/>
              <a:buNone/>
            </a:pPr>
            <a:r>
              <a:rPr lang="hr-HR" sz="2300" dirty="0">
                <a:latin typeface="Arial" pitchFamily="34" charset="0"/>
                <a:cs typeface="Arial" pitchFamily="34" charset="0"/>
              </a:rPr>
              <a:t>→  Član      djeljiv je članom      ako je </a:t>
            </a:r>
            <a:r>
              <a:rPr lang="hr-HR" sz="2300" b="1" i="1" dirty="0">
                <a:latin typeface="Arial" pitchFamily="34" charset="0"/>
                <a:cs typeface="Arial" pitchFamily="34" charset="0"/>
              </a:rPr>
              <a:t>n</a:t>
            </a:r>
            <a:r>
              <a:rPr lang="hr-HR" sz="2300" dirty="0">
                <a:latin typeface="Arial" pitchFamily="34" charset="0"/>
                <a:cs typeface="Arial" pitchFamily="34" charset="0"/>
              </a:rPr>
              <a:t> djeljiv s </a:t>
            </a:r>
            <a:r>
              <a:rPr lang="hr-HR" sz="2300" b="1" i="1" dirty="0">
                <a:latin typeface="Arial" pitchFamily="34" charset="0"/>
                <a:cs typeface="Arial" pitchFamily="34" charset="0"/>
              </a:rPr>
              <a:t>m</a:t>
            </a:r>
            <a:r>
              <a:rPr lang="hr-HR" sz="2300" dirty="0">
                <a:latin typeface="Arial" pitchFamily="34" charset="0"/>
                <a:cs typeface="Arial" pitchFamily="34" charset="0"/>
              </a:rPr>
              <a:t>.		</a:t>
            </a:r>
            <a:r>
              <a:rPr lang="hr-HR" sz="2300" i="1" dirty="0" smtClean="0">
                <a:solidFill>
                  <a:srgbClr val="008000"/>
                </a:solidFill>
                <a:latin typeface="Arial" pitchFamily="34" charset="0"/>
                <a:cs typeface="Arial" pitchFamily="34" charset="0"/>
              </a:rPr>
              <a:t>(Sandra)</a:t>
            </a:r>
            <a:endParaRPr lang="hr-HR" sz="2300" dirty="0">
              <a:solidFill>
                <a:srgbClr val="008000"/>
              </a:solidFill>
              <a:latin typeface="Arial" pitchFamily="34" charset="0"/>
              <a:cs typeface="Arial" pitchFamily="34" charset="0"/>
            </a:endParaRPr>
          </a:p>
          <a:p>
            <a:pPr>
              <a:lnSpc>
                <a:spcPct val="80000"/>
              </a:lnSpc>
              <a:buFont typeface="Wingdings" pitchFamily="2" charset="2"/>
              <a:buNone/>
            </a:pPr>
            <a:r>
              <a:rPr lang="hr-HR" sz="2300" dirty="0">
                <a:latin typeface="Arial" pitchFamily="34" charset="0"/>
                <a:cs typeface="Arial" pitchFamily="34" charset="0"/>
              </a:rPr>
              <a:t>→  Najveća zajednička mjera (djelitelj) dvaju </a:t>
            </a:r>
            <a:r>
              <a:rPr lang="hr-HR" sz="2300" dirty="0" err="1">
                <a:latin typeface="Arial" pitchFamily="34" charset="0"/>
                <a:cs typeface="Arial" pitchFamily="34" charset="0"/>
              </a:rPr>
              <a:t>Fibonaccijevih</a:t>
            </a:r>
            <a:r>
              <a:rPr lang="hr-HR" sz="2300" dirty="0">
                <a:latin typeface="Arial" pitchFamily="34" charset="0"/>
                <a:cs typeface="Arial" pitchFamily="34" charset="0"/>
              </a:rPr>
              <a:t> brojeva       i     </a:t>
            </a:r>
            <a:r>
              <a:rPr lang="hr-HR" sz="2300" b="1" i="1" dirty="0">
                <a:latin typeface="Arial" pitchFamily="34" charset="0"/>
                <a:cs typeface="Arial" pitchFamily="34" charset="0"/>
              </a:rPr>
              <a:t> </a:t>
            </a:r>
            <a:r>
              <a:rPr lang="hr-HR" sz="2300" b="1" i="1" dirty="0" smtClean="0">
                <a:latin typeface="Arial" pitchFamily="34" charset="0"/>
                <a:cs typeface="Arial" pitchFamily="34" charset="0"/>
              </a:rPr>
              <a:t> </a:t>
            </a:r>
            <a:r>
              <a:rPr lang="hr-HR" sz="2300" dirty="0" smtClean="0">
                <a:latin typeface="Arial" pitchFamily="34" charset="0"/>
                <a:cs typeface="Arial" pitchFamily="34" charset="0"/>
              </a:rPr>
              <a:t>jednaka </a:t>
            </a:r>
            <a:r>
              <a:rPr lang="hr-HR" sz="2300" dirty="0">
                <a:latin typeface="Arial" pitchFamily="34" charset="0"/>
                <a:cs typeface="Arial" pitchFamily="34" charset="0"/>
              </a:rPr>
              <a:t>je </a:t>
            </a:r>
            <a:r>
              <a:rPr lang="hr-HR" sz="2300" dirty="0" err="1">
                <a:latin typeface="Arial" pitchFamily="34" charset="0"/>
                <a:cs typeface="Arial" pitchFamily="34" charset="0"/>
              </a:rPr>
              <a:t>Fibonaccijevom</a:t>
            </a:r>
            <a:r>
              <a:rPr lang="hr-HR" sz="2300" dirty="0">
                <a:latin typeface="Arial" pitchFamily="34" charset="0"/>
                <a:cs typeface="Arial" pitchFamily="34" charset="0"/>
              </a:rPr>
              <a:t> broju čiji položaj u nizu određuje najveća zajednička mjera od </a:t>
            </a:r>
            <a:r>
              <a:rPr lang="hr-HR" sz="2300" b="1" i="1" dirty="0">
                <a:latin typeface="Arial" pitchFamily="34" charset="0"/>
                <a:cs typeface="Arial" pitchFamily="34" charset="0"/>
              </a:rPr>
              <a:t>n</a:t>
            </a:r>
            <a:r>
              <a:rPr lang="hr-HR" sz="2300" dirty="0">
                <a:latin typeface="Arial" pitchFamily="34" charset="0"/>
                <a:cs typeface="Arial" pitchFamily="34" charset="0"/>
              </a:rPr>
              <a:t> i </a:t>
            </a:r>
            <a:r>
              <a:rPr lang="hr-HR" sz="2300" b="1" i="1" dirty="0">
                <a:latin typeface="Arial" pitchFamily="34" charset="0"/>
                <a:cs typeface="Arial" pitchFamily="34" charset="0"/>
              </a:rPr>
              <a:t>m</a:t>
            </a:r>
            <a:r>
              <a:rPr lang="hr-HR" sz="2300" dirty="0">
                <a:latin typeface="Arial" pitchFamily="34" charset="0"/>
                <a:cs typeface="Arial" pitchFamily="34" charset="0"/>
              </a:rPr>
              <a:t>.	</a:t>
            </a:r>
            <a:r>
              <a:rPr lang="hr-HR" sz="2300" i="1" dirty="0" smtClean="0">
                <a:solidFill>
                  <a:srgbClr val="008000"/>
                </a:solidFill>
                <a:latin typeface="Arial" pitchFamily="34" charset="0"/>
                <a:cs typeface="Arial" pitchFamily="34" charset="0"/>
              </a:rPr>
              <a:t>(</a:t>
            </a:r>
            <a:r>
              <a:rPr lang="hr-HR" sz="2300" i="1" dirty="0" err="1" smtClean="0">
                <a:solidFill>
                  <a:srgbClr val="008000"/>
                </a:solidFill>
                <a:latin typeface="Arial" pitchFamily="34" charset="0"/>
                <a:cs typeface="Arial" pitchFamily="34" charset="0"/>
              </a:rPr>
              <a:t>Kaja</a:t>
            </a:r>
            <a:r>
              <a:rPr lang="hr-HR" sz="2300" i="1" dirty="0" smtClean="0">
                <a:solidFill>
                  <a:srgbClr val="008000"/>
                </a:solidFill>
                <a:latin typeface="Arial" pitchFamily="34" charset="0"/>
                <a:cs typeface="Arial" pitchFamily="34" charset="0"/>
              </a:rPr>
              <a:t>)</a:t>
            </a:r>
            <a:endParaRPr lang="en-US" sz="2300" i="1" dirty="0">
              <a:solidFill>
                <a:srgbClr val="008000"/>
              </a:solidFill>
              <a:latin typeface="Arial" pitchFamily="34" charset="0"/>
              <a:cs typeface="Arial" pitchFamily="34" charset="0"/>
            </a:endParaRPr>
          </a:p>
        </p:txBody>
      </p:sp>
      <p:sp>
        <p:nvSpPr>
          <p:cNvPr id="96260"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96261" name="Object 5"/>
          <p:cNvGraphicFramePr>
            <a:graphicFrameLocks noChangeAspect="1"/>
          </p:cNvGraphicFramePr>
          <p:nvPr/>
        </p:nvGraphicFramePr>
        <p:xfrm>
          <a:off x="1676400" y="4114800"/>
          <a:ext cx="352425" cy="444500"/>
        </p:xfrm>
        <a:graphic>
          <a:graphicData uri="http://schemas.openxmlformats.org/presentationml/2006/ole">
            <p:oleObj spid="_x0000_s2050" name="Jednadžba" r:id="rId3" imgW="177646" imgH="228402" progId="Equation.3">
              <p:embed/>
            </p:oleObj>
          </a:graphicData>
        </a:graphic>
      </p:graphicFrame>
      <p:sp>
        <p:nvSpPr>
          <p:cNvPr id="96262" name="Rectangle 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96263" name="Object 7"/>
          <p:cNvGraphicFramePr>
            <a:graphicFrameLocks noChangeAspect="1"/>
          </p:cNvGraphicFramePr>
          <p:nvPr/>
        </p:nvGraphicFramePr>
        <p:xfrm>
          <a:off x="3810000" y="5029200"/>
          <a:ext cx="352425" cy="444500"/>
        </p:xfrm>
        <a:graphic>
          <a:graphicData uri="http://schemas.openxmlformats.org/presentationml/2006/ole">
            <p:oleObj spid="_x0000_s2051" name="Jednadžba" r:id="rId4" imgW="177646" imgH="228402" progId="Equation.3">
              <p:embed/>
            </p:oleObj>
          </a:graphicData>
        </a:graphic>
      </p:graphicFrame>
      <p:sp>
        <p:nvSpPr>
          <p:cNvPr id="96264"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96265"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96266" name="Rectangle 10"/>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96267" name="Object 11"/>
          <p:cNvGraphicFramePr>
            <a:graphicFrameLocks noChangeAspect="1"/>
          </p:cNvGraphicFramePr>
          <p:nvPr/>
        </p:nvGraphicFramePr>
        <p:xfrm>
          <a:off x="4191000" y="4114800"/>
          <a:ext cx="371475" cy="444500"/>
        </p:xfrm>
        <a:graphic>
          <a:graphicData uri="http://schemas.openxmlformats.org/presentationml/2006/ole">
            <p:oleObj spid="_x0000_s2052" name="Jednadžba" r:id="rId5" imgW="190500" imgH="228600" progId="Equation.3">
              <p:embed/>
            </p:oleObj>
          </a:graphicData>
        </a:graphic>
      </p:graphicFrame>
      <p:sp>
        <p:nvSpPr>
          <p:cNvPr id="96268" name="Rectangle 1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96269" name="Object 13"/>
          <p:cNvGraphicFramePr>
            <a:graphicFrameLocks noChangeAspect="1"/>
          </p:cNvGraphicFramePr>
          <p:nvPr/>
        </p:nvGraphicFramePr>
        <p:xfrm>
          <a:off x="4419600" y="5029200"/>
          <a:ext cx="369887" cy="444500"/>
        </p:xfrm>
        <a:graphic>
          <a:graphicData uri="http://schemas.openxmlformats.org/presentationml/2006/ole">
            <p:oleObj spid="_x0000_s2053" name="Jednadžba" r:id="rId6" imgW="190500" imgH="228600" progId="Equation.3">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a:bodyPr>
          <a:lstStyle/>
          <a:p>
            <a:r>
              <a:rPr lang="hr-HR" sz="3200" b="1" dirty="0" smtClean="0">
                <a:solidFill>
                  <a:srgbClr val="C00000"/>
                </a:solidFill>
                <a:latin typeface="Arial" pitchFamily="34" charset="0"/>
                <a:cs typeface="Arial" pitchFamily="34" charset="0"/>
              </a:rPr>
              <a:t>matematičar </a:t>
            </a:r>
            <a:r>
              <a:rPr lang="hr-HR" sz="3200" b="1" dirty="0" err="1" smtClean="0">
                <a:solidFill>
                  <a:srgbClr val="C00000"/>
                </a:solidFill>
                <a:latin typeface="Arial" pitchFamily="34" charset="0"/>
                <a:cs typeface="Arial" pitchFamily="34" charset="0"/>
              </a:rPr>
              <a:t>fibonacci</a:t>
            </a:r>
            <a:r>
              <a:rPr lang="hr-HR" sz="3200" b="1" dirty="0" smtClean="0">
                <a:solidFill>
                  <a:srgbClr val="C00000"/>
                </a:solidFill>
                <a:latin typeface="Arial" pitchFamily="34" charset="0"/>
                <a:cs typeface="Arial" pitchFamily="34" charset="0"/>
              </a:rPr>
              <a:t> i </a:t>
            </a:r>
            <a:br>
              <a:rPr lang="hr-HR" sz="3200" b="1" dirty="0" smtClean="0">
                <a:solidFill>
                  <a:srgbClr val="C00000"/>
                </a:solidFill>
                <a:latin typeface="Arial" pitchFamily="34" charset="0"/>
                <a:cs typeface="Arial" pitchFamily="34" charset="0"/>
              </a:rPr>
            </a:br>
            <a:r>
              <a:rPr lang="hr-HR" sz="3200" b="1" dirty="0" err="1" smtClean="0">
                <a:solidFill>
                  <a:srgbClr val="C00000"/>
                </a:solidFill>
                <a:latin typeface="Arial" pitchFamily="34" charset="0"/>
                <a:cs typeface="Arial" pitchFamily="34" charset="0"/>
              </a:rPr>
              <a:t>fibonaccijev</a:t>
            </a:r>
            <a:r>
              <a:rPr lang="hr-HR" sz="3200" b="1" dirty="0" smtClean="0">
                <a:solidFill>
                  <a:srgbClr val="C00000"/>
                </a:solidFill>
                <a:latin typeface="Arial" pitchFamily="34" charset="0"/>
                <a:cs typeface="Arial" pitchFamily="34" charset="0"/>
              </a:rPr>
              <a:t> niz </a:t>
            </a:r>
            <a:r>
              <a:rPr lang="hr-HR" sz="2800" i="1" dirty="0" smtClean="0">
                <a:solidFill>
                  <a:srgbClr val="008000"/>
                </a:solidFill>
                <a:latin typeface="Arial" pitchFamily="34" charset="0"/>
                <a:cs typeface="Arial" pitchFamily="34" charset="0"/>
              </a:rPr>
              <a:t>(VOĐENO ČITANJE) </a:t>
            </a:r>
            <a:r>
              <a:rPr lang="hr-HR" sz="2500" i="1" dirty="0" smtClean="0">
                <a:solidFill>
                  <a:srgbClr val="008000"/>
                </a:solidFill>
                <a:latin typeface="Arial" pitchFamily="34" charset="0"/>
                <a:cs typeface="Arial" pitchFamily="34" charset="0"/>
              </a:rPr>
              <a:t>– 12</a:t>
            </a:r>
            <a:endParaRPr lang="en-US" sz="2500" dirty="0"/>
          </a:p>
        </p:txBody>
      </p:sp>
      <p:sp>
        <p:nvSpPr>
          <p:cNvPr id="97283" name="Rectangle 3"/>
          <p:cNvSpPr>
            <a:spLocks noGrp="1" noChangeArrowheads="1"/>
          </p:cNvSpPr>
          <p:nvPr>
            <p:ph type="body" idx="1"/>
          </p:nvPr>
        </p:nvSpPr>
        <p:spPr/>
        <p:txBody>
          <a:bodyPr/>
          <a:lstStyle/>
          <a:p>
            <a:pPr>
              <a:buNone/>
            </a:pPr>
            <a:endParaRPr lang="hr-HR" sz="2900" i="1" dirty="0" smtClean="0">
              <a:latin typeface="Arial" pitchFamily="34" charset="0"/>
              <a:cs typeface="Arial" pitchFamily="34" charset="0"/>
            </a:endParaRPr>
          </a:p>
          <a:p>
            <a:r>
              <a:rPr lang="hr-HR" sz="2900" i="1" dirty="0" smtClean="0">
                <a:latin typeface="Arial" pitchFamily="34" charset="0"/>
                <a:cs typeface="Arial" pitchFamily="34" charset="0"/>
              </a:rPr>
              <a:t> Izračunajte </a:t>
            </a:r>
            <a:r>
              <a:rPr lang="hr-HR" sz="2900" i="1" dirty="0">
                <a:latin typeface="Arial" pitchFamily="34" charset="0"/>
                <a:cs typeface="Arial" pitchFamily="34" charset="0"/>
              </a:rPr>
              <a:t>vrijednosti omjera susjednih članova. Što zaključujete?</a:t>
            </a:r>
          </a:p>
          <a:p>
            <a:endParaRPr lang="hr-HR" sz="2900" i="1" dirty="0">
              <a:latin typeface="Arial" pitchFamily="34" charset="0"/>
              <a:cs typeface="Arial" pitchFamily="34" charset="0"/>
            </a:endParaRPr>
          </a:p>
          <a:p>
            <a:pPr>
              <a:buFont typeface="Wingdings" pitchFamily="2" charset="2"/>
              <a:buNone/>
            </a:pPr>
            <a:r>
              <a:rPr lang="hr-HR" sz="2600" i="1" dirty="0">
                <a:latin typeface="Arial" pitchFamily="34" charset="0"/>
                <a:cs typeface="Arial" pitchFamily="34" charset="0"/>
              </a:rPr>
              <a:t>→  Omjeri susjednih članova (1/1, 2/1, 3/2, 5/3, 8/5, 13/8, 21/13, 34/21, 55/34, 89/55, 144/89, 233/144, …) približavaju se broju φ = 1,618, </a:t>
            </a:r>
            <a:r>
              <a:rPr lang="hr-HR" sz="2600" i="1" dirty="0" err="1">
                <a:latin typeface="Arial" pitchFamily="34" charset="0"/>
                <a:cs typeface="Arial" pitchFamily="34" charset="0"/>
              </a:rPr>
              <a:t>tj</a:t>
            </a:r>
            <a:r>
              <a:rPr lang="hr-HR" sz="2600" i="1" dirty="0">
                <a:latin typeface="Arial" pitchFamily="34" charset="0"/>
                <a:cs typeface="Arial" pitchFamily="34" charset="0"/>
              </a:rPr>
              <a:t>. zlatnom broju.</a:t>
            </a:r>
          </a:p>
          <a:p>
            <a:pPr>
              <a:buFont typeface="Wingdings" pitchFamily="2" charset="2"/>
              <a:buNone/>
            </a:pPr>
            <a:r>
              <a:rPr lang="hr-HR" sz="2600" i="1" dirty="0">
                <a:latin typeface="Arial" pitchFamily="34" charset="0"/>
                <a:cs typeface="Arial" pitchFamily="34" charset="0"/>
              </a:rPr>
              <a:t>		</a:t>
            </a:r>
            <a:r>
              <a:rPr lang="hr-HR" sz="2600" i="1" dirty="0" smtClean="0">
                <a:solidFill>
                  <a:srgbClr val="008000"/>
                </a:solidFill>
                <a:latin typeface="Arial" pitchFamily="34" charset="0"/>
                <a:cs typeface="Arial" pitchFamily="34" charset="0"/>
              </a:rPr>
              <a:t>(Tea i Klara)</a:t>
            </a:r>
            <a:endParaRPr lang="en-US" sz="2600" i="1" dirty="0">
              <a:solidFill>
                <a:srgbClr val="008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a:bodyPr>
          <a:lstStyle/>
          <a:p>
            <a:r>
              <a:rPr lang="hr-HR" sz="3200" b="1" dirty="0" smtClean="0">
                <a:solidFill>
                  <a:srgbClr val="C00000"/>
                </a:solidFill>
                <a:latin typeface="Arial" pitchFamily="34" charset="0"/>
                <a:cs typeface="Arial" pitchFamily="34" charset="0"/>
              </a:rPr>
              <a:t>matematičar </a:t>
            </a:r>
            <a:r>
              <a:rPr lang="hr-HR" sz="3200" b="1" dirty="0" err="1" smtClean="0">
                <a:solidFill>
                  <a:srgbClr val="C00000"/>
                </a:solidFill>
                <a:latin typeface="Arial" pitchFamily="34" charset="0"/>
                <a:cs typeface="Arial" pitchFamily="34" charset="0"/>
              </a:rPr>
              <a:t>fibonacci</a:t>
            </a:r>
            <a:r>
              <a:rPr lang="hr-HR" sz="3200" b="1" dirty="0" smtClean="0">
                <a:solidFill>
                  <a:srgbClr val="C00000"/>
                </a:solidFill>
                <a:latin typeface="Arial" pitchFamily="34" charset="0"/>
                <a:cs typeface="Arial" pitchFamily="34" charset="0"/>
              </a:rPr>
              <a:t> i </a:t>
            </a:r>
            <a:br>
              <a:rPr lang="hr-HR" sz="3200" b="1" dirty="0" smtClean="0">
                <a:solidFill>
                  <a:srgbClr val="C00000"/>
                </a:solidFill>
                <a:latin typeface="Arial" pitchFamily="34" charset="0"/>
                <a:cs typeface="Arial" pitchFamily="34" charset="0"/>
              </a:rPr>
            </a:br>
            <a:r>
              <a:rPr lang="hr-HR" sz="3200" b="1" dirty="0" err="1" smtClean="0">
                <a:solidFill>
                  <a:srgbClr val="C00000"/>
                </a:solidFill>
                <a:latin typeface="Arial" pitchFamily="34" charset="0"/>
                <a:cs typeface="Arial" pitchFamily="34" charset="0"/>
              </a:rPr>
              <a:t>fibonaccijev</a:t>
            </a:r>
            <a:r>
              <a:rPr lang="hr-HR" sz="3200" b="1" dirty="0" smtClean="0">
                <a:solidFill>
                  <a:srgbClr val="C00000"/>
                </a:solidFill>
                <a:latin typeface="Arial" pitchFamily="34" charset="0"/>
                <a:cs typeface="Arial" pitchFamily="34" charset="0"/>
              </a:rPr>
              <a:t> niz </a:t>
            </a:r>
            <a:r>
              <a:rPr lang="hr-HR" sz="2800" i="1" dirty="0" smtClean="0">
                <a:solidFill>
                  <a:srgbClr val="008000"/>
                </a:solidFill>
                <a:latin typeface="Arial" pitchFamily="34" charset="0"/>
                <a:cs typeface="Arial" pitchFamily="34" charset="0"/>
              </a:rPr>
              <a:t>(VOĐENO ČITANJE) </a:t>
            </a:r>
            <a:r>
              <a:rPr lang="hr-HR" sz="2500" i="1" dirty="0" smtClean="0">
                <a:solidFill>
                  <a:srgbClr val="008000"/>
                </a:solidFill>
                <a:latin typeface="Arial" pitchFamily="34" charset="0"/>
                <a:cs typeface="Arial" pitchFamily="34" charset="0"/>
              </a:rPr>
              <a:t>– 13</a:t>
            </a:r>
            <a:endParaRPr lang="en-US" sz="2500" dirty="0"/>
          </a:p>
        </p:txBody>
      </p:sp>
      <p:sp>
        <p:nvSpPr>
          <p:cNvPr id="98307" name="Rectangle 3"/>
          <p:cNvSpPr>
            <a:spLocks noGrp="1" noChangeArrowheads="1"/>
          </p:cNvSpPr>
          <p:nvPr>
            <p:ph type="body" idx="1"/>
          </p:nvPr>
        </p:nvSpPr>
        <p:spPr/>
        <p:txBody>
          <a:bodyPr/>
          <a:lstStyle/>
          <a:p>
            <a:endParaRPr lang="hr-HR" sz="2900" i="1" dirty="0"/>
          </a:p>
          <a:p>
            <a:pPr>
              <a:buNone/>
            </a:pPr>
            <a:r>
              <a:rPr lang="hr-HR" sz="2900" i="1" dirty="0" smtClean="0">
                <a:latin typeface="Arial" pitchFamily="34" charset="0"/>
                <a:cs typeface="Arial" pitchFamily="34" charset="0"/>
              </a:rPr>
              <a:t> </a:t>
            </a:r>
          </a:p>
          <a:p>
            <a:r>
              <a:rPr lang="hr-HR" sz="2900" i="1" dirty="0" smtClean="0">
                <a:latin typeface="Arial" pitchFamily="34" charset="0"/>
                <a:cs typeface="Arial" pitchFamily="34" charset="0"/>
              </a:rPr>
              <a:t> Procijenite </a:t>
            </a:r>
            <a:r>
              <a:rPr lang="hr-HR" sz="2900" i="1" dirty="0">
                <a:latin typeface="Arial" pitchFamily="34" charset="0"/>
                <a:cs typeface="Arial" pitchFamily="34" charset="0"/>
              </a:rPr>
              <a:t>odnose </a:t>
            </a:r>
            <a:r>
              <a:rPr lang="hr-HR" sz="2900" i="1" dirty="0" err="1">
                <a:latin typeface="Arial" pitchFamily="34" charset="0"/>
                <a:cs typeface="Arial" pitchFamily="34" charset="0"/>
              </a:rPr>
              <a:t>Fibonaccija</a:t>
            </a:r>
            <a:r>
              <a:rPr lang="hr-HR" sz="2900" i="1" dirty="0">
                <a:latin typeface="Arial" pitchFamily="34" charset="0"/>
                <a:cs typeface="Arial" pitchFamily="34" charset="0"/>
              </a:rPr>
              <a:t> i ostalih učenjaka njegova doba.</a:t>
            </a:r>
          </a:p>
          <a:p>
            <a:pPr>
              <a:buFont typeface="Wingdings" pitchFamily="2" charset="2"/>
              <a:buNone/>
            </a:pPr>
            <a:endParaRPr lang="hr-HR" sz="2900" i="1" dirty="0">
              <a:latin typeface="Arial" pitchFamily="34" charset="0"/>
              <a:cs typeface="Arial" pitchFamily="34" charset="0"/>
            </a:endParaRPr>
          </a:p>
          <a:p>
            <a:r>
              <a:rPr lang="hr-HR" sz="2900" i="1" dirty="0" smtClean="0">
                <a:latin typeface="Arial" pitchFamily="34" charset="0"/>
                <a:cs typeface="Arial" pitchFamily="34" charset="0"/>
              </a:rPr>
              <a:t> Razmislite </a:t>
            </a:r>
            <a:r>
              <a:rPr lang="hr-HR" sz="2900" i="1" dirty="0">
                <a:latin typeface="Arial" pitchFamily="34" charset="0"/>
                <a:cs typeface="Arial" pitchFamily="34" charset="0"/>
              </a:rPr>
              <a:t>o prihvaćenosti </a:t>
            </a:r>
            <a:r>
              <a:rPr lang="hr-HR" sz="2900" i="1" dirty="0" err="1">
                <a:latin typeface="Arial" pitchFamily="34" charset="0"/>
                <a:cs typeface="Arial" pitchFamily="34" charset="0"/>
              </a:rPr>
              <a:t>Fibonaccijeve</a:t>
            </a:r>
            <a:r>
              <a:rPr lang="hr-HR" sz="2900" i="1" dirty="0">
                <a:latin typeface="Arial" pitchFamily="34" charset="0"/>
                <a:cs typeface="Arial" pitchFamily="34" charset="0"/>
              </a:rPr>
              <a:t> ostavštine.</a:t>
            </a:r>
            <a:endParaRPr lang="en-US" sz="2900" i="1" dirty="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a:bodyPr>
          <a:lstStyle/>
          <a:p>
            <a:r>
              <a:rPr lang="hr-HR" sz="3200" b="1" dirty="0" smtClean="0">
                <a:solidFill>
                  <a:srgbClr val="C00000"/>
                </a:solidFill>
                <a:latin typeface="Arial" pitchFamily="34" charset="0"/>
                <a:cs typeface="Arial" pitchFamily="34" charset="0"/>
              </a:rPr>
              <a:t>matematičar </a:t>
            </a:r>
            <a:r>
              <a:rPr lang="hr-HR" sz="3200" b="1" dirty="0" err="1" smtClean="0">
                <a:solidFill>
                  <a:srgbClr val="C00000"/>
                </a:solidFill>
                <a:latin typeface="Arial" pitchFamily="34" charset="0"/>
                <a:cs typeface="Arial" pitchFamily="34" charset="0"/>
              </a:rPr>
              <a:t>fibonacci</a:t>
            </a:r>
            <a:r>
              <a:rPr lang="hr-HR" sz="3200" b="1" dirty="0" smtClean="0">
                <a:solidFill>
                  <a:srgbClr val="C00000"/>
                </a:solidFill>
                <a:latin typeface="Arial" pitchFamily="34" charset="0"/>
                <a:cs typeface="Arial" pitchFamily="34" charset="0"/>
              </a:rPr>
              <a:t> i </a:t>
            </a:r>
            <a:br>
              <a:rPr lang="hr-HR" sz="3200" b="1" dirty="0" smtClean="0">
                <a:solidFill>
                  <a:srgbClr val="C00000"/>
                </a:solidFill>
                <a:latin typeface="Arial" pitchFamily="34" charset="0"/>
                <a:cs typeface="Arial" pitchFamily="34" charset="0"/>
              </a:rPr>
            </a:br>
            <a:r>
              <a:rPr lang="hr-HR" sz="3200" b="1" dirty="0" err="1" smtClean="0">
                <a:solidFill>
                  <a:srgbClr val="C00000"/>
                </a:solidFill>
                <a:latin typeface="Arial" pitchFamily="34" charset="0"/>
                <a:cs typeface="Arial" pitchFamily="34" charset="0"/>
              </a:rPr>
              <a:t>fibonaccijev</a:t>
            </a:r>
            <a:r>
              <a:rPr lang="hr-HR" sz="3200" b="1" dirty="0" smtClean="0">
                <a:solidFill>
                  <a:srgbClr val="C00000"/>
                </a:solidFill>
                <a:latin typeface="Arial" pitchFamily="34" charset="0"/>
                <a:cs typeface="Arial" pitchFamily="34" charset="0"/>
              </a:rPr>
              <a:t> niz </a:t>
            </a:r>
            <a:r>
              <a:rPr lang="hr-HR" sz="2800" i="1" dirty="0" smtClean="0">
                <a:solidFill>
                  <a:srgbClr val="008000"/>
                </a:solidFill>
                <a:latin typeface="Arial" pitchFamily="34" charset="0"/>
                <a:cs typeface="Arial" pitchFamily="34" charset="0"/>
              </a:rPr>
              <a:t>(VOĐENO ČITANJE)</a:t>
            </a:r>
            <a:r>
              <a:rPr lang="hr-HR" sz="2400" i="1" dirty="0" smtClean="0">
                <a:solidFill>
                  <a:srgbClr val="008000"/>
                </a:solidFill>
                <a:latin typeface="Arial" pitchFamily="34" charset="0"/>
                <a:cs typeface="Arial" pitchFamily="34" charset="0"/>
              </a:rPr>
              <a:t> </a:t>
            </a:r>
            <a:r>
              <a:rPr lang="hr-HR" sz="2500" i="1" dirty="0" smtClean="0">
                <a:solidFill>
                  <a:srgbClr val="008000"/>
                </a:solidFill>
                <a:latin typeface="Arial" pitchFamily="34" charset="0"/>
                <a:cs typeface="Arial" pitchFamily="34" charset="0"/>
              </a:rPr>
              <a:t>– 14</a:t>
            </a:r>
            <a:endParaRPr lang="en-US" sz="2500" dirty="0"/>
          </a:p>
        </p:txBody>
      </p:sp>
      <p:sp>
        <p:nvSpPr>
          <p:cNvPr id="99331" name="Rectangle 3"/>
          <p:cNvSpPr>
            <a:spLocks noGrp="1" noChangeArrowheads="1"/>
          </p:cNvSpPr>
          <p:nvPr>
            <p:ph type="body" idx="1"/>
          </p:nvPr>
        </p:nvSpPr>
        <p:spPr/>
        <p:txBody>
          <a:bodyPr/>
          <a:lstStyle/>
          <a:p>
            <a:endParaRPr lang="hr-HR" i="1" dirty="0" smtClean="0"/>
          </a:p>
          <a:p>
            <a:endParaRPr lang="hr-HR" i="1" dirty="0" smtClean="0"/>
          </a:p>
          <a:p>
            <a:pPr>
              <a:buNone/>
            </a:pPr>
            <a:endParaRPr lang="hr-HR" i="1" dirty="0"/>
          </a:p>
          <a:p>
            <a:r>
              <a:rPr lang="hr-HR" sz="2800" i="1" dirty="0" smtClean="0">
                <a:latin typeface="Arial" pitchFamily="34" charset="0"/>
                <a:cs typeface="Arial" pitchFamily="34" charset="0"/>
              </a:rPr>
              <a:t> Da </a:t>
            </a:r>
            <a:r>
              <a:rPr lang="hr-HR" sz="2800" i="1" dirty="0">
                <a:latin typeface="Arial" pitchFamily="34" charset="0"/>
                <a:cs typeface="Arial" pitchFamily="34" charset="0"/>
              </a:rPr>
              <a:t>li su se vaše pretpostavke o odnosima </a:t>
            </a:r>
            <a:r>
              <a:rPr lang="hr-HR" sz="2800" i="1" dirty="0" err="1">
                <a:latin typeface="Arial" pitchFamily="34" charset="0"/>
                <a:cs typeface="Arial" pitchFamily="34" charset="0"/>
              </a:rPr>
              <a:t>Fibonaccija</a:t>
            </a:r>
            <a:r>
              <a:rPr lang="hr-HR" sz="2800" i="1" dirty="0">
                <a:latin typeface="Arial" pitchFamily="34" charset="0"/>
                <a:cs typeface="Arial" pitchFamily="34" charset="0"/>
              </a:rPr>
              <a:t> i ostalih učenjaka, te o prihvaćenosti </a:t>
            </a:r>
            <a:r>
              <a:rPr lang="hr-HR" sz="2800" i="1" dirty="0" err="1">
                <a:latin typeface="Arial" pitchFamily="34" charset="0"/>
                <a:cs typeface="Arial" pitchFamily="34" charset="0"/>
              </a:rPr>
              <a:t>Fibonaccijevih</a:t>
            </a:r>
            <a:r>
              <a:rPr lang="hr-HR" sz="2800" i="1" dirty="0">
                <a:latin typeface="Arial" pitchFamily="34" charset="0"/>
                <a:cs typeface="Arial" pitchFamily="34" charset="0"/>
              </a:rPr>
              <a:t> djela ostvarile?</a:t>
            </a:r>
          </a:p>
          <a:p>
            <a:pPr>
              <a:buFont typeface="Wingdings" pitchFamily="2" charset="2"/>
              <a:buNone/>
            </a:pPr>
            <a:endParaRPr lang="hr-HR"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a:bodyPr>
          <a:lstStyle/>
          <a:p>
            <a:r>
              <a:rPr lang="hr-HR" sz="3200" b="1" dirty="0" smtClean="0">
                <a:solidFill>
                  <a:srgbClr val="C00000"/>
                </a:solidFill>
                <a:latin typeface="Arial" pitchFamily="34" charset="0"/>
                <a:cs typeface="Arial" pitchFamily="34" charset="0"/>
              </a:rPr>
              <a:t>matematičar </a:t>
            </a:r>
            <a:r>
              <a:rPr lang="hr-HR" sz="3200" b="1" dirty="0" err="1" smtClean="0">
                <a:solidFill>
                  <a:srgbClr val="C00000"/>
                </a:solidFill>
                <a:latin typeface="Arial" pitchFamily="34" charset="0"/>
                <a:cs typeface="Arial" pitchFamily="34" charset="0"/>
              </a:rPr>
              <a:t>fibonacci</a:t>
            </a:r>
            <a:r>
              <a:rPr lang="hr-HR" sz="3200" b="1" dirty="0" smtClean="0">
                <a:solidFill>
                  <a:srgbClr val="C00000"/>
                </a:solidFill>
                <a:latin typeface="Arial" pitchFamily="34" charset="0"/>
                <a:cs typeface="Arial" pitchFamily="34" charset="0"/>
              </a:rPr>
              <a:t> i </a:t>
            </a:r>
            <a:br>
              <a:rPr lang="hr-HR" sz="3200" b="1" dirty="0" smtClean="0">
                <a:solidFill>
                  <a:srgbClr val="C00000"/>
                </a:solidFill>
                <a:latin typeface="Arial" pitchFamily="34" charset="0"/>
                <a:cs typeface="Arial" pitchFamily="34" charset="0"/>
              </a:rPr>
            </a:br>
            <a:r>
              <a:rPr lang="hr-HR" sz="3200" b="1" dirty="0" err="1" smtClean="0">
                <a:solidFill>
                  <a:srgbClr val="C00000"/>
                </a:solidFill>
                <a:latin typeface="Arial" pitchFamily="34" charset="0"/>
                <a:cs typeface="Arial" pitchFamily="34" charset="0"/>
              </a:rPr>
              <a:t>fibonaccijev</a:t>
            </a:r>
            <a:r>
              <a:rPr lang="hr-HR" sz="3200" b="1" dirty="0" smtClean="0">
                <a:solidFill>
                  <a:srgbClr val="C00000"/>
                </a:solidFill>
                <a:latin typeface="Arial" pitchFamily="34" charset="0"/>
                <a:cs typeface="Arial" pitchFamily="34" charset="0"/>
              </a:rPr>
              <a:t> niz </a:t>
            </a:r>
            <a:r>
              <a:rPr lang="hr-HR" sz="2800" i="1" dirty="0" smtClean="0">
                <a:solidFill>
                  <a:srgbClr val="008000"/>
                </a:solidFill>
                <a:latin typeface="Arial" pitchFamily="34" charset="0"/>
                <a:cs typeface="Arial" pitchFamily="34" charset="0"/>
              </a:rPr>
              <a:t>(VOĐENO ČITANJE) </a:t>
            </a:r>
            <a:r>
              <a:rPr lang="hr-HR" sz="2500" i="1" dirty="0" smtClean="0">
                <a:solidFill>
                  <a:srgbClr val="008000"/>
                </a:solidFill>
                <a:latin typeface="Arial" pitchFamily="34" charset="0"/>
                <a:cs typeface="Arial" pitchFamily="34" charset="0"/>
              </a:rPr>
              <a:t>– 15</a:t>
            </a:r>
            <a:endParaRPr lang="en-US" sz="2500" dirty="0"/>
          </a:p>
        </p:txBody>
      </p:sp>
      <p:sp>
        <p:nvSpPr>
          <p:cNvPr id="100355" name="Rectangle 3"/>
          <p:cNvSpPr>
            <a:spLocks noGrp="1" noChangeArrowheads="1"/>
          </p:cNvSpPr>
          <p:nvPr>
            <p:ph type="body" idx="1"/>
          </p:nvPr>
        </p:nvSpPr>
        <p:spPr/>
        <p:txBody>
          <a:bodyPr/>
          <a:lstStyle/>
          <a:p>
            <a:pPr>
              <a:lnSpc>
                <a:spcPct val="80000"/>
              </a:lnSpc>
            </a:pPr>
            <a:r>
              <a:rPr lang="hr-HR" sz="2900" i="1" dirty="0" smtClean="0">
                <a:latin typeface="Arial" pitchFamily="34" charset="0"/>
                <a:cs typeface="Arial" pitchFamily="34" charset="0"/>
              </a:rPr>
              <a:t> Navedite </a:t>
            </a:r>
            <a:r>
              <a:rPr lang="hr-HR" sz="2900" i="1" dirty="0">
                <a:latin typeface="Arial" pitchFamily="34" charset="0"/>
                <a:cs typeface="Arial" pitchFamily="34" charset="0"/>
              </a:rPr>
              <a:t>primjere zlatnog reza u prirodi.</a:t>
            </a:r>
          </a:p>
          <a:p>
            <a:pPr>
              <a:lnSpc>
                <a:spcPct val="80000"/>
              </a:lnSpc>
            </a:pPr>
            <a:endParaRPr lang="hr-HR" sz="2100" i="1" dirty="0">
              <a:latin typeface="Arial" pitchFamily="34" charset="0"/>
              <a:cs typeface="Arial" pitchFamily="34" charset="0"/>
            </a:endParaRPr>
          </a:p>
          <a:p>
            <a:pPr>
              <a:lnSpc>
                <a:spcPct val="80000"/>
              </a:lnSpc>
              <a:buFont typeface="Wingdings" pitchFamily="2" charset="2"/>
              <a:buNone/>
            </a:pPr>
            <a:r>
              <a:rPr lang="hr-HR" sz="2100" i="1" dirty="0">
                <a:latin typeface="Arial" pitchFamily="34" charset="0"/>
                <a:cs typeface="Arial" pitchFamily="34" charset="0"/>
              </a:rPr>
              <a:t>→  jabuka (cvijet, sjemenke)	</a:t>
            </a:r>
            <a:r>
              <a:rPr lang="hr-HR" sz="2100" i="1" dirty="0" smtClean="0">
                <a:solidFill>
                  <a:srgbClr val="008000"/>
                </a:solidFill>
                <a:latin typeface="Arial" pitchFamily="34" charset="0"/>
                <a:cs typeface="Arial" pitchFamily="34" charset="0"/>
              </a:rPr>
              <a:t>(Klara)</a:t>
            </a:r>
            <a:endParaRPr lang="hr-HR" sz="2100" i="1" dirty="0">
              <a:solidFill>
                <a:srgbClr val="008000"/>
              </a:solidFill>
              <a:latin typeface="Arial" pitchFamily="34" charset="0"/>
              <a:cs typeface="Arial" pitchFamily="34" charset="0"/>
            </a:endParaRPr>
          </a:p>
          <a:p>
            <a:pPr>
              <a:lnSpc>
                <a:spcPct val="80000"/>
              </a:lnSpc>
              <a:buFont typeface="Wingdings" pitchFamily="2" charset="2"/>
              <a:buNone/>
            </a:pPr>
            <a:r>
              <a:rPr lang="hr-HR" sz="2100" i="1" dirty="0">
                <a:latin typeface="Arial" pitchFamily="34" charset="0"/>
                <a:cs typeface="Arial" pitchFamily="34" charset="0"/>
              </a:rPr>
              <a:t>→  suncokretov cvat, </a:t>
            </a:r>
            <a:r>
              <a:rPr lang="hr-HR" sz="2100" i="1" dirty="0" err="1">
                <a:latin typeface="Arial" pitchFamily="34" charset="0"/>
                <a:cs typeface="Arial" pitchFamily="34" charset="0"/>
              </a:rPr>
              <a:t>cvat</a:t>
            </a:r>
            <a:r>
              <a:rPr lang="hr-HR" sz="2100" i="1" dirty="0">
                <a:latin typeface="Arial" pitchFamily="34" charset="0"/>
                <a:cs typeface="Arial" pitchFamily="34" charset="0"/>
              </a:rPr>
              <a:t> ananasa, cvatovi malina i jagoda, cvatovi ivančice, tratinčice i kamilice	</a:t>
            </a:r>
          </a:p>
          <a:p>
            <a:pPr>
              <a:lnSpc>
                <a:spcPct val="80000"/>
              </a:lnSpc>
              <a:buFont typeface="Wingdings" pitchFamily="2" charset="2"/>
              <a:buNone/>
            </a:pPr>
            <a:r>
              <a:rPr lang="hr-HR" sz="2100" i="1" dirty="0">
                <a:latin typeface="Arial" pitchFamily="34" charset="0"/>
                <a:cs typeface="Arial" pitchFamily="34" charset="0"/>
              </a:rPr>
              <a:t>	</a:t>
            </a:r>
            <a:r>
              <a:rPr lang="hr-HR" sz="2100" i="1" dirty="0" smtClean="0">
                <a:latin typeface="Arial" pitchFamily="34" charset="0"/>
                <a:cs typeface="Arial" pitchFamily="34" charset="0"/>
              </a:rPr>
              <a:t>	</a:t>
            </a:r>
            <a:r>
              <a:rPr lang="hr-HR" sz="2100" i="1" dirty="0" smtClean="0">
                <a:solidFill>
                  <a:srgbClr val="008000"/>
                </a:solidFill>
                <a:latin typeface="Arial" pitchFamily="34" charset="0"/>
                <a:cs typeface="Arial" pitchFamily="34" charset="0"/>
              </a:rPr>
              <a:t>(Lorena, Igor i Tea)</a:t>
            </a:r>
            <a:endParaRPr lang="hr-HR" sz="2100" i="1" dirty="0">
              <a:solidFill>
                <a:srgbClr val="008000"/>
              </a:solidFill>
              <a:latin typeface="Arial" pitchFamily="34" charset="0"/>
              <a:cs typeface="Arial" pitchFamily="34" charset="0"/>
            </a:endParaRPr>
          </a:p>
          <a:p>
            <a:pPr>
              <a:lnSpc>
                <a:spcPct val="80000"/>
              </a:lnSpc>
              <a:buFont typeface="Wingdings" pitchFamily="2" charset="2"/>
              <a:buNone/>
            </a:pPr>
            <a:r>
              <a:rPr lang="hr-HR" sz="2100" i="1" dirty="0">
                <a:latin typeface="Arial" pitchFamily="34" charset="0"/>
                <a:cs typeface="Arial" pitchFamily="34" charset="0"/>
              </a:rPr>
              <a:t>→  </a:t>
            </a:r>
            <a:r>
              <a:rPr lang="hr-HR" sz="2100" i="1" dirty="0" smtClean="0">
                <a:latin typeface="Arial" pitchFamily="34" charset="0"/>
                <a:cs typeface="Arial" pitchFamily="34" charset="0"/>
              </a:rPr>
              <a:t>češeri	</a:t>
            </a:r>
            <a:r>
              <a:rPr lang="hr-HR" sz="2100" i="1" dirty="0" smtClean="0">
                <a:solidFill>
                  <a:srgbClr val="008000"/>
                </a:solidFill>
                <a:latin typeface="Arial" pitchFamily="34" charset="0"/>
                <a:cs typeface="Arial" pitchFamily="34" charset="0"/>
              </a:rPr>
              <a:t>(Patrik)</a:t>
            </a:r>
            <a:endParaRPr lang="hr-HR" sz="2100" i="1" dirty="0">
              <a:solidFill>
                <a:srgbClr val="008000"/>
              </a:solidFill>
              <a:latin typeface="Arial" pitchFamily="34" charset="0"/>
              <a:cs typeface="Arial" pitchFamily="34" charset="0"/>
            </a:endParaRPr>
          </a:p>
          <a:p>
            <a:pPr>
              <a:lnSpc>
                <a:spcPct val="80000"/>
              </a:lnSpc>
              <a:buFont typeface="Wingdings" pitchFamily="2" charset="2"/>
              <a:buNone/>
            </a:pPr>
            <a:r>
              <a:rPr lang="hr-HR" sz="2100" i="1" dirty="0">
                <a:latin typeface="Arial" pitchFamily="34" charset="0"/>
                <a:cs typeface="Arial" pitchFamily="34" charset="0"/>
              </a:rPr>
              <a:t>→  rast cvjetova (</a:t>
            </a:r>
            <a:r>
              <a:rPr lang="hr-HR" sz="2100" i="1" dirty="0" err="1">
                <a:latin typeface="Arial" pitchFamily="34" charset="0"/>
                <a:cs typeface="Arial" pitchFamily="34" charset="0"/>
              </a:rPr>
              <a:t>npr</a:t>
            </a:r>
            <a:r>
              <a:rPr lang="hr-HR" sz="2100" i="1" dirty="0">
                <a:latin typeface="Arial" pitchFamily="34" charset="0"/>
                <a:cs typeface="Arial" pitchFamily="34" charset="0"/>
              </a:rPr>
              <a:t>. latice ruže) i listova (javor, breza, lipa; oko stabljike kukuruza)	</a:t>
            </a:r>
            <a:r>
              <a:rPr lang="hr-HR" sz="2100" i="1" dirty="0" smtClean="0">
                <a:solidFill>
                  <a:srgbClr val="008000"/>
                </a:solidFill>
                <a:latin typeface="Arial" pitchFamily="34" charset="0"/>
                <a:cs typeface="Arial" pitchFamily="34" charset="0"/>
              </a:rPr>
              <a:t>(</a:t>
            </a:r>
            <a:r>
              <a:rPr lang="hr-HR" sz="2100" i="1" dirty="0" err="1" smtClean="0">
                <a:solidFill>
                  <a:srgbClr val="008000"/>
                </a:solidFill>
                <a:latin typeface="Arial" pitchFamily="34" charset="0"/>
                <a:cs typeface="Arial" pitchFamily="34" charset="0"/>
              </a:rPr>
              <a:t>Doris</a:t>
            </a:r>
            <a:r>
              <a:rPr lang="hr-HR" sz="2100" i="1" dirty="0" smtClean="0">
                <a:solidFill>
                  <a:srgbClr val="008000"/>
                </a:solidFill>
                <a:latin typeface="Arial" pitchFamily="34" charset="0"/>
                <a:cs typeface="Arial" pitchFamily="34" charset="0"/>
              </a:rPr>
              <a:t> i </a:t>
            </a:r>
            <a:r>
              <a:rPr lang="hr-HR" sz="2100" i="1" dirty="0" err="1" smtClean="0">
                <a:solidFill>
                  <a:srgbClr val="008000"/>
                </a:solidFill>
                <a:latin typeface="Arial" pitchFamily="34" charset="0"/>
                <a:cs typeface="Arial" pitchFamily="34" charset="0"/>
              </a:rPr>
              <a:t>Kaja</a:t>
            </a:r>
            <a:r>
              <a:rPr lang="hr-HR" sz="2100" i="1" dirty="0" smtClean="0">
                <a:solidFill>
                  <a:srgbClr val="008000"/>
                </a:solidFill>
                <a:latin typeface="Arial" pitchFamily="34" charset="0"/>
                <a:cs typeface="Arial" pitchFamily="34" charset="0"/>
              </a:rPr>
              <a:t>)</a:t>
            </a:r>
            <a:endParaRPr lang="hr-HR" sz="2100" i="1" dirty="0">
              <a:solidFill>
                <a:srgbClr val="008000"/>
              </a:solidFill>
              <a:latin typeface="Arial" pitchFamily="34" charset="0"/>
              <a:cs typeface="Arial" pitchFamily="34" charset="0"/>
            </a:endParaRPr>
          </a:p>
          <a:p>
            <a:pPr>
              <a:lnSpc>
                <a:spcPct val="80000"/>
              </a:lnSpc>
              <a:buFont typeface="Wingdings" pitchFamily="2" charset="2"/>
              <a:buNone/>
            </a:pPr>
            <a:r>
              <a:rPr lang="hr-HR" sz="2100" i="1" dirty="0">
                <a:latin typeface="Arial" pitchFamily="34" charset="0"/>
                <a:cs typeface="Arial" pitchFamily="34" charset="0"/>
              </a:rPr>
              <a:t>→  „raspored“ ružinih bodlji	</a:t>
            </a:r>
            <a:r>
              <a:rPr lang="hr-HR" sz="2100" i="1" dirty="0" smtClean="0">
                <a:solidFill>
                  <a:srgbClr val="008000"/>
                </a:solidFill>
                <a:latin typeface="Arial" pitchFamily="34" charset="0"/>
                <a:cs typeface="Arial" pitchFamily="34" charset="0"/>
              </a:rPr>
              <a:t>(Nikolina)</a:t>
            </a:r>
            <a:endParaRPr lang="hr-HR" sz="2100" i="1" dirty="0">
              <a:solidFill>
                <a:srgbClr val="008000"/>
              </a:solidFill>
              <a:latin typeface="Arial" pitchFamily="34" charset="0"/>
              <a:cs typeface="Arial" pitchFamily="34" charset="0"/>
            </a:endParaRPr>
          </a:p>
          <a:p>
            <a:pPr>
              <a:lnSpc>
                <a:spcPct val="80000"/>
              </a:lnSpc>
              <a:buFont typeface="Wingdings" pitchFamily="2" charset="2"/>
              <a:buNone/>
            </a:pPr>
            <a:r>
              <a:rPr lang="hr-HR" sz="2100" i="1" dirty="0">
                <a:latin typeface="Arial" pitchFamily="34" charset="0"/>
                <a:cs typeface="Arial" pitchFamily="34" charset="0"/>
              </a:rPr>
              <a:t>→  kućice puževa, školjke (</a:t>
            </a:r>
            <a:r>
              <a:rPr lang="hr-HR" sz="2100" i="1" dirty="0" err="1">
                <a:latin typeface="Arial" pitchFamily="34" charset="0"/>
                <a:cs typeface="Arial" pitchFamily="34" charset="0"/>
              </a:rPr>
              <a:t>npr</a:t>
            </a:r>
            <a:r>
              <a:rPr lang="hr-HR" sz="2100" i="1" dirty="0">
                <a:latin typeface="Arial" pitchFamily="34" charset="0"/>
                <a:cs typeface="Arial" pitchFamily="34" charset="0"/>
              </a:rPr>
              <a:t>. </a:t>
            </a:r>
            <a:r>
              <a:rPr lang="hr-HR" sz="2100" i="1" dirty="0" err="1">
                <a:latin typeface="Arial" pitchFamily="34" charset="0"/>
                <a:cs typeface="Arial" pitchFamily="34" charset="0"/>
              </a:rPr>
              <a:t>Nautilus</a:t>
            </a:r>
            <a:r>
              <a:rPr lang="hr-HR" sz="2100" i="1" dirty="0">
                <a:latin typeface="Arial" pitchFamily="34" charset="0"/>
                <a:cs typeface="Arial" pitchFamily="34" charset="0"/>
              </a:rPr>
              <a:t>)	</a:t>
            </a:r>
            <a:r>
              <a:rPr lang="hr-HR" sz="2100" i="1" dirty="0" smtClean="0">
                <a:solidFill>
                  <a:srgbClr val="008000"/>
                </a:solidFill>
                <a:latin typeface="Arial" pitchFamily="34" charset="0"/>
                <a:cs typeface="Arial" pitchFamily="34" charset="0"/>
              </a:rPr>
              <a:t>(Ognjen)</a:t>
            </a:r>
            <a:endParaRPr lang="hr-HR" sz="2100" i="1" dirty="0">
              <a:solidFill>
                <a:srgbClr val="008000"/>
              </a:solidFill>
              <a:latin typeface="Arial" pitchFamily="34" charset="0"/>
              <a:cs typeface="Arial" pitchFamily="34" charset="0"/>
            </a:endParaRPr>
          </a:p>
          <a:p>
            <a:pPr>
              <a:lnSpc>
                <a:spcPct val="80000"/>
              </a:lnSpc>
              <a:buFont typeface="Wingdings" pitchFamily="2" charset="2"/>
              <a:buNone/>
            </a:pPr>
            <a:r>
              <a:rPr lang="hr-HR" sz="2100" i="1" dirty="0">
                <a:latin typeface="Arial" pitchFamily="34" charset="0"/>
                <a:cs typeface="Arial" pitchFamily="34" charset="0"/>
              </a:rPr>
              <a:t>→  rojevi pčela		</a:t>
            </a:r>
            <a:r>
              <a:rPr lang="hr-HR" sz="2100" i="1" dirty="0" smtClean="0">
                <a:solidFill>
                  <a:srgbClr val="008000"/>
                </a:solidFill>
                <a:latin typeface="Arial" pitchFamily="34" charset="0"/>
                <a:cs typeface="Arial" pitchFamily="34" charset="0"/>
              </a:rPr>
              <a:t>(Patrik)</a:t>
            </a:r>
            <a:endParaRPr lang="hr-HR" sz="2100" i="1" dirty="0">
              <a:solidFill>
                <a:srgbClr val="008000"/>
              </a:solidFill>
              <a:latin typeface="Arial" pitchFamily="34" charset="0"/>
              <a:cs typeface="Arial" pitchFamily="34" charset="0"/>
            </a:endParaRPr>
          </a:p>
          <a:p>
            <a:pPr>
              <a:lnSpc>
                <a:spcPct val="80000"/>
              </a:lnSpc>
              <a:buFont typeface="Wingdings" pitchFamily="2" charset="2"/>
              <a:buNone/>
            </a:pPr>
            <a:r>
              <a:rPr lang="hr-HR" sz="2100" i="1" dirty="0">
                <a:latin typeface="Arial" pitchFamily="34" charset="0"/>
                <a:cs typeface="Arial" pitchFamily="34" charset="0"/>
              </a:rPr>
              <a:t>→  molekule DNK; ljudski </a:t>
            </a:r>
            <a:r>
              <a:rPr lang="hr-HR" sz="2100" i="1" dirty="0" smtClean="0">
                <a:latin typeface="Arial" pitchFamily="34" charset="0"/>
                <a:cs typeface="Arial" pitchFamily="34" charset="0"/>
              </a:rPr>
              <a:t>embrij	</a:t>
            </a:r>
            <a:r>
              <a:rPr lang="hr-HR" sz="2100" i="1" dirty="0" smtClean="0">
                <a:solidFill>
                  <a:srgbClr val="008000"/>
                </a:solidFill>
                <a:latin typeface="Arial" pitchFamily="34" charset="0"/>
                <a:cs typeface="Arial" pitchFamily="34" charset="0"/>
              </a:rPr>
              <a:t>(Ivana </a:t>
            </a:r>
            <a:r>
              <a:rPr lang="hr-HR" sz="2100" i="1" dirty="0">
                <a:solidFill>
                  <a:srgbClr val="008000"/>
                </a:solidFill>
                <a:latin typeface="Arial" pitchFamily="34" charset="0"/>
                <a:cs typeface="Arial" pitchFamily="34" charset="0"/>
              </a:rPr>
              <a:t>i </a:t>
            </a:r>
            <a:r>
              <a:rPr lang="hr-HR" sz="2100" i="1" dirty="0" smtClean="0">
                <a:solidFill>
                  <a:srgbClr val="008000"/>
                </a:solidFill>
                <a:latin typeface="Arial" pitchFamily="34" charset="0"/>
                <a:cs typeface="Arial" pitchFamily="34" charset="0"/>
              </a:rPr>
              <a:t>Sandra)</a:t>
            </a:r>
            <a:endParaRPr lang="en-US" sz="2100" i="1" dirty="0">
              <a:solidFill>
                <a:srgbClr val="008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a:bodyPr>
          <a:lstStyle/>
          <a:p>
            <a:r>
              <a:rPr lang="hr-HR" sz="3200" b="1" dirty="0" smtClean="0">
                <a:solidFill>
                  <a:srgbClr val="C00000"/>
                </a:solidFill>
                <a:latin typeface="Arial" pitchFamily="34" charset="0"/>
                <a:cs typeface="Arial" pitchFamily="34" charset="0"/>
              </a:rPr>
              <a:t>matematičar </a:t>
            </a:r>
            <a:r>
              <a:rPr lang="hr-HR" sz="3200" b="1" dirty="0" err="1" smtClean="0">
                <a:solidFill>
                  <a:srgbClr val="C00000"/>
                </a:solidFill>
                <a:latin typeface="Arial" pitchFamily="34" charset="0"/>
                <a:cs typeface="Arial" pitchFamily="34" charset="0"/>
              </a:rPr>
              <a:t>fibonacci</a:t>
            </a:r>
            <a:r>
              <a:rPr lang="hr-HR" sz="3200" b="1" dirty="0" smtClean="0">
                <a:solidFill>
                  <a:srgbClr val="C00000"/>
                </a:solidFill>
                <a:latin typeface="Arial" pitchFamily="34" charset="0"/>
                <a:cs typeface="Arial" pitchFamily="34" charset="0"/>
              </a:rPr>
              <a:t> i </a:t>
            </a:r>
            <a:br>
              <a:rPr lang="hr-HR" sz="3200" b="1" dirty="0" smtClean="0">
                <a:solidFill>
                  <a:srgbClr val="C00000"/>
                </a:solidFill>
                <a:latin typeface="Arial" pitchFamily="34" charset="0"/>
                <a:cs typeface="Arial" pitchFamily="34" charset="0"/>
              </a:rPr>
            </a:br>
            <a:r>
              <a:rPr lang="hr-HR" sz="3200" b="1" dirty="0" err="1" smtClean="0">
                <a:solidFill>
                  <a:srgbClr val="C00000"/>
                </a:solidFill>
                <a:latin typeface="Arial" pitchFamily="34" charset="0"/>
                <a:cs typeface="Arial" pitchFamily="34" charset="0"/>
              </a:rPr>
              <a:t>fibonaccijev</a:t>
            </a:r>
            <a:r>
              <a:rPr lang="hr-HR" sz="3200" b="1" dirty="0" smtClean="0">
                <a:solidFill>
                  <a:srgbClr val="C00000"/>
                </a:solidFill>
                <a:latin typeface="Arial" pitchFamily="34" charset="0"/>
                <a:cs typeface="Arial" pitchFamily="34" charset="0"/>
              </a:rPr>
              <a:t> niz </a:t>
            </a:r>
            <a:r>
              <a:rPr lang="hr-HR" sz="2800" i="1" dirty="0" smtClean="0">
                <a:solidFill>
                  <a:srgbClr val="008000"/>
                </a:solidFill>
                <a:latin typeface="Arial" pitchFamily="34" charset="0"/>
                <a:cs typeface="Arial" pitchFamily="34" charset="0"/>
              </a:rPr>
              <a:t>(VOĐENO ČITANJE) </a:t>
            </a:r>
            <a:r>
              <a:rPr lang="hr-HR" sz="2500" i="1" dirty="0" smtClean="0">
                <a:solidFill>
                  <a:srgbClr val="008000"/>
                </a:solidFill>
                <a:latin typeface="Arial" pitchFamily="34" charset="0"/>
                <a:cs typeface="Arial" pitchFamily="34" charset="0"/>
              </a:rPr>
              <a:t>– 16</a:t>
            </a:r>
            <a:endParaRPr lang="en-US" sz="2500" dirty="0"/>
          </a:p>
        </p:txBody>
      </p:sp>
      <p:sp>
        <p:nvSpPr>
          <p:cNvPr id="101379" name="Rectangle 3"/>
          <p:cNvSpPr>
            <a:spLocks noGrp="1" noChangeArrowheads="1"/>
          </p:cNvSpPr>
          <p:nvPr>
            <p:ph type="body" idx="1"/>
          </p:nvPr>
        </p:nvSpPr>
        <p:spPr/>
        <p:txBody>
          <a:bodyPr/>
          <a:lstStyle/>
          <a:p>
            <a:endParaRPr lang="hr-HR" dirty="0" smtClean="0"/>
          </a:p>
          <a:p>
            <a:pPr>
              <a:buNone/>
            </a:pPr>
            <a:endParaRPr lang="hr-HR" dirty="0"/>
          </a:p>
          <a:p>
            <a:r>
              <a:rPr lang="hr-HR" sz="2800" dirty="0" smtClean="0">
                <a:latin typeface="Arial" pitchFamily="34" charset="0"/>
                <a:cs typeface="Arial" pitchFamily="34" charset="0"/>
              </a:rPr>
              <a:t> učenici </a:t>
            </a:r>
            <a:r>
              <a:rPr lang="hr-HR" sz="2800" dirty="0">
                <a:latin typeface="Arial" pitchFamily="34" charset="0"/>
                <a:cs typeface="Arial" pitchFamily="34" charset="0"/>
              </a:rPr>
              <a:t>su navikli na pitanja s jednim mogućim (točnim) odgovorom</a:t>
            </a:r>
          </a:p>
          <a:p>
            <a:r>
              <a:rPr lang="hr-HR" sz="2800" dirty="0" smtClean="0">
                <a:latin typeface="Arial" pitchFamily="34" charset="0"/>
                <a:cs typeface="Arial" pitchFamily="34" charset="0"/>
              </a:rPr>
              <a:t> na </a:t>
            </a:r>
            <a:r>
              <a:rPr lang="hr-HR" sz="2800" dirty="0">
                <a:latin typeface="Arial" pitchFamily="34" charset="0"/>
                <a:cs typeface="Arial" pitchFamily="34" charset="0"/>
              </a:rPr>
              <a:t>početku vođenog čitanja bili su nesigurni i šutljivi</a:t>
            </a:r>
          </a:p>
          <a:p>
            <a:r>
              <a:rPr lang="hr-HR" sz="2800" dirty="0" smtClean="0">
                <a:latin typeface="Arial" pitchFamily="34" charset="0"/>
                <a:cs typeface="Arial" pitchFamily="34" charset="0"/>
              </a:rPr>
              <a:t> za </a:t>
            </a:r>
            <a:r>
              <a:rPr lang="hr-HR" sz="2800" dirty="0">
                <a:latin typeface="Arial" pitchFamily="34" charset="0"/>
                <a:cs typeface="Arial" pitchFamily="34" charset="0"/>
              </a:rPr>
              <a:t>verbaliziranje misli, te izražavanje i oblikovanje, a i doradu ideja, potrebno je određeno vrijeme</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a:bodyPr>
          <a:lstStyle/>
          <a:p>
            <a:r>
              <a:rPr lang="hr-HR" sz="3200" b="1" dirty="0" smtClean="0">
                <a:solidFill>
                  <a:srgbClr val="C00000"/>
                </a:solidFill>
                <a:latin typeface="Arial" pitchFamily="34" charset="0"/>
                <a:cs typeface="Arial" pitchFamily="34" charset="0"/>
              </a:rPr>
              <a:t>matematičar </a:t>
            </a:r>
            <a:r>
              <a:rPr lang="hr-HR" sz="3200" b="1" dirty="0" err="1" smtClean="0">
                <a:solidFill>
                  <a:srgbClr val="C00000"/>
                </a:solidFill>
                <a:latin typeface="Arial" pitchFamily="34" charset="0"/>
                <a:cs typeface="Arial" pitchFamily="34" charset="0"/>
              </a:rPr>
              <a:t>fibonacci</a:t>
            </a:r>
            <a:r>
              <a:rPr lang="hr-HR" sz="3200" b="1" dirty="0" smtClean="0">
                <a:solidFill>
                  <a:srgbClr val="C00000"/>
                </a:solidFill>
                <a:latin typeface="Arial" pitchFamily="34" charset="0"/>
                <a:cs typeface="Arial" pitchFamily="34" charset="0"/>
              </a:rPr>
              <a:t> i </a:t>
            </a:r>
            <a:br>
              <a:rPr lang="hr-HR" sz="3200" b="1" dirty="0" smtClean="0">
                <a:solidFill>
                  <a:srgbClr val="C00000"/>
                </a:solidFill>
                <a:latin typeface="Arial" pitchFamily="34" charset="0"/>
                <a:cs typeface="Arial" pitchFamily="34" charset="0"/>
              </a:rPr>
            </a:br>
            <a:r>
              <a:rPr lang="hr-HR" sz="3200" b="1" dirty="0" err="1" smtClean="0">
                <a:solidFill>
                  <a:srgbClr val="C00000"/>
                </a:solidFill>
                <a:latin typeface="Arial" pitchFamily="34" charset="0"/>
                <a:cs typeface="Arial" pitchFamily="34" charset="0"/>
              </a:rPr>
              <a:t>fibonaccijev</a:t>
            </a:r>
            <a:r>
              <a:rPr lang="hr-HR" sz="3200" b="1" dirty="0" smtClean="0">
                <a:solidFill>
                  <a:srgbClr val="C00000"/>
                </a:solidFill>
                <a:latin typeface="Arial" pitchFamily="34" charset="0"/>
                <a:cs typeface="Arial" pitchFamily="34" charset="0"/>
              </a:rPr>
              <a:t> niz </a:t>
            </a:r>
            <a:r>
              <a:rPr lang="hr-HR" sz="2800" i="1" dirty="0" smtClean="0">
                <a:solidFill>
                  <a:srgbClr val="008000"/>
                </a:solidFill>
                <a:latin typeface="Arial" pitchFamily="34" charset="0"/>
                <a:cs typeface="Arial" pitchFamily="34" charset="0"/>
              </a:rPr>
              <a:t>(VOĐENO ČITANJE) </a:t>
            </a:r>
            <a:r>
              <a:rPr lang="hr-HR" sz="2500" i="1" dirty="0" smtClean="0">
                <a:solidFill>
                  <a:srgbClr val="008000"/>
                </a:solidFill>
                <a:latin typeface="Arial" pitchFamily="34" charset="0"/>
                <a:cs typeface="Arial" pitchFamily="34" charset="0"/>
              </a:rPr>
              <a:t>– 17</a:t>
            </a:r>
            <a:endParaRPr lang="en-US" sz="2500" dirty="0"/>
          </a:p>
        </p:txBody>
      </p:sp>
      <p:sp>
        <p:nvSpPr>
          <p:cNvPr id="102403" name="Rectangle 3"/>
          <p:cNvSpPr>
            <a:spLocks noGrp="1" noChangeArrowheads="1"/>
          </p:cNvSpPr>
          <p:nvPr>
            <p:ph type="body" idx="1"/>
          </p:nvPr>
        </p:nvSpPr>
        <p:spPr/>
        <p:txBody>
          <a:bodyPr>
            <a:normAutofit fontScale="92500"/>
          </a:bodyPr>
          <a:lstStyle/>
          <a:p>
            <a:pPr>
              <a:buNone/>
            </a:pPr>
            <a:endParaRPr lang="hr-HR" dirty="0" smtClean="0"/>
          </a:p>
          <a:p>
            <a:r>
              <a:rPr lang="hr-HR" sz="2800" dirty="0" smtClean="0">
                <a:latin typeface="Arial" pitchFamily="34" charset="0"/>
                <a:cs typeface="Arial" pitchFamily="34" charset="0"/>
              </a:rPr>
              <a:t> prihvaćanje </a:t>
            </a:r>
            <a:r>
              <a:rPr lang="hr-HR" sz="2800" dirty="0">
                <a:latin typeface="Arial" pitchFamily="34" charset="0"/>
                <a:cs typeface="Arial" pitchFamily="34" charset="0"/>
              </a:rPr>
              <a:t>i uvažavanje mišljenja – aktivna uključenost učenika u kritičku </a:t>
            </a:r>
            <a:r>
              <a:rPr lang="hr-HR" sz="2800" dirty="0" smtClean="0">
                <a:latin typeface="Arial" pitchFamily="34" charset="0"/>
                <a:cs typeface="Arial" pitchFamily="34" charset="0"/>
              </a:rPr>
              <a:t>analizu (na temelju vlastitih iskustava i iskustava drugih)</a:t>
            </a:r>
            <a:endParaRPr lang="hr-HR" sz="2800" dirty="0">
              <a:latin typeface="Arial" pitchFamily="34" charset="0"/>
              <a:cs typeface="Arial" pitchFamily="34" charset="0"/>
            </a:endParaRPr>
          </a:p>
          <a:p>
            <a:r>
              <a:rPr lang="hr-HR" sz="2800" dirty="0" smtClean="0">
                <a:latin typeface="Arial" pitchFamily="34" charset="0"/>
                <a:cs typeface="Arial" pitchFamily="34" charset="0"/>
              </a:rPr>
              <a:t> svako </a:t>
            </a:r>
            <a:r>
              <a:rPr lang="hr-HR" sz="2800" dirty="0">
                <a:latin typeface="Arial" pitchFamily="34" charset="0"/>
                <a:cs typeface="Arial" pitchFamily="34" charset="0"/>
              </a:rPr>
              <a:t>je mišljenje pojedinca vrijedno (jačanje samopouzdanja)</a:t>
            </a:r>
          </a:p>
          <a:p>
            <a:r>
              <a:rPr lang="hr-HR" sz="2800" dirty="0" smtClean="0">
                <a:latin typeface="Arial" pitchFamily="34" charset="0"/>
                <a:cs typeface="Arial" pitchFamily="34" charset="0"/>
              </a:rPr>
              <a:t> uspješna </a:t>
            </a:r>
            <a:r>
              <a:rPr lang="hr-HR" sz="2800" dirty="0">
                <a:latin typeface="Arial" pitchFamily="34" charset="0"/>
                <a:cs typeface="Arial" pitchFamily="34" charset="0"/>
              </a:rPr>
              <a:t>komunikacija – aktivno slušanje, suzdržavanje od </a:t>
            </a:r>
            <a:r>
              <a:rPr lang="hr-HR" sz="2800" dirty="0" smtClean="0">
                <a:latin typeface="Arial" pitchFamily="34" charset="0"/>
                <a:cs typeface="Arial" pitchFamily="34" charset="0"/>
              </a:rPr>
              <a:t>kritiziranja</a:t>
            </a:r>
          </a:p>
          <a:p>
            <a:endParaRPr lang="hr-HR" sz="2800" dirty="0" smtClean="0">
              <a:latin typeface="Arial" pitchFamily="34" charset="0"/>
              <a:cs typeface="Arial" pitchFamily="34" charset="0"/>
            </a:endParaRPr>
          </a:p>
          <a:p>
            <a:r>
              <a:rPr lang="hr-HR" sz="2800" dirty="0" smtClean="0">
                <a:latin typeface="Arial" pitchFamily="34" charset="0"/>
                <a:cs typeface="Arial" pitchFamily="34" charset="0"/>
              </a:rPr>
              <a:t> konstruktivan rad – intelektualna znatiželja, odnosi pozitivne ovisnosti</a:t>
            </a:r>
            <a:endParaRPr lang="en-U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a:bodyPr>
          <a:lstStyle/>
          <a:p>
            <a:r>
              <a:rPr lang="hr-HR" sz="3200" b="1" dirty="0" smtClean="0">
                <a:solidFill>
                  <a:srgbClr val="C00000"/>
                </a:solidFill>
                <a:latin typeface="Arial" pitchFamily="34" charset="0"/>
                <a:cs typeface="Arial" pitchFamily="34" charset="0"/>
              </a:rPr>
              <a:t>pojam </a:t>
            </a:r>
            <a:r>
              <a:rPr lang="hr-HR" sz="3200" b="1" dirty="0">
                <a:solidFill>
                  <a:srgbClr val="C00000"/>
                </a:solidFill>
                <a:latin typeface="Arial" pitchFamily="34" charset="0"/>
                <a:cs typeface="Arial" pitchFamily="34" charset="0"/>
              </a:rPr>
              <a:t>i zadavanje niza </a:t>
            </a:r>
            <a:r>
              <a:rPr lang="hr-HR" sz="3200" dirty="0">
                <a:solidFill>
                  <a:srgbClr val="C00000"/>
                </a:solidFill>
                <a:latin typeface="Arial" pitchFamily="34" charset="0"/>
                <a:cs typeface="Arial" pitchFamily="34" charset="0"/>
              </a:rPr>
              <a:t>– 2 sata</a:t>
            </a:r>
            <a:r>
              <a:rPr lang="hr-HR" sz="3200" dirty="0">
                <a:latin typeface="Arial" pitchFamily="34" charset="0"/>
                <a:cs typeface="Arial" pitchFamily="34" charset="0"/>
              </a:rPr>
              <a:t/>
            </a:r>
            <a:br>
              <a:rPr lang="hr-HR" sz="3200" dirty="0">
                <a:latin typeface="Arial" pitchFamily="34" charset="0"/>
                <a:cs typeface="Arial" pitchFamily="34" charset="0"/>
              </a:rPr>
            </a:br>
            <a:r>
              <a:rPr lang="hr-HR" sz="3200" b="0" i="1" dirty="0">
                <a:solidFill>
                  <a:srgbClr val="008000"/>
                </a:solidFill>
                <a:latin typeface="Arial" pitchFamily="34" charset="0"/>
                <a:cs typeface="Arial" pitchFamily="34" charset="0"/>
              </a:rPr>
              <a:t>(ČINKVINE) </a:t>
            </a:r>
            <a:r>
              <a:rPr lang="hr-HR" sz="3200" i="1" dirty="0" smtClean="0">
                <a:solidFill>
                  <a:srgbClr val="008000"/>
                </a:solidFill>
                <a:latin typeface="Arial" pitchFamily="34" charset="0"/>
                <a:cs typeface="Arial" pitchFamily="34" charset="0"/>
              </a:rPr>
              <a:t>– </a:t>
            </a:r>
            <a:r>
              <a:rPr lang="hr-HR" sz="3200" dirty="0" smtClean="0">
                <a:solidFill>
                  <a:srgbClr val="008000"/>
                </a:solidFill>
                <a:latin typeface="Arial" pitchFamily="34" charset="0"/>
                <a:cs typeface="Arial" pitchFamily="34" charset="0"/>
              </a:rPr>
              <a:t>1</a:t>
            </a:r>
            <a:endParaRPr lang="en-US" sz="3200" dirty="0">
              <a:solidFill>
                <a:srgbClr val="008000"/>
              </a:solidFill>
              <a:latin typeface="Arial" pitchFamily="34" charset="0"/>
              <a:cs typeface="Arial" pitchFamily="34" charset="0"/>
            </a:endParaRPr>
          </a:p>
        </p:txBody>
      </p:sp>
      <p:sp>
        <p:nvSpPr>
          <p:cNvPr id="103427" name="Rectangle 3"/>
          <p:cNvSpPr>
            <a:spLocks noGrp="1" noChangeArrowheads="1"/>
          </p:cNvSpPr>
          <p:nvPr>
            <p:ph type="body" idx="1"/>
          </p:nvPr>
        </p:nvSpPr>
        <p:spPr/>
        <p:txBody>
          <a:bodyPr>
            <a:normAutofit lnSpcReduction="10000"/>
          </a:bodyPr>
          <a:lstStyle/>
          <a:p>
            <a:pPr>
              <a:lnSpc>
                <a:spcPct val="90000"/>
              </a:lnSpc>
            </a:pPr>
            <a:r>
              <a:rPr lang="hr-HR" sz="2800" dirty="0" smtClean="0">
                <a:latin typeface="Arial" pitchFamily="34" charset="0"/>
                <a:cs typeface="Arial" pitchFamily="34" charset="0"/>
              </a:rPr>
              <a:t> pisanje </a:t>
            </a:r>
            <a:r>
              <a:rPr lang="hr-HR" sz="2800" dirty="0" err="1">
                <a:solidFill>
                  <a:srgbClr val="008000"/>
                </a:solidFill>
                <a:latin typeface="Arial" pitchFamily="34" charset="0"/>
                <a:cs typeface="Arial" pitchFamily="34" charset="0"/>
              </a:rPr>
              <a:t>činkvina</a:t>
            </a:r>
            <a:r>
              <a:rPr lang="hr-HR" sz="2800" dirty="0">
                <a:solidFill>
                  <a:srgbClr val="008000"/>
                </a:solidFill>
                <a:latin typeface="Arial" pitchFamily="34" charset="0"/>
                <a:cs typeface="Arial" pitchFamily="34" charset="0"/>
              </a:rPr>
              <a:t> </a:t>
            </a:r>
            <a:r>
              <a:rPr lang="hr-HR" sz="2800" dirty="0">
                <a:latin typeface="Arial" pitchFamily="34" charset="0"/>
                <a:cs typeface="Arial" pitchFamily="34" charset="0"/>
              </a:rPr>
              <a:t>u parovima (20 minuta)</a:t>
            </a:r>
          </a:p>
          <a:p>
            <a:pPr lvl="1">
              <a:lnSpc>
                <a:spcPct val="90000"/>
              </a:lnSpc>
              <a:buClr>
                <a:srgbClr val="008000"/>
              </a:buClr>
            </a:pPr>
            <a:r>
              <a:rPr lang="hr-HR" sz="2800" dirty="0">
                <a:latin typeface="Arial" pitchFamily="34" charset="0"/>
                <a:cs typeface="Arial" pitchFamily="34" charset="0"/>
              </a:rPr>
              <a:t>sažimanje informacija, uz </a:t>
            </a:r>
            <a:r>
              <a:rPr lang="hr-HR" sz="2800" dirty="0" smtClean="0">
                <a:latin typeface="Arial" pitchFamily="34" charset="0"/>
                <a:cs typeface="Arial" pitchFamily="34" charset="0"/>
              </a:rPr>
              <a:t>prezentaciju</a:t>
            </a:r>
          </a:p>
          <a:p>
            <a:pPr lvl="1">
              <a:lnSpc>
                <a:spcPct val="90000"/>
              </a:lnSpc>
              <a:buClr>
                <a:srgbClr val="008000"/>
              </a:buClr>
            </a:pPr>
            <a:endParaRPr lang="hr-HR" sz="2800" dirty="0">
              <a:latin typeface="Arial" pitchFamily="34" charset="0"/>
              <a:cs typeface="Arial" pitchFamily="34" charset="0"/>
            </a:endParaRPr>
          </a:p>
          <a:p>
            <a:pPr>
              <a:lnSpc>
                <a:spcPct val="90000"/>
              </a:lnSpc>
              <a:buClr>
                <a:srgbClr val="008000"/>
              </a:buClr>
            </a:pPr>
            <a:r>
              <a:rPr lang="hr-HR" sz="2800" i="1" dirty="0" smtClean="0">
                <a:solidFill>
                  <a:srgbClr val="008000"/>
                </a:solidFill>
                <a:latin typeface="Arial" pitchFamily="34" charset="0"/>
                <a:cs typeface="Arial" pitchFamily="34" charset="0"/>
              </a:rPr>
              <a:t> ČINKVINA</a:t>
            </a:r>
            <a:r>
              <a:rPr lang="hr-HR" sz="2800" dirty="0" smtClean="0">
                <a:latin typeface="Arial" pitchFamily="34" charset="0"/>
                <a:cs typeface="Arial" pitchFamily="34" charset="0"/>
              </a:rPr>
              <a:t> </a:t>
            </a:r>
            <a:r>
              <a:rPr lang="hr-HR" sz="2800" dirty="0">
                <a:latin typeface="Arial" pitchFamily="34" charset="0"/>
                <a:cs typeface="Arial" pitchFamily="34" charset="0"/>
              </a:rPr>
              <a:t>– pjesma od pet stihova</a:t>
            </a:r>
          </a:p>
          <a:p>
            <a:pPr lvl="1">
              <a:lnSpc>
                <a:spcPct val="90000"/>
              </a:lnSpc>
              <a:buClr>
                <a:srgbClr val="008000"/>
              </a:buClr>
            </a:pPr>
            <a:r>
              <a:rPr lang="hr-HR" sz="2800" dirty="0">
                <a:latin typeface="Arial" pitchFamily="34" charset="0"/>
                <a:cs typeface="Arial" pitchFamily="34" charset="0"/>
              </a:rPr>
              <a:t>1. stih: opis teme u jednoj riječi</a:t>
            </a:r>
          </a:p>
          <a:p>
            <a:pPr lvl="1">
              <a:lnSpc>
                <a:spcPct val="90000"/>
              </a:lnSpc>
              <a:buClr>
                <a:srgbClr val="008000"/>
              </a:buClr>
            </a:pPr>
            <a:r>
              <a:rPr lang="hr-HR" sz="2800" dirty="0">
                <a:latin typeface="Arial" pitchFamily="34" charset="0"/>
                <a:cs typeface="Arial" pitchFamily="34" charset="0"/>
              </a:rPr>
              <a:t>2. stih: opis teme u dvije riječi (pridjevi)</a:t>
            </a:r>
          </a:p>
          <a:p>
            <a:pPr lvl="1">
              <a:lnSpc>
                <a:spcPct val="90000"/>
              </a:lnSpc>
              <a:buClr>
                <a:srgbClr val="008000"/>
              </a:buClr>
            </a:pPr>
            <a:r>
              <a:rPr lang="hr-HR" sz="2800" dirty="0">
                <a:latin typeface="Arial" pitchFamily="34" charset="0"/>
                <a:cs typeface="Arial" pitchFamily="34" charset="0"/>
              </a:rPr>
              <a:t>3. stih: tri riječi koje opisuju radnju (glagolske imenice)</a:t>
            </a:r>
          </a:p>
          <a:p>
            <a:pPr lvl="1">
              <a:lnSpc>
                <a:spcPct val="90000"/>
              </a:lnSpc>
              <a:buClr>
                <a:srgbClr val="008000"/>
              </a:buClr>
            </a:pPr>
            <a:r>
              <a:rPr lang="hr-HR" sz="2800" dirty="0">
                <a:latin typeface="Arial" pitchFamily="34" charset="0"/>
                <a:cs typeface="Arial" pitchFamily="34" charset="0"/>
              </a:rPr>
              <a:t>4. stih: fraza od četiri riječi – osjećaji u vezi s temom</a:t>
            </a:r>
          </a:p>
          <a:p>
            <a:pPr lvl="1">
              <a:lnSpc>
                <a:spcPct val="90000"/>
              </a:lnSpc>
              <a:buClr>
                <a:srgbClr val="008000"/>
              </a:buClr>
            </a:pPr>
            <a:r>
              <a:rPr lang="hr-HR" sz="2800" dirty="0">
                <a:latin typeface="Arial" pitchFamily="34" charset="0"/>
                <a:cs typeface="Arial" pitchFamily="34" charset="0"/>
              </a:rPr>
              <a:t>5. stih: jedna riječ koja sažima, </a:t>
            </a:r>
            <a:r>
              <a:rPr lang="hr-HR" sz="2800" dirty="0" err="1">
                <a:latin typeface="Arial" pitchFamily="34" charset="0"/>
                <a:cs typeface="Arial" pitchFamily="34" charset="0"/>
              </a:rPr>
              <a:t>tj</a:t>
            </a:r>
            <a:r>
              <a:rPr lang="hr-HR" sz="2800" dirty="0">
                <a:latin typeface="Arial" pitchFamily="34" charset="0"/>
                <a:cs typeface="Arial" pitchFamily="34" charset="0"/>
              </a:rPr>
              <a:t>. čini bit teme</a:t>
            </a:r>
          </a:p>
          <a:p>
            <a:pPr lvl="1">
              <a:lnSpc>
                <a:spcPct val="90000"/>
              </a:lnSpc>
              <a:buClr>
                <a:srgbClr val="008000"/>
              </a:buClr>
            </a:pPr>
            <a:endParaRPr lang="hr-H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600" b="1" dirty="0" smtClean="0">
                <a:solidFill>
                  <a:srgbClr val="C00000"/>
                </a:solidFill>
                <a:latin typeface="Arial" pitchFamily="34" charset="0"/>
                <a:cs typeface="Arial" pitchFamily="34" charset="0"/>
              </a:rPr>
              <a:t>učionica</a:t>
            </a:r>
            <a:endParaRPr lang="en-US" sz="3600" dirty="0"/>
          </a:p>
        </p:txBody>
      </p:sp>
      <p:sp>
        <p:nvSpPr>
          <p:cNvPr id="3" name="Rezervirano mjesto sadržaja 2"/>
          <p:cNvSpPr>
            <a:spLocks noGrp="1"/>
          </p:cNvSpPr>
          <p:nvPr>
            <p:ph sz="quarter" idx="1"/>
          </p:nvPr>
        </p:nvSpPr>
        <p:spPr/>
        <p:txBody>
          <a:bodyPr>
            <a:normAutofit/>
          </a:bodyPr>
          <a:lstStyle/>
          <a:p>
            <a:r>
              <a:rPr lang="hr-HR" sz="3200" dirty="0" smtClean="0">
                <a:latin typeface="Arial" pitchFamily="34" charset="0"/>
                <a:cs typeface="Arial" pitchFamily="34" charset="0"/>
              </a:rPr>
              <a:t>mikrokozmos</a:t>
            </a:r>
          </a:p>
          <a:p>
            <a:pPr lvl="1"/>
            <a:r>
              <a:rPr lang="hr-HR" sz="2900" dirty="0" smtClean="0">
                <a:latin typeface="Arial" pitchFamily="34" charset="0"/>
                <a:cs typeface="Arial" pitchFamily="34" charset="0"/>
              </a:rPr>
              <a:t>učenik je istovremeno pripadnik grupe i pojedinac</a:t>
            </a:r>
          </a:p>
          <a:p>
            <a:pPr lvl="1"/>
            <a:r>
              <a:rPr lang="hr-HR" sz="2900" dirty="0" smtClean="0">
                <a:latin typeface="Arial" pitchFamily="34" charset="0"/>
                <a:cs typeface="Arial" pitchFamily="34" charset="0"/>
              </a:rPr>
              <a:t>susret učenika s drugim učenicima i učiteljima, te sa samim sobom</a:t>
            </a:r>
          </a:p>
          <a:p>
            <a:pPr lvl="1"/>
            <a:r>
              <a:rPr lang="hr-HR" sz="2900" dirty="0" smtClean="0">
                <a:latin typeface="Arial" pitchFamily="34" charset="0"/>
                <a:cs typeface="Arial" pitchFamily="34" charset="0"/>
              </a:rPr>
              <a:t>unutarnje putovanje učenika</a:t>
            </a:r>
          </a:p>
          <a:p>
            <a:pPr lvl="1">
              <a:buNone/>
            </a:pPr>
            <a:endParaRPr lang="hr-HR" sz="2900" dirty="0" smtClean="0">
              <a:latin typeface="Arial" pitchFamily="34" charset="0"/>
              <a:cs typeface="Arial" pitchFamily="34" charset="0"/>
            </a:endParaRPr>
          </a:p>
          <a:p>
            <a:r>
              <a:rPr lang="hr-HR" sz="3200" u="sng" dirty="0" smtClean="0">
                <a:latin typeface="Arial" pitchFamily="34" charset="0"/>
                <a:cs typeface="Arial" pitchFamily="34" charset="0"/>
              </a:rPr>
              <a:t>fenomenološk</a:t>
            </a:r>
            <a:r>
              <a:rPr lang="hr-HR" sz="3200" dirty="0" smtClean="0">
                <a:latin typeface="Arial" pitchFamily="34" charset="0"/>
                <a:cs typeface="Arial" pitchFamily="34" charset="0"/>
              </a:rPr>
              <a:t>i način promatranja događanja u učionici</a:t>
            </a:r>
          </a:p>
          <a:p>
            <a:pPr lvl="1"/>
            <a:endParaRPr lang="en-US" sz="2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r>
              <a:rPr lang="hr-HR" sz="3200" b="1" dirty="0" smtClean="0">
                <a:solidFill>
                  <a:srgbClr val="C00000"/>
                </a:solidFill>
                <a:latin typeface="Arial" pitchFamily="34" charset="0"/>
                <a:cs typeface="Arial" pitchFamily="34" charset="0"/>
              </a:rPr>
              <a:t>pojam </a:t>
            </a:r>
            <a:r>
              <a:rPr lang="hr-HR" sz="3200" b="1" dirty="0">
                <a:solidFill>
                  <a:srgbClr val="C00000"/>
                </a:solidFill>
                <a:latin typeface="Arial" pitchFamily="34" charset="0"/>
                <a:cs typeface="Arial" pitchFamily="34" charset="0"/>
              </a:rPr>
              <a:t>i zadavanje niza </a:t>
            </a:r>
            <a:r>
              <a:rPr lang="hr-HR" sz="3200" dirty="0">
                <a:solidFill>
                  <a:srgbClr val="C00000"/>
                </a:solidFill>
                <a:latin typeface="Arial" pitchFamily="34" charset="0"/>
                <a:cs typeface="Arial" pitchFamily="34" charset="0"/>
              </a:rPr>
              <a:t>– 2 sata</a:t>
            </a:r>
            <a:r>
              <a:rPr lang="hr-HR" sz="3200" dirty="0">
                <a:latin typeface="Arial" pitchFamily="34" charset="0"/>
                <a:cs typeface="Arial" pitchFamily="34" charset="0"/>
              </a:rPr>
              <a:t/>
            </a:r>
            <a:br>
              <a:rPr lang="hr-HR" sz="3200" dirty="0">
                <a:latin typeface="Arial" pitchFamily="34" charset="0"/>
                <a:cs typeface="Arial" pitchFamily="34" charset="0"/>
              </a:rPr>
            </a:br>
            <a:r>
              <a:rPr lang="hr-HR" sz="3200" b="0" i="1" dirty="0">
                <a:solidFill>
                  <a:srgbClr val="008000"/>
                </a:solidFill>
                <a:latin typeface="Arial" pitchFamily="34" charset="0"/>
                <a:cs typeface="Arial" pitchFamily="34" charset="0"/>
              </a:rPr>
              <a:t>(ČINKVINE) </a:t>
            </a:r>
            <a:r>
              <a:rPr lang="hr-HR" sz="3200" i="1" dirty="0" smtClean="0">
                <a:solidFill>
                  <a:srgbClr val="008000"/>
                </a:solidFill>
                <a:latin typeface="Arial" pitchFamily="34" charset="0"/>
                <a:cs typeface="Arial" pitchFamily="34" charset="0"/>
              </a:rPr>
              <a:t>– </a:t>
            </a:r>
            <a:r>
              <a:rPr lang="hr-HR" sz="3200" dirty="0" smtClean="0">
                <a:solidFill>
                  <a:srgbClr val="008000"/>
                </a:solidFill>
                <a:latin typeface="Arial" pitchFamily="34" charset="0"/>
                <a:cs typeface="Arial" pitchFamily="34" charset="0"/>
              </a:rPr>
              <a:t>2</a:t>
            </a:r>
            <a:endParaRPr lang="en-US" sz="3200" dirty="0">
              <a:solidFill>
                <a:srgbClr val="008000"/>
              </a:solidFill>
              <a:latin typeface="Arial" pitchFamily="34" charset="0"/>
              <a:cs typeface="Arial" pitchFamily="34" charset="0"/>
            </a:endParaRPr>
          </a:p>
        </p:txBody>
      </p:sp>
      <p:sp>
        <p:nvSpPr>
          <p:cNvPr id="104451" name="Rectangle 3"/>
          <p:cNvSpPr>
            <a:spLocks noGrp="1" noChangeArrowheads="1"/>
          </p:cNvSpPr>
          <p:nvPr>
            <p:ph idx="1"/>
          </p:nvPr>
        </p:nvSpPr>
        <p:spPr/>
        <p:txBody>
          <a:bodyPr/>
          <a:lstStyle/>
          <a:p>
            <a:pPr>
              <a:buFont typeface="Wingdings" pitchFamily="2" charset="2"/>
              <a:buNone/>
            </a:pPr>
            <a:r>
              <a:rPr lang="hr-HR" b="1" i="1" dirty="0"/>
              <a:t>	</a:t>
            </a:r>
          </a:p>
          <a:p>
            <a:pPr>
              <a:buFont typeface="Wingdings" pitchFamily="2" charset="2"/>
              <a:buNone/>
            </a:pPr>
            <a:r>
              <a:rPr lang="hr-HR" b="1" i="1" dirty="0"/>
              <a:t>	</a:t>
            </a:r>
            <a:r>
              <a:rPr lang="hr-HR" sz="2800" i="1" dirty="0">
                <a:solidFill>
                  <a:srgbClr val="008000"/>
                </a:solidFill>
                <a:latin typeface="Arial" pitchFamily="34" charset="0"/>
                <a:cs typeface="Arial" pitchFamily="34" charset="0"/>
              </a:rPr>
              <a:t>NIZOVI</a:t>
            </a:r>
            <a:endParaRPr lang="hr-HR" sz="2800" dirty="0">
              <a:solidFill>
                <a:srgbClr val="008000"/>
              </a:solidFill>
              <a:latin typeface="Arial" pitchFamily="34" charset="0"/>
              <a:cs typeface="Arial" pitchFamily="34" charset="0"/>
            </a:endParaRPr>
          </a:p>
          <a:p>
            <a:pPr>
              <a:buFont typeface="Wingdings" pitchFamily="2" charset="2"/>
              <a:buNone/>
            </a:pPr>
            <a:r>
              <a:rPr lang="hr-HR" sz="2800" i="1" dirty="0">
                <a:solidFill>
                  <a:srgbClr val="008000"/>
                </a:solidFill>
                <a:latin typeface="Arial" pitchFamily="34" charset="0"/>
                <a:cs typeface="Arial" pitchFamily="34" charset="0"/>
              </a:rPr>
              <a:t>	KONAČNI, BESKONAČNI</a:t>
            </a:r>
          </a:p>
          <a:p>
            <a:pPr>
              <a:buFont typeface="Wingdings" pitchFamily="2" charset="2"/>
              <a:buNone/>
            </a:pPr>
            <a:r>
              <a:rPr lang="hr-HR" sz="2800" i="1" dirty="0">
                <a:solidFill>
                  <a:srgbClr val="008000"/>
                </a:solidFill>
                <a:latin typeface="Arial" pitchFamily="34" charset="0"/>
                <a:cs typeface="Arial" pitchFamily="34" charset="0"/>
              </a:rPr>
              <a:t>	ZADAVANJE, ODREĐIVANJE, RAST</a:t>
            </a:r>
          </a:p>
          <a:p>
            <a:pPr>
              <a:buFont typeface="Wingdings" pitchFamily="2" charset="2"/>
              <a:buNone/>
            </a:pPr>
            <a:r>
              <a:rPr lang="hr-HR" sz="2800" i="1" dirty="0">
                <a:solidFill>
                  <a:srgbClr val="008000"/>
                </a:solidFill>
                <a:latin typeface="Arial" pitchFamily="34" charset="0"/>
                <a:cs typeface="Arial" pitchFamily="34" charset="0"/>
              </a:rPr>
              <a:t>	TAJANSTVENA FORMULA U PRIRODI</a:t>
            </a:r>
          </a:p>
          <a:p>
            <a:pPr>
              <a:buFont typeface="Wingdings" pitchFamily="2" charset="2"/>
              <a:buNone/>
            </a:pPr>
            <a:r>
              <a:rPr lang="hr-HR" sz="2800" i="1" dirty="0">
                <a:solidFill>
                  <a:srgbClr val="008000"/>
                </a:solidFill>
                <a:latin typeface="Arial" pitchFamily="34" charset="0"/>
                <a:cs typeface="Arial" pitchFamily="34" charset="0"/>
              </a:rPr>
              <a:t>	FIBONACCI</a:t>
            </a:r>
          </a:p>
          <a:p>
            <a:pPr>
              <a:buFont typeface="Wingdings" pitchFamily="2" charset="2"/>
              <a:buNone/>
            </a:pPr>
            <a:endParaRPr lang="hr-HR" sz="2800" i="1" dirty="0">
              <a:solidFill>
                <a:srgbClr val="008000"/>
              </a:solidFill>
              <a:latin typeface="Arial" pitchFamily="34" charset="0"/>
              <a:cs typeface="Arial" pitchFamily="34" charset="0"/>
            </a:endParaRPr>
          </a:p>
          <a:p>
            <a:pPr>
              <a:buFont typeface="Wingdings" pitchFamily="2" charset="2"/>
              <a:buNone/>
            </a:pPr>
            <a:r>
              <a:rPr lang="hr-HR" sz="2800" i="1" dirty="0">
                <a:latin typeface="Arial" pitchFamily="34" charset="0"/>
                <a:cs typeface="Arial" pitchFamily="34" charset="0"/>
              </a:rPr>
              <a:t>	</a:t>
            </a:r>
            <a:r>
              <a:rPr lang="hr-HR" sz="2800" i="1" dirty="0" smtClean="0">
                <a:solidFill>
                  <a:srgbClr val="FF9900"/>
                </a:solidFill>
                <a:latin typeface="Arial" pitchFamily="34" charset="0"/>
                <a:cs typeface="Arial" pitchFamily="34" charset="0"/>
              </a:rPr>
              <a:t>(</a:t>
            </a:r>
            <a:r>
              <a:rPr lang="hr-HR" sz="2800" i="1" dirty="0" err="1" smtClean="0">
                <a:solidFill>
                  <a:srgbClr val="FF9900"/>
                </a:solidFill>
                <a:latin typeface="Arial" pitchFamily="34" charset="0"/>
                <a:cs typeface="Arial" pitchFamily="34" charset="0"/>
              </a:rPr>
              <a:t>Kaja</a:t>
            </a:r>
            <a:r>
              <a:rPr lang="hr-HR" sz="2800" i="1" dirty="0" smtClean="0">
                <a:solidFill>
                  <a:srgbClr val="FF9900"/>
                </a:solidFill>
                <a:latin typeface="Arial" pitchFamily="34" charset="0"/>
                <a:cs typeface="Arial" pitchFamily="34" charset="0"/>
              </a:rPr>
              <a:t> i Sandra)</a:t>
            </a:r>
            <a:endParaRPr lang="en-US" sz="2800" i="1" dirty="0">
              <a:solidFill>
                <a:srgbClr val="FF99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hr-HR" sz="3200" b="1" dirty="0" smtClean="0">
                <a:solidFill>
                  <a:srgbClr val="C00000"/>
                </a:solidFill>
                <a:latin typeface="Arial" pitchFamily="34" charset="0"/>
                <a:cs typeface="Arial" pitchFamily="34" charset="0"/>
              </a:rPr>
              <a:t>pojam </a:t>
            </a:r>
            <a:r>
              <a:rPr lang="hr-HR" sz="3200" b="1" dirty="0">
                <a:solidFill>
                  <a:srgbClr val="C00000"/>
                </a:solidFill>
                <a:latin typeface="Arial" pitchFamily="34" charset="0"/>
                <a:cs typeface="Arial" pitchFamily="34" charset="0"/>
              </a:rPr>
              <a:t>i zadavanje niza </a:t>
            </a:r>
            <a:r>
              <a:rPr lang="hr-HR" sz="3200" dirty="0">
                <a:solidFill>
                  <a:srgbClr val="C00000"/>
                </a:solidFill>
                <a:latin typeface="Arial" pitchFamily="34" charset="0"/>
                <a:cs typeface="Arial" pitchFamily="34" charset="0"/>
              </a:rPr>
              <a:t>– 2 sata</a:t>
            </a:r>
            <a:r>
              <a:rPr lang="hr-HR" sz="3200" dirty="0">
                <a:latin typeface="Arial" pitchFamily="34" charset="0"/>
                <a:cs typeface="Arial" pitchFamily="34" charset="0"/>
              </a:rPr>
              <a:t/>
            </a:r>
            <a:br>
              <a:rPr lang="hr-HR" sz="3200" dirty="0">
                <a:latin typeface="Arial" pitchFamily="34" charset="0"/>
                <a:cs typeface="Arial" pitchFamily="34" charset="0"/>
              </a:rPr>
            </a:br>
            <a:r>
              <a:rPr lang="hr-HR" sz="3200" b="0" i="1" dirty="0">
                <a:solidFill>
                  <a:srgbClr val="008000"/>
                </a:solidFill>
                <a:latin typeface="Arial" pitchFamily="34" charset="0"/>
                <a:cs typeface="Arial" pitchFamily="34" charset="0"/>
              </a:rPr>
              <a:t>(ČINKVINE) </a:t>
            </a:r>
            <a:r>
              <a:rPr lang="hr-HR" sz="3200" i="1" dirty="0" smtClean="0">
                <a:solidFill>
                  <a:srgbClr val="008000"/>
                </a:solidFill>
                <a:latin typeface="Arial" pitchFamily="34" charset="0"/>
                <a:cs typeface="Arial" pitchFamily="34" charset="0"/>
              </a:rPr>
              <a:t>– </a:t>
            </a:r>
            <a:r>
              <a:rPr lang="hr-HR" sz="3200" dirty="0" smtClean="0">
                <a:solidFill>
                  <a:srgbClr val="008000"/>
                </a:solidFill>
                <a:latin typeface="Arial" pitchFamily="34" charset="0"/>
                <a:cs typeface="Arial" pitchFamily="34" charset="0"/>
              </a:rPr>
              <a:t>3</a:t>
            </a:r>
            <a:endParaRPr lang="en-US" sz="3200" dirty="0">
              <a:solidFill>
                <a:srgbClr val="008000"/>
              </a:solidFill>
              <a:latin typeface="Arial" pitchFamily="34" charset="0"/>
              <a:cs typeface="Arial" pitchFamily="34" charset="0"/>
            </a:endParaRPr>
          </a:p>
        </p:txBody>
      </p:sp>
      <p:sp>
        <p:nvSpPr>
          <p:cNvPr id="105475" name="Rectangle 3"/>
          <p:cNvSpPr>
            <a:spLocks noGrp="1" noChangeArrowheads="1"/>
          </p:cNvSpPr>
          <p:nvPr>
            <p:ph type="body" idx="1"/>
          </p:nvPr>
        </p:nvSpPr>
        <p:spPr/>
        <p:txBody>
          <a:bodyPr/>
          <a:lstStyle/>
          <a:p>
            <a:pPr>
              <a:buFont typeface="Wingdings" pitchFamily="2" charset="2"/>
              <a:buNone/>
            </a:pPr>
            <a:endParaRPr lang="hr-HR" i="1" dirty="0">
              <a:solidFill>
                <a:srgbClr val="008000"/>
              </a:solidFill>
            </a:endParaRPr>
          </a:p>
          <a:p>
            <a:pPr>
              <a:buFont typeface="Wingdings" pitchFamily="2" charset="2"/>
              <a:buNone/>
            </a:pPr>
            <a:r>
              <a:rPr lang="hr-HR" i="1" dirty="0">
                <a:solidFill>
                  <a:srgbClr val="008000"/>
                </a:solidFill>
              </a:rPr>
              <a:t>	</a:t>
            </a:r>
            <a:r>
              <a:rPr lang="hr-HR" sz="2800" i="1" dirty="0">
                <a:solidFill>
                  <a:srgbClr val="008000"/>
                </a:solidFill>
                <a:latin typeface="Arial" pitchFamily="34" charset="0"/>
                <a:cs typeface="Arial" pitchFamily="34" charset="0"/>
              </a:rPr>
              <a:t>NIZ</a:t>
            </a:r>
            <a:endParaRPr lang="hr-HR" sz="2800" dirty="0">
              <a:solidFill>
                <a:srgbClr val="008000"/>
              </a:solidFill>
              <a:latin typeface="Arial" pitchFamily="34" charset="0"/>
              <a:cs typeface="Arial" pitchFamily="34" charset="0"/>
            </a:endParaRPr>
          </a:p>
          <a:p>
            <a:pPr>
              <a:buFont typeface="Wingdings" pitchFamily="2" charset="2"/>
              <a:buNone/>
            </a:pPr>
            <a:r>
              <a:rPr lang="hr-HR" sz="2800" i="1" dirty="0">
                <a:solidFill>
                  <a:srgbClr val="008000"/>
                </a:solidFill>
                <a:latin typeface="Arial" pitchFamily="34" charset="0"/>
                <a:cs typeface="Arial" pitchFamily="34" charset="0"/>
              </a:rPr>
              <a:t>	</a:t>
            </a:r>
            <a:r>
              <a:rPr lang="hr-HR" sz="2800" i="1" dirty="0">
                <a:solidFill>
                  <a:srgbClr val="7030A0"/>
                </a:solidFill>
                <a:latin typeface="Arial" pitchFamily="34" charset="0"/>
                <a:cs typeface="Arial" pitchFamily="34" charset="0"/>
              </a:rPr>
              <a:t>rastući, padajući</a:t>
            </a:r>
          </a:p>
          <a:p>
            <a:pPr>
              <a:buFont typeface="Wingdings" pitchFamily="2" charset="2"/>
              <a:buNone/>
            </a:pPr>
            <a:r>
              <a:rPr lang="hr-HR" sz="2800" i="1" dirty="0">
                <a:solidFill>
                  <a:srgbClr val="7030A0"/>
                </a:solidFill>
                <a:latin typeface="Arial" pitchFamily="34" charset="0"/>
                <a:cs typeface="Arial" pitchFamily="34" charset="0"/>
              </a:rPr>
              <a:t>	zadavanje, opisivanje, prebrojavanje</a:t>
            </a:r>
          </a:p>
          <a:p>
            <a:pPr>
              <a:buFont typeface="Wingdings" pitchFamily="2" charset="2"/>
              <a:buNone/>
            </a:pPr>
            <a:r>
              <a:rPr lang="hr-HR" sz="2800" i="1" dirty="0">
                <a:solidFill>
                  <a:srgbClr val="008000"/>
                </a:solidFill>
                <a:latin typeface="Arial" pitchFamily="34" charset="0"/>
                <a:cs typeface="Arial" pitchFamily="34" charset="0"/>
              </a:rPr>
              <a:t>	</a:t>
            </a:r>
            <a:r>
              <a:rPr lang="hr-HR" sz="2800" i="1" dirty="0">
                <a:solidFill>
                  <a:srgbClr val="FF9900"/>
                </a:solidFill>
                <a:latin typeface="Arial" pitchFamily="34" charset="0"/>
                <a:cs typeface="Arial" pitchFamily="34" charset="0"/>
              </a:rPr>
              <a:t>slavni problem sa zečevima</a:t>
            </a:r>
          </a:p>
          <a:p>
            <a:pPr>
              <a:buFont typeface="Wingdings" pitchFamily="2" charset="2"/>
              <a:buNone/>
            </a:pPr>
            <a:r>
              <a:rPr lang="hr-HR" sz="2800" i="1" dirty="0">
                <a:solidFill>
                  <a:srgbClr val="008000"/>
                </a:solidFill>
                <a:latin typeface="Arial" pitchFamily="34" charset="0"/>
                <a:cs typeface="Arial" pitchFamily="34" charset="0"/>
              </a:rPr>
              <a:t>	</a:t>
            </a:r>
            <a:r>
              <a:rPr lang="hr-HR" sz="2800" i="1" dirty="0" err="1">
                <a:solidFill>
                  <a:srgbClr val="FF9900"/>
                </a:solidFill>
                <a:latin typeface="Arial" pitchFamily="34" charset="0"/>
                <a:cs typeface="Arial" pitchFamily="34" charset="0"/>
              </a:rPr>
              <a:t>Fibonacci</a:t>
            </a:r>
            <a:endParaRPr lang="hr-HR" sz="2800" i="1" dirty="0">
              <a:solidFill>
                <a:srgbClr val="FF9900"/>
              </a:solidFill>
              <a:latin typeface="Arial" pitchFamily="34" charset="0"/>
              <a:cs typeface="Arial" pitchFamily="34" charset="0"/>
            </a:endParaRPr>
          </a:p>
          <a:p>
            <a:pPr>
              <a:buFont typeface="Wingdings" pitchFamily="2" charset="2"/>
              <a:buNone/>
            </a:pPr>
            <a:endParaRPr lang="hr-HR" sz="2800" i="1" dirty="0">
              <a:solidFill>
                <a:srgbClr val="FF9900"/>
              </a:solidFill>
              <a:latin typeface="Arial" pitchFamily="34" charset="0"/>
              <a:cs typeface="Arial" pitchFamily="34" charset="0"/>
            </a:endParaRPr>
          </a:p>
          <a:p>
            <a:pPr>
              <a:buFont typeface="Wingdings" pitchFamily="2" charset="2"/>
              <a:buNone/>
            </a:pPr>
            <a:r>
              <a:rPr lang="hr-HR" sz="2800" i="1" dirty="0">
                <a:latin typeface="Arial" pitchFamily="34" charset="0"/>
                <a:cs typeface="Arial" pitchFamily="34" charset="0"/>
              </a:rPr>
              <a:t>	</a:t>
            </a:r>
            <a:r>
              <a:rPr lang="hr-HR" sz="2800" i="1" dirty="0" smtClean="0">
                <a:solidFill>
                  <a:srgbClr val="99CC00"/>
                </a:solidFill>
                <a:latin typeface="Arial" pitchFamily="34" charset="0"/>
                <a:cs typeface="Arial" pitchFamily="34" charset="0"/>
              </a:rPr>
              <a:t>(Ivana i Nikolina)</a:t>
            </a:r>
            <a:endParaRPr lang="en-US" sz="2800" i="1" dirty="0">
              <a:solidFill>
                <a:srgbClr val="99CC00"/>
              </a:solidFill>
              <a:latin typeface="Arial" pitchFamily="34" charset="0"/>
              <a:cs typeface="Arial" pitchFamily="34" charset="0"/>
            </a:endParaRPr>
          </a:p>
          <a:p>
            <a:endParaRPr lang="en-US" dirty="0">
              <a:solidFill>
                <a:srgbClr val="99CC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hr-HR" sz="3200" b="1" dirty="0" smtClean="0">
                <a:solidFill>
                  <a:srgbClr val="C00000"/>
                </a:solidFill>
                <a:latin typeface="Arial" pitchFamily="34" charset="0"/>
                <a:cs typeface="Arial" pitchFamily="34" charset="0"/>
              </a:rPr>
              <a:t>domaće </a:t>
            </a:r>
            <a:r>
              <a:rPr lang="hr-HR" sz="3200" b="1" dirty="0">
                <a:solidFill>
                  <a:srgbClr val="C00000"/>
                </a:solidFill>
                <a:latin typeface="Arial" pitchFamily="34" charset="0"/>
                <a:cs typeface="Arial" pitchFamily="34" charset="0"/>
              </a:rPr>
              <a:t>zadaće</a:t>
            </a:r>
            <a:endParaRPr lang="en-US" sz="3200" b="1" dirty="0">
              <a:solidFill>
                <a:srgbClr val="C00000"/>
              </a:solidFill>
              <a:latin typeface="Arial" pitchFamily="34" charset="0"/>
              <a:cs typeface="Arial" pitchFamily="34" charset="0"/>
            </a:endParaRPr>
          </a:p>
        </p:txBody>
      </p:sp>
      <p:sp>
        <p:nvSpPr>
          <p:cNvPr id="106499" name="Rectangle 3"/>
          <p:cNvSpPr>
            <a:spLocks noGrp="1" noChangeArrowheads="1"/>
          </p:cNvSpPr>
          <p:nvPr>
            <p:ph type="body" idx="1"/>
          </p:nvPr>
        </p:nvSpPr>
        <p:spPr/>
        <p:txBody>
          <a:bodyPr/>
          <a:lstStyle/>
          <a:p>
            <a:r>
              <a:rPr lang="hr-HR" dirty="0" smtClean="0"/>
              <a:t> </a:t>
            </a:r>
            <a:r>
              <a:rPr lang="hr-HR" sz="2800" dirty="0" smtClean="0">
                <a:latin typeface="Arial" pitchFamily="34" charset="0"/>
                <a:cs typeface="Arial" pitchFamily="34" charset="0"/>
              </a:rPr>
              <a:t>sugestije </a:t>
            </a:r>
            <a:r>
              <a:rPr lang="hr-HR" sz="2800" dirty="0">
                <a:latin typeface="Arial" pitchFamily="34" charset="0"/>
                <a:cs typeface="Arial" pitchFamily="34" charset="0"/>
              </a:rPr>
              <a:t>nastavnika za daljnja promišljanja i </a:t>
            </a:r>
            <a:r>
              <a:rPr lang="hr-HR" sz="2800" dirty="0" smtClean="0">
                <a:latin typeface="Arial" pitchFamily="34" charset="0"/>
                <a:cs typeface="Arial" pitchFamily="34" charset="0"/>
              </a:rPr>
              <a:t>istraživanje</a:t>
            </a:r>
            <a:endParaRPr lang="hr-HR" sz="2800" dirty="0">
              <a:latin typeface="Arial" pitchFamily="34" charset="0"/>
              <a:cs typeface="Arial" pitchFamily="34" charset="0"/>
            </a:endParaRPr>
          </a:p>
          <a:p>
            <a:pPr lvl="1">
              <a:buClr>
                <a:srgbClr val="008000"/>
              </a:buClr>
            </a:pPr>
            <a:r>
              <a:rPr lang="hr-HR" sz="2800" dirty="0">
                <a:latin typeface="Arial" pitchFamily="34" charset="0"/>
                <a:cs typeface="Arial" pitchFamily="34" charset="0"/>
              </a:rPr>
              <a:t>Primjena zlatnog reza u </a:t>
            </a:r>
            <a:r>
              <a:rPr lang="hr-HR" sz="2800" dirty="0" smtClean="0">
                <a:latin typeface="Arial" pitchFamily="34" charset="0"/>
                <a:cs typeface="Arial" pitchFamily="34" charset="0"/>
              </a:rPr>
              <a:t>prirodi</a:t>
            </a:r>
          </a:p>
          <a:p>
            <a:pPr lvl="1">
              <a:buClr>
                <a:srgbClr val="008000"/>
              </a:buClr>
              <a:buNone/>
            </a:pPr>
            <a:endParaRPr lang="hr-HR" sz="2800" dirty="0" smtClean="0">
              <a:latin typeface="Arial" pitchFamily="34" charset="0"/>
              <a:cs typeface="Arial" pitchFamily="34" charset="0"/>
            </a:endParaRPr>
          </a:p>
          <a:p>
            <a:pPr lvl="1">
              <a:buClr>
                <a:srgbClr val="008000"/>
              </a:buClr>
              <a:buNone/>
            </a:pPr>
            <a:endParaRPr lang="hr-HR" sz="2800" dirty="0">
              <a:latin typeface="Arial" pitchFamily="34" charset="0"/>
              <a:cs typeface="Arial" pitchFamily="34" charset="0"/>
            </a:endParaRPr>
          </a:p>
          <a:p>
            <a:pPr lvl="1">
              <a:buClr>
                <a:srgbClr val="008000"/>
              </a:buClr>
            </a:pPr>
            <a:r>
              <a:rPr lang="hr-HR" sz="2800" dirty="0">
                <a:latin typeface="Arial" pitchFamily="34" charset="0"/>
                <a:cs typeface="Arial" pitchFamily="34" charset="0"/>
              </a:rPr>
              <a:t>Zlatni rez u umjetnosti i arhitekturi</a:t>
            </a:r>
            <a:endParaRPr lang="en-US" sz="2800" dirty="0">
              <a:latin typeface="Arial" pitchFamily="34" charset="0"/>
              <a:cs typeface="Arial" pitchFamily="34" charset="0"/>
            </a:endParaRPr>
          </a:p>
        </p:txBody>
      </p:sp>
      <p:pic>
        <p:nvPicPr>
          <p:cNvPr id="4" name="Picture 5" descr="Nautilus"/>
          <p:cNvPicPr>
            <a:picLocks noChangeAspect="1" noChangeArrowheads="1"/>
          </p:cNvPicPr>
          <p:nvPr/>
        </p:nvPicPr>
        <p:blipFill>
          <a:blip r:embed="rId2" cstate="print"/>
          <a:srcRect/>
          <a:stretch>
            <a:fillRect/>
          </a:stretch>
        </p:blipFill>
        <p:spPr>
          <a:xfrm rot="21300000">
            <a:off x="2933082" y="3176641"/>
            <a:ext cx="1243321" cy="914400"/>
          </a:xfrm>
          <a:prstGeom prst="rect">
            <a:avLst/>
          </a:prstGeom>
          <a:noFill/>
          <a:ln/>
        </p:spPr>
      </p:pic>
      <p:pic>
        <p:nvPicPr>
          <p:cNvPr id="5" name="Picture 3" descr="Suncokret"/>
          <p:cNvPicPr>
            <a:picLocks noChangeAspect="1" noChangeArrowheads="1"/>
          </p:cNvPicPr>
          <p:nvPr/>
        </p:nvPicPr>
        <p:blipFill>
          <a:blip r:embed="rId3" cstate="print"/>
          <a:srcRect/>
          <a:stretch>
            <a:fillRect/>
          </a:stretch>
        </p:blipFill>
        <p:spPr>
          <a:xfrm rot="300000">
            <a:off x="6381765" y="2419271"/>
            <a:ext cx="1369554" cy="1371600"/>
          </a:xfrm>
          <a:prstGeom prst="rect">
            <a:avLst/>
          </a:prstGeom>
          <a:noFill/>
          <a:ln/>
        </p:spPr>
      </p:pic>
      <p:pic>
        <p:nvPicPr>
          <p:cNvPr id="6" name="Picture 4" descr="Leonardo da Vinci"/>
          <p:cNvPicPr>
            <a:picLocks noChangeAspect="1" noChangeArrowheads="1"/>
          </p:cNvPicPr>
          <p:nvPr/>
        </p:nvPicPr>
        <p:blipFill>
          <a:blip r:embed="rId4" cstate="print"/>
          <a:srcRect/>
          <a:stretch>
            <a:fillRect/>
          </a:stretch>
        </p:blipFill>
        <p:spPr>
          <a:xfrm rot="180000">
            <a:off x="6604809" y="4381462"/>
            <a:ext cx="1507169" cy="2011680"/>
          </a:xfrm>
          <a:prstGeom prst="rect">
            <a:avLst/>
          </a:prstGeom>
          <a:noFill/>
          <a:ln/>
        </p:spPr>
      </p:pic>
      <p:pic>
        <p:nvPicPr>
          <p:cNvPr id="7" name="Picture 5" descr="Baščanska ploča"/>
          <p:cNvPicPr>
            <a:picLocks noChangeAspect="1" noChangeArrowheads="1"/>
          </p:cNvPicPr>
          <p:nvPr/>
        </p:nvPicPr>
        <p:blipFill>
          <a:blip r:embed="rId5" cstate="print"/>
          <a:srcRect/>
          <a:stretch>
            <a:fillRect/>
          </a:stretch>
        </p:blipFill>
        <p:spPr>
          <a:xfrm rot="300000">
            <a:off x="1959860" y="4910486"/>
            <a:ext cx="2581483" cy="1371600"/>
          </a:xfrm>
          <a:prstGeom prst="rect">
            <a:avLst/>
          </a:prstGeom>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200" b="1" dirty="0" err="1" smtClean="0">
                <a:solidFill>
                  <a:srgbClr val="C00000"/>
                </a:solidFill>
                <a:latin typeface="Arial" pitchFamily="34" charset="0"/>
                <a:cs typeface="Arial" pitchFamily="34" charset="0"/>
              </a:rPr>
              <a:t>samovrednovanje</a:t>
            </a:r>
            <a:endParaRPr lang="en-US" sz="3200" b="1" dirty="0">
              <a:solidFill>
                <a:srgbClr val="C00000"/>
              </a:solidFill>
              <a:latin typeface="Arial" pitchFamily="34" charset="0"/>
              <a:cs typeface="Arial" pitchFamily="34" charset="0"/>
            </a:endParaRPr>
          </a:p>
        </p:txBody>
      </p:sp>
      <p:sp>
        <p:nvSpPr>
          <p:cNvPr id="3" name="Rezervirano mjesto sadržaja 2"/>
          <p:cNvSpPr>
            <a:spLocks noGrp="1"/>
          </p:cNvSpPr>
          <p:nvPr>
            <p:ph sz="quarter" idx="1"/>
          </p:nvPr>
        </p:nvSpPr>
        <p:spPr/>
        <p:txBody>
          <a:bodyPr>
            <a:normAutofit/>
          </a:bodyPr>
          <a:lstStyle/>
          <a:p>
            <a:pPr>
              <a:buNone/>
            </a:pPr>
            <a:endParaRPr lang="hr-HR" sz="2800" dirty="0" smtClean="0">
              <a:latin typeface="Arial" pitchFamily="34" charset="0"/>
              <a:cs typeface="Arial" pitchFamily="34" charset="0"/>
            </a:endParaRPr>
          </a:p>
          <a:p>
            <a:r>
              <a:rPr lang="hr-HR" sz="2800" dirty="0" smtClean="0">
                <a:latin typeface="Arial" pitchFamily="34" charset="0"/>
                <a:cs typeface="Arial" pitchFamily="34" charset="0"/>
              </a:rPr>
              <a:t> kriteriji </a:t>
            </a:r>
            <a:r>
              <a:rPr lang="hr-HR" sz="2800" dirty="0" err="1" smtClean="0">
                <a:latin typeface="Arial" pitchFamily="34" charset="0"/>
                <a:cs typeface="Arial" pitchFamily="34" charset="0"/>
              </a:rPr>
              <a:t>samovrednovanja</a:t>
            </a:r>
            <a:endParaRPr lang="hr-HR" sz="2800" dirty="0" smtClean="0">
              <a:latin typeface="Arial" pitchFamily="34" charset="0"/>
              <a:cs typeface="Arial" pitchFamily="34" charset="0"/>
            </a:endParaRPr>
          </a:p>
          <a:p>
            <a:pPr lvl="1"/>
            <a:r>
              <a:rPr lang="hr-HR" sz="2600" dirty="0" smtClean="0">
                <a:latin typeface="Arial" pitchFamily="34" charset="0"/>
                <a:cs typeface="Arial" pitchFamily="34" charset="0"/>
              </a:rPr>
              <a:t>učenici ocjenjuju suradnju u grupi, ali i svoje rezultate</a:t>
            </a:r>
          </a:p>
          <a:p>
            <a:pPr lvl="1"/>
            <a:endParaRPr lang="hr-HR" sz="2500" dirty="0" smtClean="0">
              <a:latin typeface="Arial" pitchFamily="34" charset="0"/>
              <a:cs typeface="Arial" pitchFamily="34" charset="0"/>
            </a:endParaRPr>
          </a:p>
          <a:p>
            <a:r>
              <a:rPr lang="hr-HR" sz="2800" dirty="0" smtClean="0">
                <a:latin typeface="Arial" pitchFamily="34" charset="0"/>
                <a:cs typeface="Arial" pitchFamily="34" charset="0"/>
              </a:rPr>
              <a:t> poticajne povratne informacije nastavnika</a:t>
            </a:r>
          </a:p>
          <a:p>
            <a:pPr lvl="1"/>
            <a:r>
              <a:rPr lang="hr-HR" sz="2600" dirty="0" smtClean="0">
                <a:latin typeface="Arial" pitchFamily="34" charset="0"/>
                <a:cs typeface="Arial" pitchFamily="34" charset="0"/>
              </a:rPr>
              <a:t>učenici su usmjereni na daljnje aktivnosti u procesu učenja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a:bodyPr>
          <a:lstStyle/>
          <a:p>
            <a:r>
              <a:rPr lang="hr-HR" sz="3600" dirty="0" smtClean="0">
                <a:solidFill>
                  <a:srgbClr val="C00000"/>
                </a:solidFill>
                <a:latin typeface="Arial" pitchFamily="34" charset="0"/>
                <a:cs typeface="Arial" pitchFamily="34" charset="0"/>
              </a:rPr>
              <a:t>hvala </a:t>
            </a:r>
            <a:r>
              <a:rPr lang="hr-HR" sz="3600" dirty="0">
                <a:solidFill>
                  <a:srgbClr val="C00000"/>
                </a:solidFill>
                <a:latin typeface="Arial" pitchFamily="34" charset="0"/>
                <a:cs typeface="Arial" pitchFamily="34" charset="0"/>
              </a:rPr>
              <a:t>na pažnji!</a:t>
            </a:r>
            <a:endParaRPr lang="en-US" sz="3600" dirty="0">
              <a:solidFill>
                <a:srgbClr val="C00000"/>
              </a:solidFill>
              <a:latin typeface="Arial" pitchFamily="34" charset="0"/>
              <a:cs typeface="Arial" pitchFamily="34" charset="0"/>
            </a:endParaRPr>
          </a:p>
        </p:txBody>
      </p:sp>
      <p:sp>
        <p:nvSpPr>
          <p:cNvPr id="138243" name="Rectangle 3"/>
          <p:cNvSpPr>
            <a:spLocks noGrp="1" noChangeArrowheads="1"/>
          </p:cNvSpPr>
          <p:nvPr>
            <p:ph type="body" sz="half" idx="2"/>
          </p:nvPr>
        </p:nvSpPr>
        <p:spPr/>
        <p:txBody>
          <a:bodyPr/>
          <a:lstStyle/>
          <a:p>
            <a:pPr algn="ctr">
              <a:buFont typeface="Wingdings" pitchFamily="2" charset="2"/>
              <a:buNone/>
            </a:pPr>
            <a:r>
              <a:rPr lang="hr-HR" sz="2600" dirty="0"/>
              <a:t>	</a:t>
            </a:r>
            <a:r>
              <a:rPr lang="hr-HR" sz="2800" i="1" dirty="0">
                <a:solidFill>
                  <a:srgbClr val="008000"/>
                </a:solidFill>
                <a:latin typeface="Arial" pitchFamily="34" charset="0"/>
                <a:cs typeface="Arial" pitchFamily="34" charset="0"/>
              </a:rPr>
              <a:t>Neka zvijezda sreće uvijek bude na našem putu prema . . </a:t>
            </a:r>
            <a:r>
              <a:rPr lang="hr-HR" sz="2800" i="1" dirty="0" err="1">
                <a:solidFill>
                  <a:srgbClr val="008000"/>
                </a:solidFill>
                <a:latin typeface="Arial" pitchFamily="34" charset="0"/>
                <a:cs typeface="Arial" pitchFamily="34" charset="0"/>
              </a:rPr>
              <a:t>.</a:t>
            </a:r>
            <a:r>
              <a:rPr lang="hr-HR" sz="2800" i="1" dirty="0">
                <a:solidFill>
                  <a:srgbClr val="008000"/>
                </a:solidFill>
                <a:latin typeface="Arial" pitchFamily="34" charset="0"/>
                <a:cs typeface="Arial" pitchFamily="34" charset="0"/>
              </a:rPr>
              <a:t> čovjeku!</a:t>
            </a:r>
          </a:p>
          <a:p>
            <a:pPr>
              <a:buFont typeface="Wingdings" pitchFamily="2" charset="2"/>
              <a:buNone/>
            </a:pPr>
            <a:endParaRPr lang="hr-HR" sz="2800" i="1" dirty="0">
              <a:solidFill>
                <a:srgbClr val="008000"/>
              </a:solidFill>
              <a:latin typeface="Arial" pitchFamily="34" charset="0"/>
              <a:cs typeface="Arial" pitchFamily="34" charset="0"/>
            </a:endParaRPr>
          </a:p>
          <a:p>
            <a:pPr>
              <a:buFont typeface="Wingdings" pitchFamily="2" charset="2"/>
              <a:buNone/>
            </a:pPr>
            <a:r>
              <a:rPr lang="hr-HR" sz="2800" dirty="0">
                <a:latin typeface="Arial" pitchFamily="34" charset="0"/>
                <a:cs typeface="Arial" pitchFamily="34" charset="0"/>
              </a:rPr>
              <a:t>	 Pitanja ? ? ?</a:t>
            </a:r>
          </a:p>
          <a:p>
            <a:pPr>
              <a:buFont typeface="Wingdings" pitchFamily="2" charset="2"/>
              <a:buNone/>
            </a:pPr>
            <a:endParaRPr lang="hr-HR" sz="2800" dirty="0">
              <a:latin typeface="Arial" pitchFamily="34" charset="0"/>
              <a:cs typeface="Arial" pitchFamily="34" charset="0"/>
            </a:endParaRPr>
          </a:p>
          <a:p>
            <a:pPr>
              <a:buFont typeface="Wingdings" pitchFamily="2" charset="2"/>
              <a:buNone/>
            </a:pPr>
            <a:r>
              <a:rPr lang="hr-HR" sz="2800" dirty="0">
                <a:latin typeface="Arial" pitchFamily="34" charset="0"/>
                <a:cs typeface="Arial" pitchFamily="34" charset="0"/>
              </a:rPr>
              <a:t>	e – mail: zeljka.vrcelj@skole.hr</a:t>
            </a:r>
            <a:endParaRPr lang="en-US" sz="2800" dirty="0">
              <a:latin typeface="Arial" pitchFamily="34" charset="0"/>
              <a:cs typeface="Arial" pitchFamily="34" charset="0"/>
            </a:endParaRPr>
          </a:p>
        </p:txBody>
      </p:sp>
      <p:sp>
        <p:nvSpPr>
          <p:cNvPr id="138244" name="Rectangle 4"/>
          <p:cNvSpPr>
            <a:spLocks noChangeArrowheads="1"/>
          </p:cNvSpPr>
          <p:nvPr/>
        </p:nvSpPr>
        <p:spPr bwMode="auto">
          <a:xfrm>
            <a:off x="468313" y="1700213"/>
            <a:ext cx="4038600" cy="4411662"/>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Char char="l"/>
            </a:pPr>
            <a:endParaRPr lang="en-US" sz="2600"/>
          </a:p>
        </p:txBody>
      </p:sp>
      <p:pic>
        <p:nvPicPr>
          <p:cNvPr id="138247" name="Picture 7" descr="fibonacci1"/>
          <p:cNvPicPr>
            <a:picLocks noGrp="1" noChangeAspect="1" noChangeArrowheads="1"/>
          </p:cNvPicPr>
          <p:nvPr>
            <p:ph sz="half" idx="1"/>
          </p:nvPr>
        </p:nvPicPr>
        <p:blipFill>
          <a:blip r:embed="rId2" cstate="print"/>
          <a:srcRect/>
          <a:stretch>
            <a:fillRect/>
          </a:stretch>
        </p:blipFill>
        <p:spPr>
          <a:xfrm rot="21300000">
            <a:off x="539750" y="2349500"/>
            <a:ext cx="4038600" cy="2535238"/>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600" b="1" dirty="0" smtClean="0">
                <a:solidFill>
                  <a:srgbClr val="C00000"/>
                </a:solidFill>
                <a:latin typeface="Arial" pitchFamily="34" charset="0"/>
                <a:cs typeface="Arial" pitchFamily="34" charset="0"/>
              </a:rPr>
              <a:t>sadržaj učenja</a:t>
            </a:r>
            <a:endParaRPr lang="en-US" sz="3600" dirty="0">
              <a:latin typeface="Arial" pitchFamily="34" charset="0"/>
              <a:cs typeface="Arial" pitchFamily="34" charset="0"/>
            </a:endParaRPr>
          </a:p>
        </p:txBody>
      </p:sp>
      <p:sp>
        <p:nvSpPr>
          <p:cNvPr id="3" name="Rezervirano mjesto sadržaja 2"/>
          <p:cNvSpPr>
            <a:spLocks noGrp="1"/>
          </p:cNvSpPr>
          <p:nvPr>
            <p:ph sz="quarter" idx="1"/>
          </p:nvPr>
        </p:nvSpPr>
        <p:spPr/>
        <p:txBody>
          <a:bodyPr>
            <a:normAutofit/>
          </a:bodyPr>
          <a:lstStyle/>
          <a:p>
            <a:r>
              <a:rPr lang="hr-HR" sz="3200" dirty="0" smtClean="0">
                <a:latin typeface="Arial" pitchFamily="34" charset="0"/>
                <a:cs typeface="Arial" pitchFamily="34" charset="0"/>
              </a:rPr>
              <a:t>susret učitelja i učenika započinje i prije nastave – izbor sadržaja učenja</a:t>
            </a:r>
          </a:p>
          <a:p>
            <a:r>
              <a:rPr lang="hr-HR" sz="3200" dirty="0" smtClean="0">
                <a:latin typeface="Arial" pitchFamily="34" charset="0"/>
                <a:cs typeface="Arial" pitchFamily="34" charset="0"/>
              </a:rPr>
              <a:t>sadržaje učenja (izravno ili neizravno) posjeduje učitelj</a:t>
            </a:r>
          </a:p>
          <a:p>
            <a:r>
              <a:rPr lang="hr-HR" sz="3200" dirty="0" smtClean="0">
                <a:latin typeface="Arial" pitchFamily="34" charset="0"/>
                <a:cs typeface="Arial" pitchFamily="34" charset="0"/>
              </a:rPr>
              <a:t>sadržaj – putokaz i inspiracija, isječak iz života</a:t>
            </a:r>
          </a:p>
          <a:p>
            <a:endParaRPr lang="hr-HR" sz="3200" dirty="0" smtClean="0">
              <a:latin typeface="Arial" pitchFamily="34" charset="0"/>
              <a:cs typeface="Arial" pitchFamily="34" charset="0"/>
            </a:endParaRPr>
          </a:p>
          <a:p>
            <a:r>
              <a:rPr lang="hr-HR" sz="3200" dirty="0" smtClean="0">
                <a:latin typeface="Arial" pitchFamily="34" charset="0"/>
                <a:cs typeface="Arial" pitchFamily="34" charset="0"/>
              </a:rPr>
              <a:t>fleksibilno i kreativno obrazovanje</a:t>
            </a:r>
          </a:p>
          <a:p>
            <a:r>
              <a:rPr lang="hr-HR" sz="3200" dirty="0" smtClean="0">
                <a:latin typeface="Arial" pitchFamily="34" charset="0"/>
                <a:cs typeface="Arial" pitchFamily="34" charset="0"/>
              </a:rPr>
              <a:t>inovacije u edukaciji</a:t>
            </a:r>
            <a:endParaRPr lang="en-US"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3600" b="1" dirty="0" smtClean="0">
                <a:solidFill>
                  <a:srgbClr val="C00000"/>
                </a:solidFill>
                <a:latin typeface="Arial" pitchFamily="34" charset="0"/>
                <a:cs typeface="Arial" pitchFamily="34" charset="0"/>
              </a:rPr>
              <a:t>pojam  i  zadavanje  niza</a:t>
            </a:r>
            <a:endParaRPr lang="en-US" sz="3600" b="1" dirty="0">
              <a:solidFill>
                <a:srgbClr val="C00000"/>
              </a:solidFill>
              <a:latin typeface="Arial" pitchFamily="34" charset="0"/>
              <a:cs typeface="Arial" pitchFamily="34" charset="0"/>
            </a:endParaRPr>
          </a:p>
        </p:txBody>
      </p:sp>
      <p:sp>
        <p:nvSpPr>
          <p:cNvPr id="3" name="Rezervirano mjesto sadržaja 2"/>
          <p:cNvSpPr>
            <a:spLocks noGrp="1"/>
          </p:cNvSpPr>
          <p:nvPr>
            <p:ph sz="quarter" idx="1"/>
          </p:nvPr>
        </p:nvSpPr>
        <p:spPr/>
        <p:txBody>
          <a:bodyPr>
            <a:normAutofit fontScale="92500" lnSpcReduction="20000"/>
          </a:bodyPr>
          <a:lstStyle/>
          <a:p>
            <a:pPr>
              <a:buNone/>
            </a:pPr>
            <a:endParaRPr lang="hr-HR" sz="2800" dirty="0" smtClean="0">
              <a:latin typeface="Arial" pitchFamily="34" charset="0"/>
              <a:cs typeface="Arial" pitchFamily="34" charset="0"/>
            </a:endParaRPr>
          </a:p>
          <a:p>
            <a:r>
              <a:rPr lang="hr-HR" sz="2800" dirty="0" smtClean="0">
                <a:latin typeface="Arial" pitchFamily="34" charset="0"/>
                <a:cs typeface="Arial" pitchFamily="34" charset="0"/>
              </a:rPr>
              <a:t> </a:t>
            </a:r>
            <a:r>
              <a:rPr lang="hr-HR" sz="2800" dirty="0" err="1" smtClean="0">
                <a:latin typeface="Arial" pitchFamily="34" charset="0"/>
                <a:cs typeface="Arial" pitchFamily="34" charset="0"/>
              </a:rPr>
              <a:t>Glasserova</a:t>
            </a:r>
            <a:r>
              <a:rPr lang="hr-HR" sz="2800" dirty="0" smtClean="0">
                <a:latin typeface="Arial" pitchFamily="34" charset="0"/>
                <a:cs typeface="Arial" pitchFamily="34" charset="0"/>
              </a:rPr>
              <a:t> kvalitetna škola</a:t>
            </a:r>
          </a:p>
          <a:p>
            <a:pPr lvl="1"/>
            <a:r>
              <a:rPr lang="hr-HR" sz="2500" dirty="0" smtClean="0">
                <a:latin typeface="Arial" pitchFamily="34" charset="0"/>
                <a:cs typeface="Arial" pitchFamily="34" charset="0"/>
              </a:rPr>
              <a:t>Glasser (1925. – 2013.)</a:t>
            </a:r>
          </a:p>
          <a:p>
            <a:pPr>
              <a:buFont typeface="Wingdings" pitchFamily="2" charset="2"/>
              <a:buNone/>
            </a:pPr>
            <a:endParaRPr lang="hr-HR" sz="2800" dirty="0" smtClean="0"/>
          </a:p>
          <a:p>
            <a:pPr lvl="1">
              <a:buFont typeface="Wingdings" pitchFamily="2" charset="2"/>
              <a:buChar char="Ø"/>
            </a:pPr>
            <a:r>
              <a:rPr lang="hr-HR" sz="2800" dirty="0" smtClean="0">
                <a:latin typeface="Arial" pitchFamily="34" charset="0"/>
                <a:cs typeface="Arial" pitchFamily="34" charset="0"/>
              </a:rPr>
              <a:t>realitetna terapija</a:t>
            </a:r>
          </a:p>
          <a:p>
            <a:pPr lvl="1">
              <a:buFont typeface="Wingdings" pitchFamily="2" charset="2"/>
              <a:buChar char="Ø"/>
            </a:pPr>
            <a:r>
              <a:rPr lang="hr-HR" sz="2800" dirty="0" smtClean="0">
                <a:latin typeface="Arial" pitchFamily="34" charset="0"/>
                <a:cs typeface="Arial" pitchFamily="34" charset="0"/>
              </a:rPr>
              <a:t>teorija izbora – osnovne ljudske potrebe</a:t>
            </a:r>
          </a:p>
          <a:p>
            <a:pPr lvl="1">
              <a:buFont typeface="Wingdings" pitchFamily="2" charset="2"/>
              <a:buChar char="Ø"/>
            </a:pPr>
            <a:r>
              <a:rPr lang="hr-HR" sz="2800" dirty="0" smtClean="0">
                <a:latin typeface="Arial" pitchFamily="34" charset="0"/>
                <a:cs typeface="Arial" pitchFamily="34" charset="0"/>
              </a:rPr>
              <a:t>suradničko učenje</a:t>
            </a:r>
          </a:p>
          <a:p>
            <a:pPr lvl="1">
              <a:buNone/>
            </a:pPr>
            <a:endParaRPr lang="hr-HR" sz="2800" dirty="0" smtClean="0">
              <a:latin typeface="Arial" pitchFamily="34" charset="0"/>
              <a:cs typeface="Arial" pitchFamily="34" charset="0"/>
            </a:endParaRPr>
          </a:p>
          <a:p>
            <a:r>
              <a:rPr lang="hr-HR" sz="2800" dirty="0" smtClean="0">
                <a:latin typeface="Arial" pitchFamily="34" charset="0"/>
                <a:cs typeface="Arial" pitchFamily="34" charset="0"/>
              </a:rPr>
              <a:t> Projekt “Čitanje i pisanje za kritičko mišljenje”</a:t>
            </a:r>
          </a:p>
          <a:p>
            <a:endParaRPr lang="hr-HR" sz="2800" dirty="0" smtClean="0">
              <a:latin typeface="Arial" pitchFamily="34" charset="0"/>
              <a:cs typeface="Arial" pitchFamily="34" charset="0"/>
            </a:endParaRPr>
          </a:p>
          <a:p>
            <a:r>
              <a:rPr lang="hr-HR" sz="2800" dirty="0" smtClean="0">
                <a:latin typeface="Arial" pitchFamily="34" charset="0"/>
                <a:cs typeface="Arial" pitchFamily="34" charset="0"/>
              </a:rPr>
              <a:t> Aritmetički niz – 3. razred programa za    zanimanje ekonomist</a:t>
            </a:r>
          </a:p>
          <a:p>
            <a:endParaRPr lang="hr-HR" sz="3100" dirty="0" smtClean="0">
              <a:latin typeface="Arial" pitchFamily="34" charset="0"/>
              <a:cs typeface="Arial" pitchFamily="34" charset="0"/>
            </a:endParaRPr>
          </a:p>
          <a:p>
            <a:endParaRPr lang="hr-HR" sz="3100" dirty="0" smtClean="0">
              <a:latin typeface="Arial" pitchFamily="34" charset="0"/>
              <a:cs typeface="Arial" pitchFamily="34" charset="0"/>
            </a:endParaRPr>
          </a:p>
        </p:txBody>
      </p:sp>
      <p:pic>
        <p:nvPicPr>
          <p:cNvPr id="14337" name="Picture 1" descr="C:\Users\Zeljka\Documents\Glasser.jpg"/>
          <p:cNvPicPr>
            <a:picLocks noChangeAspect="1" noChangeArrowheads="1"/>
          </p:cNvPicPr>
          <p:nvPr/>
        </p:nvPicPr>
        <p:blipFill>
          <a:blip r:embed="rId2" cstate="print"/>
          <a:srcRect/>
          <a:stretch>
            <a:fillRect/>
          </a:stretch>
        </p:blipFill>
        <p:spPr bwMode="auto">
          <a:xfrm rot="180000">
            <a:off x="5771161" y="1357444"/>
            <a:ext cx="2428875" cy="2209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hr-HR" sz="3600" b="1" dirty="0" smtClean="0">
                <a:solidFill>
                  <a:srgbClr val="C00000"/>
                </a:solidFill>
                <a:latin typeface="Arial" pitchFamily="34" charset="0"/>
                <a:cs typeface="Arial" pitchFamily="34" charset="0"/>
              </a:rPr>
              <a:t>osnovne  ljudske  potrebe</a:t>
            </a:r>
            <a:endParaRPr lang="en-US" sz="3600" b="1" dirty="0">
              <a:solidFill>
                <a:srgbClr val="C00000"/>
              </a:solidFill>
              <a:latin typeface="Arial" pitchFamily="34" charset="0"/>
              <a:cs typeface="Arial" pitchFamily="34" charset="0"/>
            </a:endParaRPr>
          </a:p>
        </p:txBody>
      </p:sp>
      <p:sp>
        <p:nvSpPr>
          <p:cNvPr id="117764" name="Rectangle 4"/>
          <p:cNvSpPr>
            <a:spLocks noGrp="1" noChangeArrowheads="1"/>
          </p:cNvSpPr>
          <p:nvPr>
            <p:ph type="body" sz="half" idx="1"/>
          </p:nvPr>
        </p:nvSpPr>
        <p:spPr/>
        <p:txBody>
          <a:bodyPr>
            <a:normAutofit/>
          </a:bodyPr>
          <a:lstStyle/>
          <a:p>
            <a:r>
              <a:rPr lang="hr-HR" dirty="0">
                <a:latin typeface="Arial" pitchFamily="34" charset="0"/>
                <a:cs typeface="Arial" pitchFamily="34" charset="0"/>
              </a:rPr>
              <a:t>pripadanje</a:t>
            </a:r>
          </a:p>
          <a:p>
            <a:r>
              <a:rPr lang="hr-HR" dirty="0">
                <a:latin typeface="Arial" pitchFamily="34" charset="0"/>
                <a:cs typeface="Arial" pitchFamily="34" charset="0"/>
              </a:rPr>
              <a:t>moć (dokazivanje vlastite vrijednosti)</a:t>
            </a:r>
          </a:p>
          <a:p>
            <a:r>
              <a:rPr lang="hr-HR" dirty="0">
                <a:latin typeface="Arial" pitchFamily="34" charset="0"/>
                <a:cs typeface="Arial" pitchFamily="34" charset="0"/>
              </a:rPr>
              <a:t>sloboda (kreativnost)</a:t>
            </a:r>
          </a:p>
          <a:p>
            <a:r>
              <a:rPr lang="hr-HR" dirty="0">
                <a:latin typeface="Arial" pitchFamily="34" charset="0"/>
                <a:cs typeface="Arial" pitchFamily="34" charset="0"/>
              </a:rPr>
              <a:t>zabava</a:t>
            </a:r>
            <a:endParaRPr lang="en-US" dirty="0">
              <a:latin typeface="Arial" pitchFamily="34" charset="0"/>
              <a:cs typeface="Arial" pitchFamily="34" charset="0"/>
            </a:endParaRPr>
          </a:p>
        </p:txBody>
      </p:sp>
      <p:pic>
        <p:nvPicPr>
          <p:cNvPr id="117766" name="Picture 6" descr="ljubav"/>
          <p:cNvPicPr>
            <a:picLocks noGrp="1" noChangeAspect="1" noChangeArrowheads="1"/>
          </p:cNvPicPr>
          <p:nvPr>
            <p:ph sz="half" idx="2"/>
          </p:nvPr>
        </p:nvPicPr>
        <p:blipFill>
          <a:blip r:embed="rId2" cstate="print"/>
          <a:srcRect/>
          <a:stretch>
            <a:fillRect/>
          </a:stretch>
        </p:blipFill>
        <p:spPr>
          <a:xfrm rot="300000">
            <a:off x="5234499" y="2033592"/>
            <a:ext cx="3086100" cy="3097212"/>
          </a:xfrm>
          <a:noFill/>
          <a:ln/>
        </p:spPr>
      </p:pic>
      <p:pic>
        <p:nvPicPr>
          <p:cNvPr id="117767" name="Picture 7" descr="sloboda"/>
          <p:cNvPicPr>
            <a:picLocks noChangeAspect="1" noChangeArrowheads="1"/>
          </p:cNvPicPr>
          <p:nvPr/>
        </p:nvPicPr>
        <p:blipFill>
          <a:blip r:embed="rId3" cstate="print"/>
          <a:srcRect/>
          <a:stretch>
            <a:fillRect/>
          </a:stretch>
        </p:blipFill>
        <p:spPr bwMode="auto">
          <a:xfrm rot="240000">
            <a:off x="687552" y="4097655"/>
            <a:ext cx="3960812" cy="23733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p:cNvSpPr>
            <a:spLocks noGrp="1" noChangeArrowheads="1"/>
          </p:cNvSpPr>
          <p:nvPr>
            <p:ph type="title"/>
          </p:nvPr>
        </p:nvSpPr>
        <p:spPr/>
        <p:txBody>
          <a:bodyPr/>
          <a:lstStyle/>
          <a:p>
            <a:r>
              <a:rPr lang="hr-HR" sz="3600" b="1" dirty="0" smtClean="0">
                <a:solidFill>
                  <a:srgbClr val="C00000"/>
                </a:solidFill>
                <a:latin typeface="Arial" pitchFamily="34" charset="0"/>
                <a:cs typeface="Arial" pitchFamily="34" charset="0"/>
              </a:rPr>
              <a:t>sedam  pogubnih  navika </a:t>
            </a:r>
            <a:r>
              <a:rPr lang="hr-HR" sz="3600" b="1" dirty="0">
                <a:solidFill>
                  <a:srgbClr val="C00000"/>
                </a:solidFill>
                <a:latin typeface="Arial" pitchFamily="34" charset="0"/>
                <a:cs typeface="Arial" pitchFamily="34" charset="0"/>
              </a:rPr>
              <a:t/>
            </a:r>
            <a:br>
              <a:rPr lang="hr-HR" sz="3600" b="1" dirty="0">
                <a:solidFill>
                  <a:srgbClr val="C00000"/>
                </a:solidFill>
                <a:latin typeface="Arial" pitchFamily="34" charset="0"/>
                <a:cs typeface="Arial" pitchFamily="34" charset="0"/>
              </a:rPr>
            </a:br>
            <a:r>
              <a:rPr lang="hr-HR" sz="3200" b="1" dirty="0">
                <a:solidFill>
                  <a:srgbClr val="C00000"/>
                </a:solidFill>
                <a:latin typeface="Arial" pitchFamily="34" charset="0"/>
                <a:cs typeface="Arial" pitchFamily="34" charset="0"/>
              </a:rPr>
              <a:t>(</a:t>
            </a:r>
            <a:r>
              <a:rPr lang="hr-HR" sz="3200" b="1" dirty="0" smtClean="0">
                <a:solidFill>
                  <a:srgbClr val="C00000"/>
                </a:solidFill>
                <a:latin typeface="Arial" pitchFamily="34" charset="0"/>
                <a:cs typeface="Arial" pitchFamily="34" charset="0"/>
              </a:rPr>
              <a:t>virus  nesreće</a:t>
            </a:r>
            <a:r>
              <a:rPr lang="hr-HR" sz="3200" b="1" dirty="0">
                <a:solidFill>
                  <a:srgbClr val="C00000"/>
                </a:solidFill>
                <a:latin typeface="Arial" pitchFamily="34" charset="0"/>
                <a:cs typeface="Arial" pitchFamily="34" charset="0"/>
              </a:rPr>
              <a:t>)</a:t>
            </a:r>
            <a:endParaRPr lang="en-US" sz="3200" b="1" dirty="0">
              <a:solidFill>
                <a:srgbClr val="C00000"/>
              </a:solidFill>
              <a:latin typeface="Arial" pitchFamily="34" charset="0"/>
              <a:cs typeface="Arial" pitchFamily="34" charset="0"/>
            </a:endParaRPr>
          </a:p>
        </p:txBody>
      </p:sp>
      <p:pic>
        <p:nvPicPr>
          <p:cNvPr id="122887" name="Picture 7" descr="nesreca"/>
          <p:cNvPicPr>
            <a:picLocks noGrp="1" noChangeAspect="1" noChangeArrowheads="1"/>
          </p:cNvPicPr>
          <p:nvPr>
            <p:ph idx="1"/>
          </p:nvPr>
        </p:nvPicPr>
        <p:blipFill>
          <a:blip r:embed="rId3" cstate="print"/>
          <a:srcRect/>
          <a:stretch>
            <a:fillRect/>
          </a:stretch>
        </p:blipFill>
        <p:spPr>
          <a:xfrm>
            <a:off x="2449513" y="1719263"/>
            <a:ext cx="4244975" cy="4411662"/>
          </a:xfrm>
          <a:noFill/>
          <a:ln/>
        </p:spPr>
      </p:pic>
      <p:sp>
        <p:nvSpPr>
          <p:cNvPr id="122888" name="Text Box 8"/>
          <p:cNvSpPr txBox="1">
            <a:spLocks noChangeArrowheads="1"/>
          </p:cNvSpPr>
          <p:nvPr/>
        </p:nvSpPr>
        <p:spPr bwMode="auto">
          <a:xfrm>
            <a:off x="2916238" y="6308725"/>
            <a:ext cx="184150" cy="366713"/>
          </a:xfrm>
          <a:prstGeom prst="rect">
            <a:avLst/>
          </a:prstGeom>
          <a:noFill/>
          <a:ln w="9525">
            <a:noFill/>
            <a:miter lim="800000"/>
            <a:headEnd/>
            <a:tailEnd/>
          </a:ln>
          <a:effec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hr-HR" sz="3600" b="1" dirty="0" smtClean="0">
                <a:solidFill>
                  <a:srgbClr val="C00000"/>
                </a:solidFill>
                <a:latin typeface="Arial" pitchFamily="34" charset="0"/>
                <a:cs typeface="Arial" pitchFamily="34" charset="0"/>
              </a:rPr>
              <a:t>sedam  </a:t>
            </a:r>
            <a:r>
              <a:rPr lang="hr-HR" sz="3600" b="1" dirty="0" err="1" smtClean="0">
                <a:solidFill>
                  <a:srgbClr val="C00000"/>
                </a:solidFill>
                <a:latin typeface="Arial" pitchFamily="34" charset="0"/>
                <a:cs typeface="Arial" pitchFamily="34" charset="0"/>
              </a:rPr>
              <a:t>podržavajućih</a:t>
            </a:r>
            <a:r>
              <a:rPr lang="hr-HR" sz="3600" b="1" dirty="0" smtClean="0">
                <a:solidFill>
                  <a:srgbClr val="C00000"/>
                </a:solidFill>
                <a:latin typeface="Arial" pitchFamily="34" charset="0"/>
                <a:cs typeface="Arial" pitchFamily="34" charset="0"/>
              </a:rPr>
              <a:t>  navika </a:t>
            </a:r>
            <a:r>
              <a:rPr lang="hr-HR" sz="3600" dirty="0" smtClean="0">
                <a:latin typeface="Arial" pitchFamily="34" charset="0"/>
                <a:cs typeface="Arial" pitchFamily="34" charset="0"/>
              </a:rPr>
              <a:t/>
            </a:r>
            <a:br>
              <a:rPr lang="hr-HR" sz="3600" dirty="0" smtClean="0">
                <a:latin typeface="Arial" pitchFamily="34" charset="0"/>
                <a:cs typeface="Arial" pitchFamily="34" charset="0"/>
              </a:rPr>
            </a:br>
            <a:r>
              <a:rPr lang="hr-HR" sz="3200" b="1" dirty="0" smtClean="0">
                <a:solidFill>
                  <a:srgbClr val="C00000"/>
                </a:solidFill>
                <a:latin typeface="Arial" pitchFamily="34" charset="0"/>
                <a:cs typeface="Arial" pitchFamily="34" charset="0"/>
              </a:rPr>
              <a:t>(virus  sreće</a:t>
            </a:r>
            <a:r>
              <a:rPr lang="hr-HR" sz="3200" b="1" dirty="0">
                <a:solidFill>
                  <a:srgbClr val="C00000"/>
                </a:solidFill>
                <a:latin typeface="Arial" pitchFamily="34" charset="0"/>
                <a:cs typeface="Arial" pitchFamily="34" charset="0"/>
              </a:rPr>
              <a:t>)</a:t>
            </a:r>
            <a:endParaRPr lang="en-US" sz="3200" b="1" dirty="0">
              <a:solidFill>
                <a:srgbClr val="C00000"/>
              </a:solidFill>
              <a:latin typeface="Arial" pitchFamily="34" charset="0"/>
              <a:cs typeface="Arial" pitchFamily="34" charset="0"/>
            </a:endParaRPr>
          </a:p>
        </p:txBody>
      </p:sp>
      <p:pic>
        <p:nvPicPr>
          <p:cNvPr id="128005" name="Picture 5" descr="sreca"/>
          <p:cNvPicPr>
            <a:picLocks noGrp="1" noChangeAspect="1" noChangeArrowheads="1"/>
          </p:cNvPicPr>
          <p:nvPr>
            <p:ph idx="1"/>
          </p:nvPr>
        </p:nvPicPr>
        <p:blipFill>
          <a:blip r:embed="rId2" cstate="print"/>
          <a:srcRect/>
          <a:stretch>
            <a:fillRect/>
          </a:stretch>
        </p:blipFill>
        <p:spPr>
          <a:xfrm>
            <a:off x="2195513" y="1719263"/>
            <a:ext cx="4752975" cy="4411662"/>
          </a:xfrm>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165</TotalTime>
  <Words>1499</Words>
  <Application>Microsoft Office PowerPoint</Application>
  <PresentationFormat>Prikaz na zaslonu (4:3)</PresentationFormat>
  <Paragraphs>332</Paragraphs>
  <Slides>44</Slides>
  <Notes>2</Notes>
  <HiddenSlides>0</HiddenSlides>
  <MMClips>0</MMClips>
  <ScaleCrop>false</ScaleCrop>
  <HeadingPairs>
    <vt:vector size="6" baseType="variant">
      <vt:variant>
        <vt:lpstr>Tema</vt:lpstr>
      </vt:variant>
      <vt:variant>
        <vt:i4>1</vt:i4>
      </vt:variant>
      <vt:variant>
        <vt:lpstr>Uloženi OLE poslužitelji</vt:lpstr>
      </vt:variant>
      <vt:variant>
        <vt:i4>1</vt:i4>
      </vt:variant>
      <vt:variant>
        <vt:lpstr>Naslovi slajdova</vt:lpstr>
      </vt:variant>
      <vt:variant>
        <vt:i4>44</vt:i4>
      </vt:variant>
    </vt:vector>
  </HeadingPairs>
  <TitlesOfParts>
    <vt:vector size="46" baseType="lpstr">
      <vt:lpstr>Oriel</vt:lpstr>
      <vt:lpstr>Jednadžba</vt:lpstr>
      <vt:lpstr>poučavanje   kao  umjetnost  –  fibonaccijev   niz</vt:lpstr>
      <vt:lpstr>obrazovni  izazovi</vt:lpstr>
      <vt:lpstr>poučavanje  kao  umjetnost </vt:lpstr>
      <vt:lpstr>učionica</vt:lpstr>
      <vt:lpstr>sadržaj učenja</vt:lpstr>
      <vt:lpstr>pojam  i  zadavanje  niza</vt:lpstr>
      <vt:lpstr>osnovne  ljudske  potrebe</vt:lpstr>
      <vt:lpstr>sedam  pogubnih  navika  (virus  nesreće)</vt:lpstr>
      <vt:lpstr>sedam  podržavajućih  navika  (virus  sreće)</vt:lpstr>
      <vt:lpstr>vizija</vt:lpstr>
      <vt:lpstr>suradničko  učenje  –  1 </vt:lpstr>
      <vt:lpstr>suradničko  učenje  –  2 </vt:lpstr>
      <vt:lpstr>domaće zadaće  –  1</vt:lpstr>
      <vt:lpstr>domaće  zadaće  –  2 </vt:lpstr>
      <vt:lpstr>domaće  zadaće  –  3</vt:lpstr>
      <vt:lpstr>vrednovanje  /  ocjenjivanje</vt:lpstr>
      <vt:lpstr>samovrednovanje</vt:lpstr>
      <vt:lpstr>pojam i zadavanje niza – 2 sata (GROZDOVI) – 1</vt:lpstr>
      <vt:lpstr>pojam i zadavanje niza – 2 sata  (GROZDOVI) – 2</vt:lpstr>
      <vt:lpstr>pojam i zadavanje niza – 2 sata  (GROZDOVI) – 3</vt:lpstr>
      <vt:lpstr>pojam i zadavanje niza – 2 sata</vt:lpstr>
      <vt:lpstr>matematičar fibonacci i  fibonaccijev niz (VOĐENO ČITANJE) – 1 </vt:lpstr>
      <vt:lpstr>matematičar fibonacci i  fibonaccijev niz (VOĐENO ČITANJE) – 2 </vt:lpstr>
      <vt:lpstr>matematičar fibonacci i  fibonaccijev niz (VOĐENO ČITANJE) – 3 </vt:lpstr>
      <vt:lpstr>matematičar fibonacci i  fibonaccijev niz (VOĐENO ČITANJE) – 4 </vt:lpstr>
      <vt:lpstr>matematičar fibonacci i  fibonaccijev niz (VOĐENO ČITANJE) – 5 </vt:lpstr>
      <vt:lpstr>matematičar fibonacci i  fibonaccijev niz (VOĐENO ČITANJE) – 6 </vt:lpstr>
      <vt:lpstr>matematičar fibonacci i  fibonaccijev niz (VOĐENO ČITANJE) – 7 </vt:lpstr>
      <vt:lpstr>matematičar fibonacci i  fibonaccijev niz (VOĐENO ČITANJE) – 8 </vt:lpstr>
      <vt:lpstr>matematičar fibonacci i  fibonaccijev niz (VOĐENO ČITANJE) – 9</vt:lpstr>
      <vt:lpstr>matematičar fibonacci i  fibonaccijev niz (VOĐENO ČITANJE) – 10</vt:lpstr>
      <vt:lpstr>matematičar fibonacci i  fibonaccijev niz (VOĐENO ČITANJE) – 11</vt:lpstr>
      <vt:lpstr>matematičar fibonacci i  fibonaccijev niz (VOĐENO ČITANJE) – 12</vt:lpstr>
      <vt:lpstr>matematičar fibonacci i  fibonaccijev niz (VOĐENO ČITANJE) – 13</vt:lpstr>
      <vt:lpstr>matematičar fibonacci i  fibonaccijev niz (VOĐENO ČITANJE) – 14</vt:lpstr>
      <vt:lpstr>matematičar fibonacci i  fibonaccijev niz (VOĐENO ČITANJE) – 15</vt:lpstr>
      <vt:lpstr>matematičar fibonacci i  fibonaccijev niz (VOĐENO ČITANJE) – 16</vt:lpstr>
      <vt:lpstr>matematičar fibonacci i  fibonaccijev niz (VOĐENO ČITANJE) – 17</vt:lpstr>
      <vt:lpstr>pojam i zadavanje niza – 2 sata (ČINKVINE) – 1</vt:lpstr>
      <vt:lpstr>pojam i zadavanje niza – 2 sata (ČINKVINE) – 2</vt:lpstr>
      <vt:lpstr>pojam i zadavanje niza – 2 sata (ČINKVINE) – 3</vt:lpstr>
      <vt:lpstr>domaće zadaće</vt:lpstr>
      <vt:lpstr>samovrednovanje</vt:lpstr>
      <vt:lpstr>hvala na pažnji!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poučavanje   kao  umjetnost  –  fibonaccijev   niz</dc:title>
  <dc:creator>Zeljka</dc:creator>
  <cp:lastModifiedBy>Zeljka</cp:lastModifiedBy>
  <cp:revision>22</cp:revision>
  <dcterms:created xsi:type="dcterms:W3CDTF">2017-01-29T12:02:53Z</dcterms:created>
  <dcterms:modified xsi:type="dcterms:W3CDTF">2017-02-02T18:36:44Z</dcterms:modified>
</cp:coreProperties>
</file>