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charts/style15.xml" ContentType="application/vnd.ms-office.chartstyl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charts/colors6.xml" ContentType="application/vnd.ms-office.chartcolor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style11.xml" ContentType="application/vnd.ms-office.chartstyle+xml"/>
  <Override PartName="/ppt/charts/colors16.xml" ContentType="application/vnd.ms-office.chartcolorstyl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olors12.xml" ContentType="application/vnd.ms-office.chartcolorstyle+xml"/>
  <Override PartName="/ppt/charts/chart7.xml" ContentType="application/vnd.openxmlformats-officedocument.drawingml.chart+xml"/>
  <Override PartName="/ppt/charts/style9.xml" ContentType="application/vnd.ms-office.chartstyle+xml"/>
  <Override PartName="/ppt/charts/colors10.xml" ContentType="application/vnd.ms-office.chartcolorstyle+xml"/>
  <Override PartName="/ppt/charts/style7.xml" ContentType="application/vnd.ms-office.chartstyl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charts/style5.xml" ContentType="application/vnd.ms-office.chart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style3.xml" ContentType="application/vnd.ms-office.chartstyle+xml"/>
  <Override PartName="/ppt/charts/style16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charts/colors9.xml" ContentType="application/vnd.ms-office.chartcolorstyle+xml"/>
  <Override PartName="/ppt/charts/style1.xml" ContentType="application/vnd.ms-office.chartstyle+xml"/>
  <Override PartName="/ppt/charts/style14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olors17.xml" ContentType="application/vnd.ms-office.chartcolorstyle+xml"/>
  <Override PartName="/ppt/charts/colors7.xml" ContentType="application/vnd.ms-office.chartcolorstyle+xml"/>
  <Override PartName="/ppt/charts/style12.xml" ContentType="application/vnd.ms-office.chart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charts/colors5.xml" ContentType="application/vnd.ms-office.chartcolorstyle+xml"/>
  <Override PartName="/ppt/charts/style10.xml" ContentType="application/vnd.ms-office.chartstyle+xml"/>
  <Override PartName="/ppt/charts/colors15.xml" ContentType="application/vnd.ms-office.chartcolor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charts/colors3.xml" ContentType="application/vnd.ms-office.chartcolorstyle+xml"/>
  <Override PartName="/ppt/charts/colors1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olors1.xml" ContentType="application/vnd.ms-office.chartcolorstyle+xml"/>
  <Override PartName="/ppt/charts/colors11.xml" ContentType="application/vnd.ms-office.chartcolorstyl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style8.xml" ContentType="application/vnd.ms-office.chartstyle+xml"/>
  <Override PartName="/ppt/charts/chart4.xml" ContentType="application/vnd.openxmlformats-officedocument.drawingml.chart+xml"/>
  <Override PartName="/ppt/charts/style6.xml" ContentType="application/vnd.ms-office.chartstyle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17.xml" ContentType="application/vnd.ms-office.chartstyle+xml"/>
  <Override PartName="/ppt/charts/style4.xml" ContentType="application/vnd.ms-office.chartstyle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charts/colors8.xml" ContentType="application/vnd.ms-office.chartcolorstyl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charts/style13.xml" ContentType="application/vnd.ms-office.chart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charts/colors4.xml" ContentType="application/vnd.ms-office.chartcolorstyl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charts/chart15.xml" ContentType="application/vnd.openxmlformats-officedocument.drawingml.chart+xml"/>
  <Override PartName="/ppt/charts/colors14.xml" ContentType="application/vnd.ms-office.chartcolorstyl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302" r:id="rId7"/>
    <p:sldId id="261" r:id="rId8"/>
    <p:sldId id="263" r:id="rId9"/>
    <p:sldId id="264" r:id="rId10"/>
    <p:sldId id="294" r:id="rId11"/>
    <p:sldId id="265" r:id="rId12"/>
    <p:sldId id="266" r:id="rId13"/>
    <p:sldId id="267" r:id="rId14"/>
    <p:sldId id="268" r:id="rId15"/>
    <p:sldId id="287" r:id="rId16"/>
    <p:sldId id="286" r:id="rId17"/>
    <p:sldId id="285" r:id="rId18"/>
    <p:sldId id="269" r:id="rId19"/>
    <p:sldId id="288" r:id="rId20"/>
    <p:sldId id="289" r:id="rId21"/>
    <p:sldId id="290" r:id="rId22"/>
    <p:sldId id="295" r:id="rId23"/>
    <p:sldId id="271" r:id="rId24"/>
    <p:sldId id="301" r:id="rId25"/>
    <p:sldId id="272" r:id="rId26"/>
    <p:sldId id="273" r:id="rId27"/>
    <p:sldId id="274" r:id="rId28"/>
    <p:sldId id="276" r:id="rId29"/>
    <p:sldId id="270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98" r:id="rId39"/>
    <p:sldId id="296" r:id="rId40"/>
    <p:sldId id="303" r:id="rId41"/>
    <p:sldId id="297" r:id="rId42"/>
    <p:sldId id="304" r:id="rId4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0C34"/>
    <a:srgbClr val="F7819A"/>
    <a:srgbClr val="3333FF"/>
    <a:srgbClr val="F33F66"/>
    <a:srgbClr val="4C4F5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95" autoAdjust="0"/>
  </p:normalViewPr>
  <p:slideViewPr>
    <p:cSldViewPr snapToGrid="0">
      <p:cViewPr varScale="1">
        <p:scale>
          <a:sx n="102" d="100"/>
          <a:sy n="102" d="100"/>
        </p:scale>
        <p:origin x="-96" y="-3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51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D:\PhotoMath\anketa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Microsoft_Office_Excel_Worksheet7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oleObject" Target="file:///D:\PhotoMath\anketa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oleObject" Target="file:///D:\PhotoMath\anketa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package" Target="../embeddings/Microsoft_Office_Excel_Worksheet8.xlsx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package" Target="../embeddings/Microsoft_Office_Excel_Worksheet9.xlsx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15.xml"/><Relationship Id="rId2" Type="http://schemas.microsoft.com/office/2011/relationships/chartColorStyle" Target="colors15.xml"/><Relationship Id="rId1" Type="http://schemas.openxmlformats.org/officeDocument/2006/relationships/package" Target="../embeddings/Microsoft_Office_Excel_Worksheet10.xlsx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Style" Target="style16.xml"/><Relationship Id="rId2" Type="http://schemas.microsoft.com/office/2011/relationships/chartColorStyle" Target="colors16.xml"/><Relationship Id="rId1" Type="http://schemas.openxmlformats.org/officeDocument/2006/relationships/package" Target="../embeddings/Microsoft_Office_Excel_Worksheet11.xlsx"/></Relationships>
</file>

<file path=ppt/charts/_rels/chart17.xml.rels><?xml version="1.0" encoding="UTF-8" standalone="yes"?>
<Relationships xmlns="http://schemas.openxmlformats.org/package/2006/relationships"><Relationship Id="rId3" Type="http://schemas.microsoft.com/office/2011/relationships/chartStyle" Target="style17.xml"/><Relationship Id="rId2" Type="http://schemas.microsoft.com/office/2011/relationships/chartColorStyle" Target="colors17.xml"/><Relationship Id="rId1" Type="http://schemas.openxmlformats.org/officeDocument/2006/relationships/package" Target="../embeddings/Microsoft_Office_Excel_Worksheet12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Office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Office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Office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Office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Office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oleObject" Target="file:///D:\PhotoMath\anketa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Microsoft_Office_Excel_Worksheet6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oleObject" Target="file:///D:\PhotoMath\anke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HR"/>
  <c:chart>
    <c:autoTitleDeleted val="1"/>
    <c:plotArea>
      <c:layout/>
      <c:pieChart>
        <c:varyColors val="1"/>
        <c:ser>
          <c:idx val="0"/>
          <c:order val="0"/>
          <c:dPt>
            <c:idx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0CA-4AF4-9239-4813CD277411}"/>
              </c:ext>
            </c:extLst>
          </c:dPt>
          <c:dPt>
            <c:idx val="1"/>
            <c:spPr>
              <a:solidFill>
                <a:srgbClr val="F7819A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0CA-4AF4-9239-4813CD277411}"/>
              </c:ext>
            </c:extLst>
          </c:dPt>
          <c:dLbls>
            <c:dLbl>
              <c:idx val="0"/>
              <c:layout>
                <c:manualLayout>
                  <c:x val="0.15457848842183952"/>
                  <c:y val="-1.695588290698112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0CA-4AF4-9239-4813CD277411}"/>
                </c:ext>
              </c:extLst>
            </c:dLbl>
            <c:dLbl>
              <c:idx val="1"/>
              <c:layout>
                <c:manualLayout>
                  <c:x val="-0.15641023973627169"/>
                  <c:y val="-3.489984804531014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0CA-4AF4-9239-4813CD2774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CS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'Form responses 1 (3)'!$D$76:$E$76</c:f>
              <c:strCache>
                <c:ptCount val="2"/>
                <c:pt idx="0">
                  <c:v>DA</c:v>
                </c:pt>
                <c:pt idx="1">
                  <c:v>NE</c:v>
                </c:pt>
              </c:strCache>
            </c:strRef>
          </c:cat>
          <c:val>
            <c:numRef>
              <c:f>'Form responses 1 (3)'!$D$82:$E$82</c:f>
              <c:numCache>
                <c:formatCode>0%</c:formatCode>
                <c:ptCount val="2"/>
                <c:pt idx="0">
                  <c:v>0.51428571428571423</c:v>
                </c:pt>
                <c:pt idx="1">
                  <c:v>0.48571428571428582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0CA-4AF4-9239-4813CD277411}"/>
            </c:ext>
          </c:extLst>
        </c:ser>
        <c:dLbls/>
        <c:firstSliceAng val="180"/>
      </c:pie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CS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sr-Latn-C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HR"/>
  <c:chart>
    <c:autoTitleDeleted val="1"/>
    <c:plotArea>
      <c:layout>
        <c:manualLayout>
          <c:layoutTarget val="inner"/>
          <c:xMode val="edge"/>
          <c:yMode val="edge"/>
          <c:x val="0.21563924074708063"/>
          <c:y val="0.18419146080022447"/>
          <c:w val="0.3150983301000419"/>
          <c:h val="0.66387129089779828"/>
        </c:manualLayout>
      </c:layout>
      <c:pieChart>
        <c:varyColors val="1"/>
        <c:ser>
          <c:idx val="0"/>
          <c:order val="0"/>
          <c:dPt>
            <c:idx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9B6-4961-9E0B-4895E4F04D77}"/>
              </c:ext>
            </c:extLst>
          </c:dPt>
          <c:dPt>
            <c:idx val="1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9B6-4961-9E0B-4895E4F04D77}"/>
              </c:ext>
            </c:extLst>
          </c:dPt>
          <c:dPt>
            <c:idx val="2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9B6-4961-9E0B-4895E4F04D77}"/>
              </c:ext>
            </c:extLst>
          </c:dPt>
          <c:dPt>
            <c:idx val="3"/>
            <c:spPr>
              <a:solidFill>
                <a:srgbClr val="F7819A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9B6-4961-9E0B-4895E4F04D7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CS"/>
              </a:p>
            </c:txPr>
            <c:dLblPos val="bestFit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'Form responses 1'!$H$78:$H$81</c:f>
              <c:strCache>
                <c:ptCount val="4"/>
                <c:pt idx="0">
                  <c:v>u potpunosti se slažem</c:v>
                </c:pt>
                <c:pt idx="1">
                  <c:v>uglavnom se slažem</c:v>
                </c:pt>
                <c:pt idx="2">
                  <c:v>uglavnom se ne slažem</c:v>
                </c:pt>
                <c:pt idx="3">
                  <c:v>uopće se ne slažem</c:v>
                </c:pt>
              </c:strCache>
            </c:strRef>
          </c:cat>
          <c:val>
            <c:numRef>
              <c:f>'Form responses 1'!$K$78:$K$81</c:f>
              <c:numCache>
                <c:formatCode>0%</c:formatCode>
                <c:ptCount val="4"/>
                <c:pt idx="0">
                  <c:v>0.11363636363636362</c:v>
                </c:pt>
                <c:pt idx="1">
                  <c:v>0.59090909090909094</c:v>
                </c:pt>
                <c:pt idx="2">
                  <c:v>9.0909090909090939E-2</c:v>
                </c:pt>
                <c:pt idx="3">
                  <c:v>0.20454545454545461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9B6-4961-9E0B-4895E4F04D77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0654712997831783"/>
          <c:y val="0.1927551040852718"/>
          <c:w val="0.36127667465479862"/>
          <c:h val="0.67128829316182814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CS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sr-Latn-C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HR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Mislim da ne bismo trebali učiti kako se rješavaju zadatci koje može riješiti Photomath.</a:t>
            </a:r>
          </a:p>
        </c:rich>
      </c:tx>
      <c:spPr>
        <a:noFill/>
        <a:ln>
          <a:noFill/>
        </a:ln>
        <a:effectLst/>
      </c:spPr>
    </c:title>
    <c:plotArea>
      <c:layout/>
      <c:pieChart>
        <c:varyColors val="1"/>
        <c:dLbls>
          <c:showVal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6319766097001343"/>
          <c:y val="0.26264445107865508"/>
          <c:w val="0.27785387201769846"/>
          <c:h val="0.44287389170842845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CS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sr-Latn-CS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HR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Namjeravam Photomath koristiti češće nego do sada.</a:t>
            </a:r>
          </a:p>
        </c:rich>
      </c:tx>
      <c:spPr>
        <a:noFill/>
        <a:ln>
          <a:noFill/>
        </a:ln>
        <a:effectLst/>
      </c:spPr>
    </c:title>
    <c:plotArea>
      <c:layout/>
      <c:pieChart>
        <c:varyColors val="1"/>
        <c:dLbls>
          <c:showVal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6031404898192958"/>
          <c:y val="0.2350365185647057"/>
          <c:w val="0.27489946168478402"/>
          <c:h val="0.48428555021316233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CS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sr-Latn-CS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HR"/>
  <c:chart>
    <c:autoTitleDeleted val="1"/>
    <c:plotArea>
      <c:layout>
        <c:manualLayout>
          <c:layoutTarget val="inner"/>
          <c:xMode val="edge"/>
          <c:yMode val="edge"/>
          <c:x val="0.13889772269494402"/>
          <c:y val="0.1810760234944867"/>
          <c:w val="0.33045377058730802"/>
          <c:h val="0.68965492015488405"/>
        </c:manualLayout>
      </c:layout>
      <c:pieChart>
        <c:varyColors val="1"/>
        <c:ser>
          <c:idx val="0"/>
          <c:order val="0"/>
          <c:dPt>
            <c:idx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8D0-4AFB-A4B5-041B5D67B21E}"/>
              </c:ext>
            </c:extLst>
          </c:dPt>
          <c:dPt>
            <c:idx val="1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8D0-4AFB-A4B5-041B5D67B21E}"/>
              </c:ext>
            </c:extLst>
          </c:dPt>
          <c:dPt>
            <c:idx val="2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8D0-4AFB-A4B5-041B5D67B21E}"/>
              </c:ext>
            </c:extLst>
          </c:dPt>
          <c:dPt>
            <c:idx val="3"/>
            <c:spPr>
              <a:solidFill>
                <a:srgbClr val="F7819A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8D0-4AFB-A4B5-041B5D67B21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CS"/>
              </a:p>
            </c:txPr>
            <c:dLblPos val="bestFit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'Form responses 1'!$H$78:$H$81</c:f>
              <c:strCache>
                <c:ptCount val="4"/>
                <c:pt idx="0">
                  <c:v>u potpunosti se slažem</c:v>
                </c:pt>
                <c:pt idx="1">
                  <c:v>uglavnom se slažem</c:v>
                </c:pt>
                <c:pt idx="2">
                  <c:v>uglavnom se ne slažem</c:v>
                </c:pt>
                <c:pt idx="3">
                  <c:v>uopće se ne slažem</c:v>
                </c:pt>
              </c:strCache>
            </c:strRef>
          </c:cat>
          <c:val>
            <c:numRef>
              <c:f>'Form responses 1'!$L$78:$L$81</c:f>
              <c:numCache>
                <c:formatCode>0%</c:formatCode>
                <c:ptCount val="4"/>
                <c:pt idx="0">
                  <c:v>0.23913043478260873</c:v>
                </c:pt>
                <c:pt idx="1">
                  <c:v>0.5</c:v>
                </c:pt>
                <c:pt idx="2">
                  <c:v>0.21739130434782614</c:v>
                </c:pt>
                <c:pt idx="3">
                  <c:v>4.3478260869565223E-2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8D0-4AFB-A4B5-041B5D67B21E}"/>
            </c:ext>
          </c:extLst>
        </c:ser>
        <c:dLbls>
          <c:showVal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7048414739059117"/>
          <c:y val="0.29217994102237155"/>
          <c:w val="0.33000337538602026"/>
          <c:h val="0.4108447726916854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CS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sr-Latn-CS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HR"/>
  <c:chart>
    <c:autoTitleDeleted val="1"/>
    <c:plotArea>
      <c:layout>
        <c:manualLayout>
          <c:layoutTarget val="inner"/>
          <c:xMode val="edge"/>
          <c:yMode val="edge"/>
          <c:x val="0.17336870934611434"/>
          <c:y val="0.18164693153813793"/>
          <c:w val="0.33925291947202252"/>
          <c:h val="0.71476187613952846"/>
        </c:manualLayout>
      </c:layout>
      <c:pieChart>
        <c:varyColors val="1"/>
        <c:ser>
          <c:idx val="0"/>
          <c:order val="0"/>
          <c:dPt>
            <c:idx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B62-4DB2-B718-BFED658ACBAD}"/>
              </c:ext>
            </c:extLst>
          </c:dPt>
          <c:dPt>
            <c:idx val="1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B62-4DB2-B718-BFED658ACBAD}"/>
              </c:ext>
            </c:extLst>
          </c:dPt>
          <c:dPt>
            <c:idx val="2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B62-4DB2-B718-BFED658ACBAD}"/>
              </c:ext>
            </c:extLst>
          </c:dPt>
          <c:dPt>
            <c:idx val="3"/>
            <c:spPr>
              <a:solidFill>
                <a:srgbClr val="F7819A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B62-4DB2-B718-BFED658ACBA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CS"/>
              </a:p>
            </c:txPr>
            <c:dLblPos val="bestFit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'Form responses 1'!$H$78:$H$81</c:f>
              <c:strCache>
                <c:ptCount val="4"/>
                <c:pt idx="0">
                  <c:v>u potpunosti se slažem</c:v>
                </c:pt>
                <c:pt idx="1">
                  <c:v>uglavnom se slažem</c:v>
                </c:pt>
                <c:pt idx="2">
                  <c:v>uglavnom se ne slažem</c:v>
                </c:pt>
                <c:pt idx="3">
                  <c:v>uopće se ne slažem</c:v>
                </c:pt>
              </c:strCache>
            </c:strRef>
          </c:cat>
          <c:val>
            <c:numRef>
              <c:f>'Form responses 1'!$M$78:$M$81</c:f>
              <c:numCache>
                <c:formatCode>0%</c:formatCode>
                <c:ptCount val="4"/>
                <c:pt idx="0">
                  <c:v>6.666666666666668E-2</c:v>
                </c:pt>
                <c:pt idx="1">
                  <c:v>0.31111111111111112</c:v>
                </c:pt>
                <c:pt idx="2">
                  <c:v>0.31111111111111112</c:v>
                </c:pt>
                <c:pt idx="3">
                  <c:v>0.31111111111111112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B62-4DB2-B718-BFED658ACBAD}"/>
            </c:ext>
          </c:extLst>
        </c:ser>
        <c:dLbls>
          <c:showVal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8024126060329428"/>
          <c:y val="0.25804291639117627"/>
          <c:w val="0.32778311962534418"/>
          <c:h val="0.4658804399690881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CS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sr-Latn-CS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HR"/>
  <c:chart>
    <c:autoTitleDeleted val="1"/>
    <c:plotArea>
      <c:layout>
        <c:manualLayout>
          <c:layoutTarget val="inner"/>
          <c:xMode val="edge"/>
          <c:yMode val="edge"/>
          <c:x val="0.15042184944273276"/>
          <c:y val="0.16892428522770531"/>
          <c:w val="0.28973601125946224"/>
          <c:h val="0.6104361763939814"/>
        </c:manualLayout>
      </c:layout>
      <c:pieChart>
        <c:varyColors val="1"/>
        <c:ser>
          <c:idx val="0"/>
          <c:order val="0"/>
          <c:dPt>
            <c:idx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358-48AA-877C-D3F4BBCB4E89}"/>
              </c:ext>
            </c:extLst>
          </c:dPt>
          <c:dPt>
            <c:idx val="1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358-48AA-877C-D3F4BBCB4E89}"/>
              </c:ext>
            </c:extLst>
          </c:dPt>
          <c:dPt>
            <c:idx val="2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358-48AA-877C-D3F4BBCB4E89}"/>
              </c:ext>
            </c:extLst>
          </c:dPt>
          <c:dPt>
            <c:idx val="3"/>
            <c:spPr>
              <a:solidFill>
                <a:srgbClr val="F7819A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358-48AA-877C-D3F4BBCB4E89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CS"/>
                </a:p>
              </c:txPr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CS"/>
                </a:p>
              </c:txPr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CS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CS"/>
              </a:p>
            </c:txPr>
            <c:dLblPos val="bestFit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'Form responses 1'!$H$78:$H$81</c:f>
              <c:strCache>
                <c:ptCount val="4"/>
                <c:pt idx="0">
                  <c:v>u potpunosti se slažem</c:v>
                </c:pt>
                <c:pt idx="1">
                  <c:v>uglavnom se slažem</c:v>
                </c:pt>
                <c:pt idx="2">
                  <c:v>uglavnom se ne slažem</c:v>
                </c:pt>
                <c:pt idx="3">
                  <c:v>uopće se ne slažem</c:v>
                </c:pt>
              </c:strCache>
            </c:strRef>
          </c:cat>
          <c:val>
            <c:numRef>
              <c:f>'Form responses 1'!$N$78:$N$81</c:f>
              <c:numCache>
                <c:formatCode>0%</c:formatCode>
                <c:ptCount val="4"/>
                <c:pt idx="0">
                  <c:v>8.8888888888888906E-2</c:v>
                </c:pt>
                <c:pt idx="1">
                  <c:v>2.222222222222223E-2</c:v>
                </c:pt>
                <c:pt idx="2">
                  <c:v>0.15555555555555556</c:v>
                </c:pt>
                <c:pt idx="3">
                  <c:v>0.73333333333333339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358-48AA-877C-D3F4BBCB4E89}"/>
            </c:ext>
          </c:extLst>
        </c:ser>
        <c:dLbls>
          <c:showVal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3534463083418926"/>
          <c:y val="0.27201398489310979"/>
          <c:w val="0.31386850757349338"/>
          <c:h val="0.44767109742447697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CS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sr-Latn-CS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HR"/>
  <c:chart>
    <c:autoTitleDeleted val="1"/>
    <c:plotArea>
      <c:layout>
        <c:manualLayout>
          <c:layoutTarget val="inner"/>
          <c:xMode val="edge"/>
          <c:yMode val="edge"/>
          <c:x val="0.19384419338886991"/>
          <c:y val="0.25554947807096628"/>
          <c:w val="0.27535509148312975"/>
          <c:h val="0.58013744465147954"/>
        </c:manualLayout>
      </c:layout>
      <c:pieChart>
        <c:varyColors val="1"/>
        <c:ser>
          <c:idx val="0"/>
          <c:order val="0"/>
          <c:dPt>
            <c:idx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4AC-4A86-85C0-1E42702369D2}"/>
              </c:ext>
            </c:extLst>
          </c:dPt>
          <c:dPt>
            <c:idx val="1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4AC-4A86-85C0-1E42702369D2}"/>
              </c:ext>
            </c:extLst>
          </c:dPt>
          <c:dPt>
            <c:idx val="2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4AC-4A86-85C0-1E42702369D2}"/>
              </c:ext>
            </c:extLst>
          </c:dPt>
          <c:dPt>
            <c:idx val="3"/>
            <c:spPr>
              <a:solidFill>
                <a:srgbClr val="F7819A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4AC-4A86-85C0-1E42702369D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CS"/>
                </a:p>
              </c:txPr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CS"/>
                </a:p>
              </c:txPr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CS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CS"/>
              </a:p>
            </c:txPr>
            <c:dLblPos val="bestFit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'Form responses 1'!$H$78:$H$81</c:f>
              <c:strCache>
                <c:ptCount val="4"/>
                <c:pt idx="0">
                  <c:v>u potpunosti se slažem</c:v>
                </c:pt>
                <c:pt idx="1">
                  <c:v>uglavnom se slažem</c:v>
                </c:pt>
                <c:pt idx="2">
                  <c:v>uglavnom se ne slažem</c:v>
                </c:pt>
                <c:pt idx="3">
                  <c:v>uopće se ne slažem</c:v>
                </c:pt>
              </c:strCache>
            </c:strRef>
          </c:cat>
          <c:val>
            <c:numRef>
              <c:f>'Form responses 1'!$O$78:$O$81</c:f>
              <c:numCache>
                <c:formatCode>0%</c:formatCode>
                <c:ptCount val="4"/>
                <c:pt idx="0">
                  <c:v>8.695652173913046E-2</c:v>
                </c:pt>
                <c:pt idx="1">
                  <c:v>0</c:v>
                </c:pt>
                <c:pt idx="2">
                  <c:v>0.13043478260869568</c:v>
                </c:pt>
                <c:pt idx="3">
                  <c:v>0.78260869565217406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4AC-4A86-85C0-1E42702369D2}"/>
            </c:ext>
          </c:extLst>
        </c:ser>
        <c:dLbls>
          <c:showVal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5329424854501907"/>
          <c:y val="0.26773356574702972"/>
          <c:w val="0.37205675377534336"/>
          <c:h val="0.57264490793612643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CS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sr-Latn-CS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HR"/>
  <c:chart>
    <c:autoTitleDeleted val="1"/>
    <c:plotArea>
      <c:layout>
        <c:manualLayout>
          <c:layoutTarget val="inner"/>
          <c:xMode val="edge"/>
          <c:yMode val="edge"/>
          <c:x val="0.17191068507740886"/>
          <c:y val="0.1633078880407125"/>
          <c:w val="0.30593708395146263"/>
          <c:h val="0.64456973412674567"/>
        </c:manualLayout>
      </c:layout>
      <c:pieChart>
        <c:varyColors val="1"/>
        <c:ser>
          <c:idx val="0"/>
          <c:order val="0"/>
          <c:dPt>
            <c:idx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A16-4D4F-9B23-22EFDCEB22F7}"/>
              </c:ext>
            </c:extLst>
          </c:dPt>
          <c:dPt>
            <c:idx val="1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A16-4D4F-9B23-22EFDCEB22F7}"/>
              </c:ext>
            </c:extLst>
          </c:dPt>
          <c:dPt>
            <c:idx val="2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A16-4D4F-9B23-22EFDCEB22F7}"/>
              </c:ext>
            </c:extLst>
          </c:dPt>
          <c:dPt>
            <c:idx val="3"/>
            <c:spPr>
              <a:solidFill>
                <a:srgbClr val="F7819A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A16-4D4F-9B23-22EFDCEB22F7}"/>
              </c:ext>
            </c:extLst>
          </c:dPt>
          <c:dLbls>
            <c:dLbl>
              <c:idx val="0"/>
              <c:layout>
                <c:manualLayout>
                  <c:x val="-4.6021149530221801E-2"/>
                  <c:y val="0.17317685480154668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16-4D4F-9B23-22EFDCEB22F7}"/>
                </c:ext>
              </c:extLst>
            </c:dLbl>
            <c:dLbl>
              <c:idx val="3"/>
              <c:layout>
                <c:manualLayout>
                  <c:x val="6.4554281258320981E-2"/>
                  <c:y val="0.15201438560637937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A16-4D4F-9B23-22EFDCEB22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CS"/>
              </a:p>
            </c:txPr>
            <c:dLblPos val="ctr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'Form responses 1'!$H$78:$H$81</c:f>
              <c:strCache>
                <c:ptCount val="4"/>
                <c:pt idx="0">
                  <c:v>u potpunosti se slažem</c:v>
                </c:pt>
                <c:pt idx="1">
                  <c:v>uglavnom se slažem</c:v>
                </c:pt>
                <c:pt idx="2">
                  <c:v>uglavnom se ne slažem</c:v>
                </c:pt>
                <c:pt idx="3">
                  <c:v>uopće se ne slažem</c:v>
                </c:pt>
              </c:strCache>
            </c:strRef>
          </c:cat>
          <c:val>
            <c:numRef>
              <c:f>'Form responses 1'!$P$78:$P$81</c:f>
              <c:numCache>
                <c:formatCode>0%</c:formatCode>
                <c:ptCount val="4"/>
                <c:pt idx="0">
                  <c:v>0.10204081632653061</c:v>
                </c:pt>
                <c:pt idx="1">
                  <c:v>0.38775510204081631</c:v>
                </c:pt>
                <c:pt idx="2">
                  <c:v>0.34693877551020413</c:v>
                </c:pt>
                <c:pt idx="3">
                  <c:v>0.16326530612244902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A16-4D4F-9B23-22EFDCEB22F7}"/>
            </c:ext>
          </c:extLst>
        </c:ser>
        <c:dLbls>
          <c:showVal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8785024154589371"/>
          <c:y val="0.2350365185647057"/>
          <c:w val="0.34736325078930352"/>
          <c:h val="0.61405662078499734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CS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sr-Latn-C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H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'Form responses 1 (3)'!$D$76</c:f>
              <c:strCache>
                <c:ptCount val="1"/>
                <c:pt idx="0">
                  <c:v>DA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strRef>
              <c:f>'Form responses 1 (3)'!$C$77:$C$80</c:f>
              <c:strCache>
                <c:ptCount val="4"/>
                <c:pt idx="0">
                  <c:v>prvi</c:v>
                </c:pt>
                <c:pt idx="1">
                  <c:v>drugi</c:v>
                </c:pt>
                <c:pt idx="2">
                  <c:v>treći</c:v>
                </c:pt>
                <c:pt idx="3">
                  <c:v>četvrti</c:v>
                </c:pt>
              </c:strCache>
            </c:strRef>
          </c:cat>
          <c:val>
            <c:numRef>
              <c:f>'Form responses 1 (3)'!$D$77:$D$80</c:f>
              <c:numCache>
                <c:formatCode>General</c:formatCode>
                <c:ptCount val="4"/>
                <c:pt idx="0">
                  <c:v>19</c:v>
                </c:pt>
                <c:pt idx="1">
                  <c:v>9</c:v>
                </c:pt>
                <c:pt idx="2">
                  <c:v>2</c:v>
                </c:pt>
                <c:pt idx="3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B7D-40C2-9377-A966256CF2B9}"/>
            </c:ext>
          </c:extLst>
        </c:ser>
        <c:ser>
          <c:idx val="1"/>
          <c:order val="1"/>
          <c:tx>
            <c:strRef>
              <c:f>'Form responses 1 (3)'!$E$76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rgbClr val="F7819A"/>
            </a:solidFill>
            <a:ln>
              <a:noFill/>
            </a:ln>
            <a:effectLst/>
          </c:spPr>
          <c:cat>
            <c:strRef>
              <c:f>'Form responses 1 (3)'!$C$77:$C$80</c:f>
              <c:strCache>
                <c:ptCount val="4"/>
                <c:pt idx="0">
                  <c:v>prvi</c:v>
                </c:pt>
                <c:pt idx="1">
                  <c:v>drugi</c:v>
                </c:pt>
                <c:pt idx="2">
                  <c:v>treći</c:v>
                </c:pt>
                <c:pt idx="3">
                  <c:v>četvrti</c:v>
                </c:pt>
              </c:strCache>
            </c:strRef>
          </c:cat>
          <c:val>
            <c:numRef>
              <c:f>'Form responses 1 (3)'!$E$77:$E$80</c:f>
              <c:numCache>
                <c:formatCode>General</c:formatCode>
                <c:ptCount val="4"/>
                <c:pt idx="0">
                  <c:v>10</c:v>
                </c:pt>
                <c:pt idx="1">
                  <c:v>5</c:v>
                </c:pt>
                <c:pt idx="2">
                  <c:v>12</c:v>
                </c:pt>
                <c:pt idx="3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B7D-40C2-9377-A966256CF2B9}"/>
            </c:ext>
          </c:extLst>
        </c:ser>
        <c:dLbls/>
        <c:gapWidth val="219"/>
        <c:overlap val="-27"/>
        <c:axId val="168999936"/>
        <c:axId val="169218816"/>
      </c:barChart>
      <c:catAx>
        <c:axId val="16899993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CS"/>
          </a:p>
        </c:txPr>
        <c:crossAx val="169218816"/>
        <c:crosses val="autoZero"/>
        <c:auto val="1"/>
        <c:lblAlgn val="ctr"/>
        <c:lblOffset val="100"/>
      </c:catAx>
      <c:valAx>
        <c:axId val="16921881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CS"/>
          </a:p>
        </c:txPr>
        <c:crossAx val="168999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C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sr-Latn-C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HR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ser>
          <c:idx val="0"/>
          <c:order val="0"/>
          <c:tx>
            <c:strRef>
              <c:f>'Form responses 1 (3)'!$G$76</c:f>
              <c:strCache>
                <c:ptCount val="1"/>
                <c:pt idx="0">
                  <c:v>DA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cat>
            <c:strRef>
              <c:f>'Form responses 1 (3)'!$F$77:$F$79</c:f>
              <c:strCache>
                <c:ptCount val="3"/>
                <c:pt idx="0">
                  <c:v>opća</c:v>
                </c:pt>
                <c:pt idx="1">
                  <c:v>jezična</c:v>
                </c:pt>
                <c:pt idx="2">
                  <c:v>pm</c:v>
                </c:pt>
              </c:strCache>
            </c:strRef>
          </c:cat>
          <c:val>
            <c:numRef>
              <c:f>'Form responses 1 (3)'!$G$77:$G$79</c:f>
              <c:numCache>
                <c:formatCode>General</c:formatCode>
                <c:ptCount val="3"/>
                <c:pt idx="0">
                  <c:v>10</c:v>
                </c:pt>
                <c:pt idx="1">
                  <c:v>3</c:v>
                </c:pt>
                <c:pt idx="2">
                  <c:v>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F7C-4128-AA47-742546C1E61D}"/>
            </c:ext>
          </c:extLst>
        </c:ser>
        <c:ser>
          <c:idx val="1"/>
          <c:order val="1"/>
          <c:tx>
            <c:strRef>
              <c:f>'Form responses 1 (3)'!$H$76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rgbClr val="F7819A"/>
            </a:solidFill>
            <a:ln>
              <a:noFill/>
            </a:ln>
            <a:effectLst/>
            <a:sp3d/>
          </c:spPr>
          <c:cat>
            <c:strRef>
              <c:f>'Form responses 1 (3)'!$F$77:$F$79</c:f>
              <c:strCache>
                <c:ptCount val="3"/>
                <c:pt idx="0">
                  <c:v>opća</c:v>
                </c:pt>
                <c:pt idx="1">
                  <c:v>jezična</c:v>
                </c:pt>
                <c:pt idx="2">
                  <c:v>pm</c:v>
                </c:pt>
              </c:strCache>
            </c:strRef>
          </c:cat>
          <c:val>
            <c:numRef>
              <c:f>'Form responses 1 (3)'!$H$77:$H$79</c:f>
              <c:numCache>
                <c:formatCode>General</c:formatCode>
                <c:ptCount val="3"/>
                <c:pt idx="0">
                  <c:v>16</c:v>
                </c:pt>
                <c:pt idx="1">
                  <c:v>9</c:v>
                </c:pt>
                <c:pt idx="2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F7C-4128-AA47-742546C1E61D}"/>
            </c:ext>
          </c:extLst>
        </c:ser>
        <c:dLbls/>
        <c:shape val="box"/>
        <c:axId val="169315328"/>
        <c:axId val="169317120"/>
        <c:axId val="0"/>
      </c:bar3DChart>
      <c:catAx>
        <c:axId val="169315328"/>
        <c:scaling>
          <c:orientation val="maxMin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CS"/>
          </a:p>
        </c:txPr>
        <c:crossAx val="169317120"/>
        <c:crosses val="autoZero"/>
        <c:auto val="1"/>
        <c:lblAlgn val="ctr"/>
        <c:lblOffset val="100"/>
      </c:catAx>
      <c:valAx>
        <c:axId val="169317120"/>
        <c:scaling>
          <c:orientation val="minMax"/>
        </c:scaling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CS"/>
          </a:p>
        </c:txPr>
        <c:crossAx val="169315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C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sr-Latn-C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HR"/>
  <c:chart>
    <c:autoTitleDeleted val="1"/>
    <c:plotArea>
      <c:layout/>
      <c:barChart>
        <c:barDir val="bar"/>
        <c:grouping val="clustered"/>
        <c:ser>
          <c:idx val="0"/>
          <c:order val="0"/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strRef>
              <c:f>'Form responses 1 (4)'!$D$72:$D$75</c:f>
              <c:strCache>
                <c:ptCount val="4"/>
                <c:pt idx="0">
                  <c:v>iz medija (TV, novine, internet i sl.)</c:v>
                </c:pt>
                <c:pt idx="1">
                  <c:v>od prijatelja/poznanika</c:v>
                </c:pt>
                <c:pt idx="2">
                  <c:v>od nastavnika</c:v>
                </c:pt>
                <c:pt idx="3">
                  <c:v>ne znam što je Photomath</c:v>
                </c:pt>
              </c:strCache>
            </c:strRef>
          </c:cat>
          <c:val>
            <c:numRef>
              <c:f>'Form responses 1 (4)'!$E$72:$E$75</c:f>
              <c:numCache>
                <c:formatCode>General</c:formatCode>
                <c:ptCount val="4"/>
                <c:pt idx="0">
                  <c:v>31</c:v>
                </c:pt>
                <c:pt idx="1">
                  <c:v>14</c:v>
                </c:pt>
                <c:pt idx="2">
                  <c:v>7</c:v>
                </c:pt>
                <c:pt idx="3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E2F-4CE9-849E-05A50B7E642B}"/>
            </c:ext>
          </c:extLst>
        </c:ser>
        <c:dLbls/>
        <c:gapWidth val="182"/>
        <c:axId val="187787136"/>
        <c:axId val="187788672"/>
      </c:barChart>
      <c:catAx>
        <c:axId val="187787136"/>
        <c:scaling>
          <c:orientation val="maxMin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CS"/>
          </a:p>
        </c:txPr>
        <c:crossAx val="187788672"/>
        <c:crosses val="autoZero"/>
        <c:auto val="1"/>
        <c:lblAlgn val="ctr"/>
        <c:lblOffset val="100"/>
      </c:catAx>
      <c:valAx>
        <c:axId val="187788672"/>
        <c:scaling>
          <c:orientation val="minMax"/>
        </c:scaling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CS"/>
          </a:p>
        </c:txPr>
        <c:crossAx val="187787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sr-Latn-C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HR"/>
  <c:chart>
    <c:autoTitleDeleted val="1"/>
    <c:plotArea>
      <c:layout>
        <c:manualLayout>
          <c:layoutTarget val="inner"/>
          <c:xMode val="edge"/>
          <c:yMode val="edge"/>
          <c:x val="0.25021226149726128"/>
          <c:y val="7.8114515768284487E-2"/>
          <c:w val="0.45575974035151989"/>
          <c:h val="0.7632845001118318"/>
        </c:manualLayout>
      </c:layout>
      <c:pieChart>
        <c:varyColors val="1"/>
        <c:ser>
          <c:idx val="0"/>
          <c:order val="0"/>
          <c:dPt>
            <c:idx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FF7-46F0-B298-F3260FE34F15}"/>
              </c:ext>
            </c:extLst>
          </c:dPt>
          <c:dPt>
            <c:idx val="1"/>
            <c:spPr>
              <a:solidFill>
                <a:srgbClr val="F7819A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FF7-46F0-B298-F3260FE34F15}"/>
              </c:ext>
            </c:extLst>
          </c:dPt>
          <c:dPt>
            <c:idx val="2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FF7-46F0-B298-F3260FE34F1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CS"/>
              </a:p>
            </c:txPr>
            <c:dLblPos val="ctr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'Form responses 1 (4)'!$G$72:$G$74</c:f>
              <c:strCache>
                <c:ptCount val="3"/>
                <c:pt idx="0">
                  <c:v>više od godinu dana</c:v>
                </c:pt>
                <c:pt idx="1">
                  <c:v>nekoliko mjeseci</c:v>
                </c:pt>
                <c:pt idx="2">
                  <c:v>od nedavno</c:v>
                </c:pt>
              </c:strCache>
            </c:strRef>
          </c:cat>
          <c:val>
            <c:numRef>
              <c:f>'Form responses 1 (4)'!$H$72:$H$74</c:f>
              <c:numCache>
                <c:formatCode>0%</c:formatCode>
                <c:ptCount val="3"/>
                <c:pt idx="0">
                  <c:v>0.44736842105263164</c:v>
                </c:pt>
                <c:pt idx="1">
                  <c:v>0.21052631578947373</c:v>
                </c:pt>
                <c:pt idx="2">
                  <c:v>0.34210526315789486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FF7-46F0-B298-F3260FE34F15}"/>
            </c:ext>
          </c:extLst>
        </c:ser>
        <c:dLbls/>
        <c:firstSliceAng val="180"/>
      </c:pie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CS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sr-Latn-C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HR"/>
  <c:chart>
    <c:autoTitleDeleted val="1"/>
    <c:plotArea>
      <c:layout/>
      <c:barChart>
        <c:barDir val="bar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'Form responses 1 (2)'!$E$81:$E$87</c:f>
              <c:strCache>
                <c:ptCount val="7"/>
                <c:pt idx="0">
                  <c:v>za provjeru točnosti postupka rješavanja</c:v>
                </c:pt>
                <c:pt idx="1">
                  <c:v>za provjeru točnosti rješenja zadatka</c:v>
                </c:pt>
                <c:pt idx="2">
                  <c:v>za rješavanja domaće zadaće, kada zapnem na nekom zadatku</c:v>
                </c:pt>
                <c:pt idx="3">
                  <c:v>za rješavanje domaće zadaće, samo prepišem postupak i rješenje</c:v>
                </c:pt>
                <c:pt idx="4">
                  <c:v>za razumijevanje kako se rješava zadatak kada mi na nastavi objašnjenje nije bilo jasno</c:v>
                </c:pt>
                <c:pt idx="5">
                  <c:v>zanima me kako riješiti zadatak koji na nastavi još nismo radili</c:v>
                </c:pt>
                <c:pt idx="6">
                  <c:v>za ponavljanje prije ispita</c:v>
                </c:pt>
              </c:strCache>
            </c:strRef>
          </c:cat>
          <c:val>
            <c:numRef>
              <c:f>'Form responses 1 (2)'!$F$81:$F$87</c:f>
              <c:numCache>
                <c:formatCode>General</c:formatCode>
                <c:ptCount val="7"/>
                <c:pt idx="0">
                  <c:v>12</c:v>
                </c:pt>
                <c:pt idx="1">
                  <c:v>21</c:v>
                </c:pt>
                <c:pt idx="2">
                  <c:v>20</c:v>
                </c:pt>
                <c:pt idx="3">
                  <c:v>1</c:v>
                </c:pt>
                <c:pt idx="4">
                  <c:v>16</c:v>
                </c:pt>
                <c:pt idx="5">
                  <c:v>5</c:v>
                </c:pt>
                <c:pt idx="6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DE7-4D4F-BEDF-0F1F507819FD}"/>
            </c:ext>
          </c:extLst>
        </c:ser>
        <c:dLbls/>
        <c:gapWidth val="182"/>
        <c:axId val="188452864"/>
        <c:axId val="188454400"/>
      </c:barChart>
      <c:catAx>
        <c:axId val="188452864"/>
        <c:scaling>
          <c:orientation val="maxMin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CS"/>
          </a:p>
        </c:txPr>
        <c:crossAx val="188454400"/>
        <c:crosses val="autoZero"/>
        <c:auto val="1"/>
        <c:lblAlgn val="ctr"/>
        <c:lblOffset val="100"/>
      </c:catAx>
      <c:valAx>
        <c:axId val="188454400"/>
        <c:scaling>
          <c:orientation val="minMax"/>
        </c:scaling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CS"/>
          </a:p>
        </c:txPr>
        <c:crossAx val="188452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sr-Latn-C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HR"/>
  <c:chart>
    <c:autoTitleDeleted val="1"/>
    <c:plotArea>
      <c:layout>
        <c:manualLayout>
          <c:layoutTarget val="inner"/>
          <c:xMode val="edge"/>
          <c:yMode val="edge"/>
          <c:x val="0.17467543582960618"/>
          <c:y val="0.14989203279808846"/>
          <c:w val="0.31511648795168745"/>
          <c:h val="0.74913784454636234"/>
        </c:manualLayout>
      </c:layout>
      <c:pieChart>
        <c:varyColors val="1"/>
        <c:ser>
          <c:idx val="0"/>
          <c:order val="0"/>
          <c:dPt>
            <c:idx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800-471B-A47C-0F36C27EDE8F}"/>
              </c:ext>
            </c:extLst>
          </c:dPt>
          <c:dPt>
            <c:idx val="1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800-471B-A47C-0F36C27EDE8F}"/>
              </c:ext>
            </c:extLst>
          </c:dPt>
          <c:dPt>
            <c:idx val="2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800-471B-A47C-0F36C27EDE8F}"/>
              </c:ext>
            </c:extLst>
          </c:dPt>
          <c:dPt>
            <c:idx val="3"/>
            <c:spPr>
              <a:solidFill>
                <a:srgbClr val="F7819A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800-471B-A47C-0F36C27EDE8F}"/>
              </c:ext>
            </c:extLst>
          </c:dPt>
          <c:dLbls>
            <c:dLbl>
              <c:idx val="0"/>
              <c:layout>
                <c:manualLayout>
                  <c:x val="-8.5903528195431567E-2"/>
                  <c:y val="0.1235793353498330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CS"/>
                </a:p>
              </c:txPr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800-471B-A47C-0F36C27EDE8F}"/>
                </c:ext>
              </c:extLst>
            </c:dLbl>
            <c:dLbl>
              <c:idx val="1"/>
              <c:layout>
                <c:manualLayout>
                  <c:x val="6.8848061601264068E-2"/>
                  <c:y val="-0.1975239292751663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CS"/>
                </a:p>
              </c:txPr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800-471B-A47C-0F36C27EDE8F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CS"/>
                </a:p>
              </c:txPr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CS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CS"/>
              </a:p>
            </c:txPr>
            <c:dLblPos val="inEnd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'Form responses 1'!$H$78:$H$81</c:f>
              <c:strCache>
                <c:ptCount val="4"/>
                <c:pt idx="0">
                  <c:v>u potpunosti se slažem</c:v>
                </c:pt>
                <c:pt idx="1">
                  <c:v>uglavnom se slažem</c:v>
                </c:pt>
                <c:pt idx="2">
                  <c:v>uglavnom se ne slažem</c:v>
                </c:pt>
                <c:pt idx="3">
                  <c:v>uopće se ne slažem</c:v>
                </c:pt>
              </c:strCache>
            </c:strRef>
          </c:cat>
          <c:val>
            <c:numRef>
              <c:f>'Form responses 1'!$I$78:$I$81</c:f>
              <c:numCache>
                <c:formatCode>0%</c:formatCode>
                <c:ptCount val="4"/>
                <c:pt idx="0">
                  <c:v>0.28260869565217395</c:v>
                </c:pt>
                <c:pt idx="1">
                  <c:v>0.56521739130434767</c:v>
                </c:pt>
                <c:pt idx="2">
                  <c:v>8.695652173913046E-2</c:v>
                </c:pt>
                <c:pt idx="3">
                  <c:v>6.5217391304347824E-2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800-471B-A47C-0F36C27EDE8F}"/>
            </c:ext>
          </c:extLst>
        </c:ser>
        <c:dLbls>
          <c:showVal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4922633640096863"/>
          <c:y val="0.28672693925799325"/>
          <c:w val="0.38817132845574132"/>
          <c:h val="0.43261188019367625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CS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sr-Latn-C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HR"/>
  <c:chart>
    <c:autoTitleDeleted val="1"/>
    <c:plotArea>
      <c:layout>
        <c:manualLayout>
          <c:layoutTarget val="inner"/>
          <c:xMode val="edge"/>
          <c:yMode val="edge"/>
          <c:x val="0.13882308946910291"/>
          <c:y val="0.22436298965057166"/>
          <c:w val="0.36135188434799204"/>
          <c:h val="0.63533036281491417"/>
        </c:manualLayout>
      </c:layout>
      <c:pieChart>
        <c:varyColors val="1"/>
        <c:ser>
          <c:idx val="0"/>
          <c:order val="0"/>
          <c:dPt>
            <c:idx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0C6-41D2-A131-A3D61E311B77}"/>
              </c:ext>
            </c:extLst>
          </c:dPt>
          <c:dPt>
            <c:idx val="1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0C6-41D2-A131-A3D61E311B77}"/>
              </c:ext>
            </c:extLst>
          </c:dPt>
          <c:dPt>
            <c:idx val="2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0C6-41D2-A131-A3D61E311B77}"/>
              </c:ext>
            </c:extLst>
          </c:dPt>
          <c:dPt>
            <c:idx val="3"/>
            <c:spPr>
              <a:solidFill>
                <a:srgbClr val="F7819A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0C6-41D2-A131-A3D61E311B7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CS"/>
              </a:p>
            </c:txPr>
            <c:dLblPos val="bestFit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'Form responses 1'!$H$78:$H$81</c:f>
              <c:strCache>
                <c:ptCount val="4"/>
                <c:pt idx="0">
                  <c:v>u potpunosti se slažem</c:v>
                </c:pt>
                <c:pt idx="1">
                  <c:v>uglavnom se slažem</c:v>
                </c:pt>
                <c:pt idx="2">
                  <c:v>uglavnom se ne slažem</c:v>
                </c:pt>
                <c:pt idx="3">
                  <c:v>uopće se ne slažem</c:v>
                </c:pt>
              </c:strCache>
            </c:strRef>
          </c:cat>
          <c:val>
            <c:numRef>
              <c:f>'Form responses 1'!$J$78:$J$81</c:f>
              <c:numCache>
                <c:formatCode>0%</c:formatCode>
                <c:ptCount val="4"/>
                <c:pt idx="0">
                  <c:v>0.24444444444444449</c:v>
                </c:pt>
                <c:pt idx="1">
                  <c:v>0.55555555555555569</c:v>
                </c:pt>
                <c:pt idx="2">
                  <c:v>0.1111111111111111</c:v>
                </c:pt>
                <c:pt idx="3">
                  <c:v>8.8888888888888906E-2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0C6-41D2-A131-A3D61E311B77}"/>
            </c:ext>
          </c:extLst>
        </c:ser>
        <c:dLbls>
          <c:showVal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816110730000873"/>
          <c:y val="0.26390413434903814"/>
          <c:w val="0.38285155524561404"/>
          <c:h val="0.63285124828074879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CS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sr-Latn-C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HR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Svaki zadatak mogu riješiti uz pomoć Photomatha.</a:t>
            </a:r>
          </a:p>
        </c:rich>
      </c:tx>
      <c:spPr>
        <a:noFill/>
        <a:ln>
          <a:noFill/>
        </a:ln>
        <a:effectLst/>
      </c:spPr>
    </c:title>
    <c:plotArea>
      <c:layout/>
      <c:pieChart>
        <c:varyColors val="1"/>
        <c:dLbls>
          <c:showVal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5753597858508361"/>
          <c:y val="0.2580429063697986"/>
          <c:w val="0.32778311962534418"/>
          <c:h val="0.4658804399690881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CS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sr-Latn-C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4" Type="http://schemas.openxmlformats.org/officeDocument/2006/relationships/image" Target="../media/image6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image" Target="../media/image21.wmf"/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12" Type="http://schemas.openxmlformats.org/officeDocument/2006/relationships/image" Target="../media/image20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11" Type="http://schemas.openxmlformats.org/officeDocument/2006/relationships/image" Target="../media/image19.wmf"/><Relationship Id="rId5" Type="http://schemas.openxmlformats.org/officeDocument/2006/relationships/image" Target="../media/image13.wmf"/><Relationship Id="rId10" Type="http://schemas.openxmlformats.org/officeDocument/2006/relationships/image" Target="../media/image18.wmf"/><Relationship Id="rId4" Type="http://schemas.openxmlformats.org/officeDocument/2006/relationships/image" Target="../media/image12.wmf"/><Relationship Id="rId9" Type="http://schemas.openxmlformats.org/officeDocument/2006/relationships/image" Target="../media/image17.wmf"/><Relationship Id="rId14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18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2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image" Target="../media/image46.wmf"/><Relationship Id="rId7" Type="http://schemas.openxmlformats.org/officeDocument/2006/relationships/image" Target="../media/image50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747EDB-B9E5-4196-B42F-03F30C3249DD}" type="datetimeFigureOut">
              <a:rPr lang="hr-HR" smtClean="0"/>
              <a:pPr/>
              <a:t>6.4.2017.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894F9-115E-4817-B3E4-D92D56CD630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665571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mtClean="0">
                <a:solidFill>
                  <a:schemeClr val="bg1">
                    <a:lumMod val="65000"/>
                  </a:schemeClr>
                </a:solidFill>
              </a:rPr>
              <a:t>posebne organizacije za praćenje tehno trendova i budućnosti digitalne ekonomije, a koju su osnovali francuski senat i ministarstvo za digitalnu ekonomiju.</a:t>
            </a:r>
          </a:p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894F9-115E-4817-B3E4-D92D56CD6309}" type="slidenum">
              <a:rPr lang="hr-HR" smtClean="0"/>
              <a:pPr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572169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mtClean="0">
                <a:solidFill>
                  <a:schemeClr val="bg2">
                    <a:lumMod val="75000"/>
                  </a:schemeClr>
                </a:solidFill>
              </a:rPr>
              <a:t>množenja dva troznamenkasta broja</a:t>
            </a:r>
          </a:p>
          <a:p>
            <a:r>
              <a:rPr lang="hr-HR" smtClean="0">
                <a:solidFill>
                  <a:schemeClr val="bg2">
                    <a:lumMod val="75000"/>
                  </a:schemeClr>
                </a:solidFill>
              </a:rPr>
              <a:t>pozicijski zapis broja </a:t>
            </a:r>
          </a:p>
          <a:p>
            <a:r>
              <a:rPr lang="hr-HR" smtClean="0">
                <a:solidFill>
                  <a:schemeClr val="bg2">
                    <a:lumMod val="75000"/>
                  </a:schemeClr>
                </a:solidFill>
              </a:rPr>
              <a:t>zbrojiti dva broja zapisana rimskim znamenkama</a:t>
            </a:r>
          </a:p>
          <a:p>
            <a:r>
              <a:rPr lang="hr-HR" smtClean="0">
                <a:solidFill>
                  <a:schemeClr val="bg2">
                    <a:lumMod val="75000"/>
                  </a:schemeClr>
                </a:solidFill>
              </a:rPr>
              <a:t>Formula za rješenja kvadratne jednadžbe</a:t>
            </a:r>
          </a:p>
          <a:p>
            <a:r>
              <a:rPr lang="hr-HR" smtClean="0">
                <a:solidFill>
                  <a:schemeClr val="bg2">
                    <a:lumMod val="75000"/>
                  </a:schemeClr>
                </a:solidFill>
              </a:rPr>
              <a:t>vrijednosti trigonometrijskih funkcija čitaju iz tablica</a:t>
            </a:r>
          </a:p>
          <a:p>
            <a:r>
              <a:rPr lang="hr-HR" smtClean="0">
                <a:solidFill>
                  <a:schemeClr val="bg2">
                    <a:lumMod val="75000"/>
                  </a:schemeClr>
                </a:solidFill>
              </a:rPr>
              <a:t>računaju drugi korijen pozitivnog broja metodom gornje i donje aproksimacije</a:t>
            </a:r>
          </a:p>
          <a:p>
            <a:endParaRPr lang="hr-HR" smtClean="0">
              <a:solidFill>
                <a:schemeClr val="bg2">
                  <a:lumMod val="75000"/>
                </a:schemeClr>
              </a:solidFill>
            </a:endParaRPr>
          </a:p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894F9-115E-4817-B3E4-D92D56CD6309}" type="slidenum">
              <a:rPr lang="hr-HR" smtClean="0"/>
              <a:pPr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103397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4A0D9-45A5-4B27-A2E9-1AF33A58DA65}" type="datetimeFigureOut">
              <a:rPr lang="hr-HR" smtClean="0"/>
              <a:pPr/>
              <a:t>6.4.2017.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DB3C7-7C26-411C-AEAE-2EFB31F7799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764094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4A0D9-45A5-4B27-A2E9-1AF33A58DA65}" type="datetimeFigureOut">
              <a:rPr lang="hr-HR" smtClean="0"/>
              <a:pPr/>
              <a:t>6.4.2017.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DB3C7-7C26-411C-AEAE-2EFB31F7799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617619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4A0D9-45A5-4B27-A2E9-1AF33A58DA65}" type="datetimeFigureOut">
              <a:rPr lang="hr-HR" smtClean="0"/>
              <a:pPr/>
              <a:t>6.4.2017.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DB3C7-7C26-411C-AEAE-2EFB31F7799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021856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5221"/>
          </a:xfrm>
        </p:spPr>
        <p:txBody>
          <a:bodyPr/>
          <a:lstStyle>
            <a:lvl1pPr>
              <a:defRPr b="1">
                <a:solidFill>
                  <a:srgbClr val="4C4F5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86249"/>
            <a:ext cx="10515600" cy="4990714"/>
          </a:xfrm>
        </p:spPr>
        <p:txBody>
          <a:bodyPr/>
          <a:lstStyle>
            <a:lvl1pPr>
              <a:defRPr>
                <a:solidFill>
                  <a:srgbClr val="4C4F54"/>
                </a:solidFill>
              </a:defRPr>
            </a:lvl1pPr>
            <a:lvl2pPr>
              <a:defRPr>
                <a:solidFill>
                  <a:srgbClr val="4C4F54"/>
                </a:solidFill>
              </a:defRPr>
            </a:lvl2pPr>
            <a:lvl3pPr>
              <a:defRPr>
                <a:solidFill>
                  <a:srgbClr val="4C4F54"/>
                </a:solidFill>
              </a:defRPr>
            </a:lvl3pPr>
            <a:lvl4pPr>
              <a:defRPr>
                <a:solidFill>
                  <a:srgbClr val="4C4F54"/>
                </a:solidFill>
              </a:defRPr>
            </a:lvl4pPr>
            <a:lvl5pPr>
              <a:defRPr>
                <a:solidFill>
                  <a:srgbClr val="4C4F54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4A0D9-45A5-4B27-A2E9-1AF33A58DA65}" type="datetimeFigureOut">
              <a:rPr lang="hr-HR" smtClean="0"/>
              <a:pPr/>
              <a:t>6.4.2017.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DB3C7-7C26-411C-AEAE-2EFB31F77999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4" name="Right Triangle 13"/>
          <p:cNvSpPr/>
          <p:nvPr userDrawn="1"/>
        </p:nvSpPr>
        <p:spPr>
          <a:xfrm>
            <a:off x="16476" y="55987"/>
            <a:ext cx="288000" cy="6804000"/>
          </a:xfrm>
          <a:prstGeom prst="rtTriangle">
            <a:avLst/>
          </a:prstGeom>
          <a:solidFill>
            <a:srgbClr val="BF0C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Right Triangle 14"/>
          <p:cNvSpPr/>
          <p:nvPr userDrawn="1"/>
        </p:nvSpPr>
        <p:spPr>
          <a:xfrm flipH="1" flipV="1">
            <a:off x="11883500" y="0"/>
            <a:ext cx="288000" cy="6804000"/>
          </a:xfrm>
          <a:prstGeom prst="rtTriangle">
            <a:avLst/>
          </a:prstGeom>
          <a:solidFill>
            <a:srgbClr val="BF0C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170221" y="-9331"/>
            <a:ext cx="261256" cy="6867331"/>
          </a:xfrm>
          <a:prstGeom prst="line">
            <a:avLst/>
          </a:prstGeom>
          <a:ln w="25400">
            <a:solidFill>
              <a:srgbClr val="BF0C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 flipV="1">
            <a:off x="11758490" y="3104"/>
            <a:ext cx="261256" cy="6867331"/>
          </a:xfrm>
          <a:prstGeom prst="line">
            <a:avLst/>
          </a:prstGeom>
          <a:ln w="25400">
            <a:solidFill>
              <a:srgbClr val="BF0C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1989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4A0D9-45A5-4B27-A2E9-1AF33A58DA65}" type="datetimeFigureOut">
              <a:rPr lang="hr-HR" smtClean="0"/>
              <a:pPr/>
              <a:t>6.4.2017.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DB3C7-7C26-411C-AEAE-2EFB31F7799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481378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4A0D9-45A5-4B27-A2E9-1AF33A58DA65}" type="datetimeFigureOut">
              <a:rPr lang="hr-HR" smtClean="0"/>
              <a:pPr/>
              <a:t>6.4.2017.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DB3C7-7C26-411C-AEAE-2EFB31F7799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927360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4A0D9-45A5-4B27-A2E9-1AF33A58DA65}" type="datetimeFigureOut">
              <a:rPr lang="hr-HR" smtClean="0"/>
              <a:pPr/>
              <a:t>6.4.2017.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DB3C7-7C26-411C-AEAE-2EFB31F7799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41734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4A0D9-45A5-4B27-A2E9-1AF33A58DA65}" type="datetimeFigureOut">
              <a:rPr lang="hr-HR" smtClean="0"/>
              <a:pPr/>
              <a:t>6.4.2017.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DB3C7-7C26-411C-AEAE-2EFB31F7799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196862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4A0D9-45A5-4B27-A2E9-1AF33A58DA65}" type="datetimeFigureOut">
              <a:rPr lang="hr-HR" smtClean="0"/>
              <a:pPr/>
              <a:t>6.4.2017.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DB3C7-7C26-411C-AEAE-2EFB31F7799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111293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4A0D9-45A5-4B27-A2E9-1AF33A58DA65}" type="datetimeFigureOut">
              <a:rPr lang="hr-HR" smtClean="0"/>
              <a:pPr/>
              <a:t>6.4.2017.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DB3C7-7C26-411C-AEAE-2EFB31F7799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313109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4A0D9-45A5-4B27-A2E9-1AF33A58DA65}" type="datetimeFigureOut">
              <a:rPr lang="hr-HR" smtClean="0"/>
              <a:pPr/>
              <a:t>6.4.2017.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DB3C7-7C26-411C-AEAE-2EFB31F7799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598241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4A0D9-45A5-4B27-A2E9-1AF33A58DA65}" type="datetimeFigureOut">
              <a:rPr lang="hr-HR" smtClean="0"/>
              <a:pPr/>
              <a:t>6.4.2017.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DB3C7-7C26-411C-AEAE-2EFB31F7799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870184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oleObject" Target="../embeddings/oleObject17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11.bin"/><Relationship Id="rId12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0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0.bin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9.bin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8.bin"/><Relationship Id="rId9" Type="http://schemas.openxmlformats.org/officeDocument/2006/relationships/oleObject" Target="../embeddings/oleObject13.bin"/><Relationship Id="rId14" Type="http://schemas.openxmlformats.org/officeDocument/2006/relationships/oleObject" Target="../embeddings/oleObject18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29.png"/><Relationship Id="rId10" Type="http://schemas.openxmlformats.org/officeDocument/2006/relationships/oleObject" Target="../embeddings/oleObject26.bin"/><Relationship Id="rId4" Type="http://schemas.openxmlformats.org/officeDocument/2006/relationships/image" Target="../media/image28.png"/><Relationship Id="rId9" Type="http://schemas.openxmlformats.org/officeDocument/2006/relationships/oleObject" Target="../embeddings/oleObject25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9.bin"/><Relationship Id="rId5" Type="http://schemas.openxmlformats.org/officeDocument/2006/relationships/oleObject" Target="../embeddings/oleObject28.bin"/><Relationship Id="rId10" Type="http://schemas.openxmlformats.org/officeDocument/2006/relationships/oleObject" Target="../embeddings/oleObject33.bin"/><Relationship Id="rId4" Type="http://schemas.openxmlformats.org/officeDocument/2006/relationships/image" Target="../media/image35.png"/><Relationship Id="rId9" Type="http://schemas.openxmlformats.org/officeDocument/2006/relationships/oleObject" Target="../embeddings/oleObject32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image" Target="../media/image42.png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5.bin"/><Relationship Id="rId5" Type="http://schemas.openxmlformats.org/officeDocument/2006/relationships/oleObject" Target="../embeddings/oleObject34.bin"/><Relationship Id="rId10" Type="http://schemas.openxmlformats.org/officeDocument/2006/relationships/oleObject" Target="../embeddings/oleObject39.bin"/><Relationship Id="rId4" Type="http://schemas.openxmlformats.org/officeDocument/2006/relationships/image" Target="../media/image43.png"/><Relationship Id="rId9" Type="http://schemas.openxmlformats.org/officeDocument/2006/relationships/oleObject" Target="../embeddings/oleObject38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43.bin"/><Relationship Id="rId5" Type="http://schemas.openxmlformats.org/officeDocument/2006/relationships/oleObject" Target="../embeddings/oleObject42.bin"/><Relationship Id="rId10" Type="http://schemas.openxmlformats.org/officeDocument/2006/relationships/oleObject" Target="../embeddings/oleObject47.bin"/><Relationship Id="rId4" Type="http://schemas.openxmlformats.org/officeDocument/2006/relationships/oleObject" Target="../embeddings/oleObject41.bin"/><Relationship Id="rId9" Type="http://schemas.openxmlformats.org/officeDocument/2006/relationships/oleObject" Target="../embeddings/oleObject4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54.bin"/><Relationship Id="rId5" Type="http://schemas.openxmlformats.org/officeDocument/2006/relationships/oleObject" Target="../embeddings/oleObject53.bin"/><Relationship Id="rId4" Type="http://schemas.openxmlformats.org/officeDocument/2006/relationships/oleObject" Target="../embeddings/oleObject5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7" Type="http://schemas.openxmlformats.org/officeDocument/2006/relationships/image" Target="../media/image6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2.png"/><Relationship Id="rId5" Type="http://schemas.openxmlformats.org/officeDocument/2006/relationships/oleObject" Target="../embeddings/oleObject57.bin"/><Relationship Id="rId4" Type="http://schemas.openxmlformats.org/officeDocument/2006/relationships/oleObject" Target="../embeddings/oleObject56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62.bin"/><Relationship Id="rId4" Type="http://schemas.openxmlformats.org/officeDocument/2006/relationships/oleObject" Target="../embeddings/oleObject61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sites.google.com/site/photomathanketa/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99529" y="2529657"/>
            <a:ext cx="5737412" cy="2387600"/>
          </a:xfrm>
        </p:spPr>
        <p:txBody>
          <a:bodyPr/>
          <a:lstStyle/>
          <a:p>
            <a:r>
              <a:rPr lang="hr-HR" smtClean="0">
                <a:solidFill>
                  <a:srgbClr val="4C4F54"/>
                </a:solidFill>
              </a:rPr>
              <a:t>– a što sad?</a:t>
            </a:r>
            <a:endParaRPr lang="hr-HR">
              <a:solidFill>
                <a:srgbClr val="4C4F54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152" y="5997389"/>
            <a:ext cx="12048847" cy="789716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hr-HR" smtClean="0">
                <a:solidFill>
                  <a:srgbClr val="BF0C34"/>
                </a:solidFill>
              </a:rPr>
              <a:t>Nada Mihovilić, prof. mentor, Gimnazija A.G. Matoša, Zabok</a:t>
            </a:r>
          </a:p>
          <a:p>
            <a:pPr algn="r"/>
            <a:r>
              <a:rPr lang="hr-HR" smtClean="0">
                <a:solidFill>
                  <a:srgbClr val="BF0C34"/>
                </a:solidFill>
              </a:rPr>
              <a:t>	       PMF, Zagreb, 5. travnja 2017.g.</a:t>
            </a:r>
            <a:endParaRPr lang="hr-HR">
              <a:solidFill>
                <a:srgbClr val="BF0C34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445" t="19029" r="17798" b="37213"/>
          <a:stretch/>
        </p:blipFill>
        <p:spPr>
          <a:xfrm>
            <a:off x="3606093" y="722563"/>
            <a:ext cx="4372495" cy="30008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445" t="65304" r="17798" b="19031"/>
          <a:stretch/>
        </p:blipFill>
        <p:spPr>
          <a:xfrm>
            <a:off x="1687485" y="3923606"/>
            <a:ext cx="4372495" cy="107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219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Račun s korijenima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2942456"/>
              </p:ext>
            </p:extLst>
          </p:nvPr>
        </p:nvGraphicFramePr>
        <p:xfrm>
          <a:off x="995362" y="1567972"/>
          <a:ext cx="1595127" cy="503724"/>
        </p:xfrm>
        <a:graphic>
          <a:graphicData uri="http://schemas.openxmlformats.org/presentationml/2006/ole">
            <p:oleObj spid="_x0000_s21166" name="Equation" r:id="rId3" imgW="723600" imgH="228600" progId="Equation.DSMT4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80862786"/>
              </p:ext>
            </p:extLst>
          </p:nvPr>
        </p:nvGraphicFramePr>
        <p:xfrm>
          <a:off x="995362" y="2528371"/>
          <a:ext cx="1401031" cy="589238"/>
        </p:xfrm>
        <a:graphic>
          <a:graphicData uri="http://schemas.openxmlformats.org/presentationml/2006/ole">
            <p:oleObj spid="_x0000_s21167" name="Equation" r:id="rId4" imgW="634680" imgH="266400" progId="Equation.DSMT4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6858856"/>
              </p:ext>
            </p:extLst>
          </p:nvPr>
        </p:nvGraphicFramePr>
        <p:xfrm>
          <a:off x="995362" y="3568648"/>
          <a:ext cx="981357" cy="1008912"/>
        </p:xfrm>
        <a:graphic>
          <a:graphicData uri="http://schemas.openxmlformats.org/presentationml/2006/ole">
            <p:oleObj spid="_x0000_s21168" name="Equation" r:id="rId5" imgW="444240" imgH="457200" progId="Equation.DSMT4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1009733"/>
              </p:ext>
            </p:extLst>
          </p:nvPr>
        </p:nvGraphicFramePr>
        <p:xfrm>
          <a:off x="3656233" y="1541112"/>
          <a:ext cx="1261141" cy="504456"/>
        </p:xfrm>
        <a:graphic>
          <a:graphicData uri="http://schemas.openxmlformats.org/presentationml/2006/ole">
            <p:oleObj spid="_x0000_s21169" name="Equation" r:id="rId6" imgW="571320" imgH="228600" progId="Equation.DSMT4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00080857"/>
              </p:ext>
            </p:extLst>
          </p:nvPr>
        </p:nvGraphicFramePr>
        <p:xfrm>
          <a:off x="3656233" y="2319213"/>
          <a:ext cx="2185269" cy="504456"/>
        </p:xfrm>
        <a:graphic>
          <a:graphicData uri="http://schemas.openxmlformats.org/presentationml/2006/ole">
            <p:oleObj spid="_x0000_s21170" name="Equation" r:id="rId7" imgW="990360" imgH="228600" progId="Equation.DSMT4">
              <p:embed/>
            </p:oleObj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48630111"/>
              </p:ext>
            </p:extLst>
          </p:nvPr>
        </p:nvGraphicFramePr>
        <p:xfrm>
          <a:off x="3656233" y="3079365"/>
          <a:ext cx="1288693" cy="589238"/>
        </p:xfrm>
        <a:graphic>
          <a:graphicData uri="http://schemas.openxmlformats.org/presentationml/2006/ole">
            <p:oleObj spid="_x0000_s21171" name="Equation" r:id="rId8" imgW="583920" imgH="266400" progId="Equation.DSMT4">
              <p:embed/>
            </p:oleObj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90536335"/>
              </p:ext>
            </p:extLst>
          </p:nvPr>
        </p:nvGraphicFramePr>
        <p:xfrm>
          <a:off x="3656233" y="3924299"/>
          <a:ext cx="1738042" cy="504456"/>
        </p:xfrm>
        <a:graphic>
          <a:graphicData uri="http://schemas.openxmlformats.org/presentationml/2006/ole">
            <p:oleObj spid="_x0000_s21172" name="Equation" r:id="rId9" imgW="787320" imgH="228600" progId="Equation.DSMT4">
              <p:embed/>
            </p:oleObj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69380182"/>
              </p:ext>
            </p:extLst>
          </p:nvPr>
        </p:nvGraphicFramePr>
        <p:xfrm>
          <a:off x="3656233" y="4684451"/>
          <a:ext cx="2017823" cy="587118"/>
        </p:xfrm>
        <a:graphic>
          <a:graphicData uri="http://schemas.openxmlformats.org/presentationml/2006/ole">
            <p:oleObj spid="_x0000_s21173" name="Equation" r:id="rId10" imgW="914400" imgH="266400" progId="Equation.DSMT4">
              <p:embed/>
            </p:oleObj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27703177"/>
              </p:ext>
            </p:extLst>
          </p:nvPr>
        </p:nvGraphicFramePr>
        <p:xfrm>
          <a:off x="6855148" y="1487348"/>
          <a:ext cx="1935160" cy="674021"/>
        </p:xfrm>
        <a:graphic>
          <a:graphicData uri="http://schemas.openxmlformats.org/presentationml/2006/ole">
            <p:oleObj spid="_x0000_s21174" name="Equation" r:id="rId11" imgW="876240" imgH="304560" progId="Equation.DSMT4">
              <p:embed/>
            </p:oleObj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65736904"/>
              </p:ext>
            </p:extLst>
          </p:nvPr>
        </p:nvGraphicFramePr>
        <p:xfrm>
          <a:off x="6855148" y="2426851"/>
          <a:ext cx="2047498" cy="674021"/>
        </p:xfrm>
        <a:graphic>
          <a:graphicData uri="http://schemas.openxmlformats.org/presentationml/2006/ole">
            <p:oleObj spid="_x0000_s21175" name="Equation" r:id="rId12" imgW="927000" imgH="304560" progId="Equation.DSMT4">
              <p:embed/>
            </p:oleObj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55569576"/>
              </p:ext>
            </p:extLst>
          </p:nvPr>
        </p:nvGraphicFramePr>
        <p:xfrm>
          <a:off x="6848559" y="3366354"/>
          <a:ext cx="1992389" cy="674021"/>
        </p:xfrm>
        <a:graphic>
          <a:graphicData uri="http://schemas.openxmlformats.org/presentationml/2006/ole">
            <p:oleObj spid="_x0000_s21176" name="Equation" r:id="rId13" imgW="901440" imgH="304560" progId="Equation.DSMT4">
              <p:embed/>
            </p:oleObj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02157606"/>
              </p:ext>
            </p:extLst>
          </p:nvPr>
        </p:nvGraphicFramePr>
        <p:xfrm>
          <a:off x="9821827" y="1541112"/>
          <a:ext cx="1066141" cy="616792"/>
        </p:xfrm>
        <a:graphic>
          <a:graphicData uri="http://schemas.openxmlformats.org/presentationml/2006/ole">
            <p:oleObj spid="_x0000_s21177" name="Equation" r:id="rId14" imgW="482400" imgH="279360" progId="Equation.DSMT4">
              <p:embed/>
            </p:oleObj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33201658"/>
              </p:ext>
            </p:extLst>
          </p:nvPr>
        </p:nvGraphicFramePr>
        <p:xfrm>
          <a:off x="9821826" y="2426851"/>
          <a:ext cx="1066141" cy="616792"/>
        </p:xfrm>
        <a:graphic>
          <a:graphicData uri="http://schemas.openxmlformats.org/presentationml/2006/ole">
            <p:oleObj spid="_x0000_s21178" name="Equation" r:id="rId15" imgW="482400" imgH="279360" progId="Equation.DSMT4">
              <p:embed/>
            </p:oleObj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9857134"/>
              </p:ext>
            </p:extLst>
          </p:nvPr>
        </p:nvGraphicFramePr>
        <p:xfrm>
          <a:off x="9792154" y="3373984"/>
          <a:ext cx="1095813" cy="616792"/>
        </p:xfrm>
        <a:graphic>
          <a:graphicData uri="http://schemas.openxmlformats.org/presentationml/2006/ole">
            <p:oleObj spid="_x0000_s21179" name="Equation" r:id="rId16" imgW="495000" imgH="279360" progId="Equation.DSMT4">
              <p:embed/>
            </p:oleObj>
          </a:graphicData>
        </a:graphic>
      </p:graphicFrame>
      <p:cxnSp>
        <p:nvCxnSpPr>
          <p:cNvPr id="20" name="Straight Connector 19"/>
          <p:cNvCxnSpPr/>
          <p:nvPr/>
        </p:nvCxnSpPr>
        <p:spPr>
          <a:xfrm flipV="1">
            <a:off x="672822" y="1112034"/>
            <a:ext cx="5868000" cy="8312"/>
          </a:xfrm>
          <a:prstGeom prst="line">
            <a:avLst/>
          </a:prstGeom>
          <a:ln w="31750">
            <a:solidFill>
              <a:srgbClr val="BF0C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9020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31558462"/>
              </p:ext>
            </p:extLst>
          </p:nvPr>
        </p:nvGraphicFramePr>
        <p:xfrm>
          <a:off x="894851" y="341895"/>
          <a:ext cx="2277557" cy="749755"/>
        </p:xfrm>
        <a:graphic>
          <a:graphicData uri="http://schemas.openxmlformats.org/presentationml/2006/ole">
            <p:oleObj spid="_x0000_s24611" name="Equation" r:id="rId3" imgW="927000" imgH="304560" progId="Equation.DSMT4">
              <p:embed/>
            </p:oleObj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670" b="23196"/>
          <a:stretch/>
        </p:blipFill>
        <p:spPr>
          <a:xfrm>
            <a:off x="4534763" y="1632710"/>
            <a:ext cx="3301192" cy="4292082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511" b="22561"/>
          <a:stretch/>
        </p:blipFill>
        <p:spPr>
          <a:xfrm>
            <a:off x="787111" y="1632710"/>
            <a:ext cx="3301192" cy="4338735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8603777"/>
              </p:ext>
            </p:extLst>
          </p:nvPr>
        </p:nvGraphicFramePr>
        <p:xfrm>
          <a:off x="8703219" y="1922071"/>
          <a:ext cx="1812381" cy="647445"/>
        </p:xfrm>
        <a:graphic>
          <a:graphicData uri="http://schemas.openxmlformats.org/presentationml/2006/ole">
            <p:oleObj spid="_x0000_s24612" name="Equation" r:id="rId6" imgW="749160" imgH="266400" progId="Equation.DSMT4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67905299"/>
              </p:ext>
            </p:extLst>
          </p:nvPr>
        </p:nvGraphicFramePr>
        <p:xfrm>
          <a:off x="8703219" y="2677073"/>
          <a:ext cx="1566398" cy="647445"/>
        </p:xfrm>
        <a:graphic>
          <a:graphicData uri="http://schemas.openxmlformats.org/presentationml/2006/ole">
            <p:oleObj spid="_x0000_s24613" name="Equation" r:id="rId7" imgW="647640" imgH="266400" progId="Equation.DSMT4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69263902"/>
              </p:ext>
            </p:extLst>
          </p:nvPr>
        </p:nvGraphicFramePr>
        <p:xfrm>
          <a:off x="8703219" y="3432722"/>
          <a:ext cx="765795" cy="647446"/>
        </p:xfrm>
        <a:graphic>
          <a:graphicData uri="http://schemas.openxmlformats.org/presentationml/2006/ole">
            <p:oleObj spid="_x0000_s24614" name="Equation" r:id="rId8" imgW="317160" imgH="266400" progId="Equation.DSMT4">
              <p:embed/>
            </p:oleObj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70945442"/>
              </p:ext>
            </p:extLst>
          </p:nvPr>
        </p:nvGraphicFramePr>
        <p:xfrm>
          <a:off x="8703219" y="4151861"/>
          <a:ext cx="735627" cy="647444"/>
        </p:xfrm>
        <a:graphic>
          <a:graphicData uri="http://schemas.openxmlformats.org/presentationml/2006/ole">
            <p:oleObj spid="_x0000_s24615" name="Equation" r:id="rId9" imgW="304560" imgH="266400" progId="Equation.DSMT4">
              <p:embed/>
            </p:oleObj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44769122"/>
              </p:ext>
            </p:extLst>
          </p:nvPr>
        </p:nvGraphicFramePr>
        <p:xfrm>
          <a:off x="8703219" y="4865396"/>
          <a:ext cx="798282" cy="554621"/>
        </p:xfrm>
        <a:graphic>
          <a:graphicData uri="http://schemas.openxmlformats.org/presentationml/2006/ole">
            <p:oleObj spid="_x0000_s24616" name="Equation" r:id="rId10" imgW="330120" imgH="228600" progId="Equation.DSMT4">
              <p:embed/>
            </p:oleObj>
          </a:graphicData>
        </a:graphic>
      </p:graphicFrame>
      <p:cxnSp>
        <p:nvCxnSpPr>
          <p:cNvPr id="13" name="Straight Connector 12"/>
          <p:cNvCxnSpPr/>
          <p:nvPr/>
        </p:nvCxnSpPr>
        <p:spPr>
          <a:xfrm flipV="1">
            <a:off x="719974" y="1327149"/>
            <a:ext cx="2880000" cy="8312"/>
          </a:xfrm>
          <a:prstGeom prst="line">
            <a:avLst/>
          </a:prstGeom>
          <a:ln w="31750">
            <a:solidFill>
              <a:srgbClr val="BF0C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067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80897485"/>
              </p:ext>
            </p:extLst>
          </p:nvPr>
        </p:nvGraphicFramePr>
        <p:xfrm>
          <a:off x="838199" y="318415"/>
          <a:ext cx="1317172" cy="741387"/>
        </p:xfrm>
        <a:graphic>
          <a:graphicData uri="http://schemas.openxmlformats.org/presentationml/2006/ole">
            <p:oleObj spid="_x0000_s23755" name="Equation" r:id="rId3" imgW="495000" imgH="279360" progId="Equation.DSMT4">
              <p:embed/>
            </p:oleObj>
          </a:graphicData>
        </a:graphic>
      </p:graphicFrame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534"/>
          <a:stretch/>
        </p:blipFill>
        <p:spPr>
          <a:xfrm>
            <a:off x="4393673" y="394713"/>
            <a:ext cx="3257429" cy="5586308"/>
          </a:xfrm>
          <a:ln>
            <a:solidFill>
              <a:schemeClr val="tx1"/>
            </a:solidFill>
          </a:ln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02604872"/>
              </p:ext>
            </p:extLst>
          </p:nvPr>
        </p:nvGraphicFramePr>
        <p:xfrm>
          <a:off x="8371113" y="1700841"/>
          <a:ext cx="1586642" cy="651531"/>
        </p:xfrm>
        <a:graphic>
          <a:graphicData uri="http://schemas.openxmlformats.org/presentationml/2006/ole">
            <p:oleObj spid="_x0000_s23756" name="Equation" r:id="rId5" imgW="647640" imgH="266400" progId="Equation.DSMT4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23443792"/>
              </p:ext>
            </p:extLst>
          </p:nvPr>
        </p:nvGraphicFramePr>
        <p:xfrm>
          <a:off x="8371113" y="904688"/>
          <a:ext cx="1211658" cy="681997"/>
        </p:xfrm>
        <a:graphic>
          <a:graphicData uri="http://schemas.openxmlformats.org/presentationml/2006/ole">
            <p:oleObj spid="_x0000_s23757" name="Equation" r:id="rId6" imgW="495000" imgH="279360" progId="Equation.DSMT4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8643971"/>
              </p:ext>
            </p:extLst>
          </p:nvPr>
        </p:nvGraphicFramePr>
        <p:xfrm>
          <a:off x="8371113" y="2518487"/>
          <a:ext cx="1181192" cy="560129"/>
        </p:xfrm>
        <a:graphic>
          <a:graphicData uri="http://schemas.openxmlformats.org/presentationml/2006/ole">
            <p:oleObj spid="_x0000_s23758" name="Equation" r:id="rId7" imgW="482400" imgH="228600" progId="Equation.DSMT4">
              <p:embed/>
            </p:oleObj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34931596"/>
              </p:ext>
            </p:extLst>
          </p:nvPr>
        </p:nvGraphicFramePr>
        <p:xfrm>
          <a:off x="8371113" y="3419274"/>
          <a:ext cx="1056980" cy="651530"/>
        </p:xfrm>
        <a:graphic>
          <a:graphicData uri="http://schemas.openxmlformats.org/presentationml/2006/ole">
            <p:oleObj spid="_x0000_s23759" name="Equation" r:id="rId8" imgW="431640" imgH="266400" progId="Equation.DSMT4">
              <p:embed/>
            </p:oleObj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29820682"/>
              </p:ext>
            </p:extLst>
          </p:nvPr>
        </p:nvGraphicFramePr>
        <p:xfrm>
          <a:off x="8371113" y="4109835"/>
          <a:ext cx="745276" cy="651531"/>
        </p:xfrm>
        <a:graphic>
          <a:graphicData uri="http://schemas.openxmlformats.org/presentationml/2006/ole">
            <p:oleObj spid="_x0000_s23760" name="Equation" r:id="rId9" imgW="304560" imgH="266400" progId="Equation.DSMT4">
              <p:embed/>
            </p:oleObj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23797234"/>
              </p:ext>
            </p:extLst>
          </p:nvPr>
        </p:nvGraphicFramePr>
        <p:xfrm>
          <a:off x="8371113" y="4927481"/>
          <a:ext cx="560128" cy="557785"/>
        </p:xfrm>
        <a:graphic>
          <a:graphicData uri="http://schemas.openxmlformats.org/presentationml/2006/ole">
            <p:oleObj spid="_x0000_s23761" name="Equation" r:id="rId10" imgW="228600" imgH="228600" progId="Equation.DSMT4">
              <p:embed/>
            </p:oleObj>
          </a:graphicData>
        </a:graphic>
      </p:graphicFrame>
      <p:cxnSp>
        <p:nvCxnSpPr>
          <p:cNvPr id="14" name="Straight Connector 13"/>
          <p:cNvCxnSpPr/>
          <p:nvPr/>
        </p:nvCxnSpPr>
        <p:spPr>
          <a:xfrm flipV="1">
            <a:off x="636596" y="1245686"/>
            <a:ext cx="2880000" cy="8312"/>
          </a:xfrm>
          <a:prstGeom prst="line">
            <a:avLst/>
          </a:prstGeom>
          <a:ln w="31750">
            <a:solidFill>
              <a:srgbClr val="BF0C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6536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739" b="11574"/>
          <a:stretch/>
        </p:blipFill>
        <p:spPr>
          <a:xfrm>
            <a:off x="4834242" y="1418253"/>
            <a:ext cx="2807493" cy="4226768"/>
          </a:xfr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734" b="8158"/>
          <a:stretch/>
        </p:blipFill>
        <p:spPr>
          <a:xfrm>
            <a:off x="1358674" y="1418253"/>
            <a:ext cx="2912900" cy="4562669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87540170"/>
              </p:ext>
            </p:extLst>
          </p:nvPr>
        </p:nvGraphicFramePr>
        <p:xfrm>
          <a:off x="542924" y="296597"/>
          <a:ext cx="2900072" cy="617805"/>
        </p:xfrm>
        <a:graphic>
          <a:graphicData uri="http://schemas.openxmlformats.org/presentationml/2006/ole">
            <p:oleObj spid="_x0000_s25616" name="Equation" r:id="rId5" imgW="1307880" imgH="279360" progId="Equation.DSMT4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2007310"/>
              </p:ext>
            </p:extLst>
          </p:nvPr>
        </p:nvGraphicFramePr>
        <p:xfrm>
          <a:off x="8415538" y="1567545"/>
          <a:ext cx="2820789" cy="609308"/>
        </p:xfrm>
        <a:graphic>
          <a:graphicData uri="http://schemas.openxmlformats.org/presentationml/2006/ole">
            <p:oleObj spid="_x0000_s25617" name="Equation" r:id="rId6" imgW="1231560" imgH="266400" progId="Equation.DSMT4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83197430"/>
              </p:ext>
            </p:extLst>
          </p:nvPr>
        </p:nvGraphicFramePr>
        <p:xfrm>
          <a:off x="8415538" y="2407906"/>
          <a:ext cx="2182988" cy="609308"/>
        </p:xfrm>
        <a:graphic>
          <a:graphicData uri="http://schemas.openxmlformats.org/presentationml/2006/ole">
            <p:oleObj spid="_x0000_s25618" name="Equation" r:id="rId7" imgW="952200" imgH="266400" progId="Equation.DSMT4">
              <p:embed/>
            </p:oleObj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96581827"/>
              </p:ext>
            </p:extLst>
          </p:nvPr>
        </p:nvGraphicFramePr>
        <p:xfrm>
          <a:off x="8415538" y="3248267"/>
          <a:ext cx="843825" cy="609308"/>
        </p:xfrm>
        <a:graphic>
          <a:graphicData uri="http://schemas.openxmlformats.org/presentationml/2006/ole">
            <p:oleObj spid="_x0000_s25619" name="Equation" r:id="rId8" imgW="368280" imgH="266400" progId="Equation.DSMT4">
              <p:embed/>
            </p:oleObj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22318024"/>
              </p:ext>
            </p:extLst>
          </p:nvPr>
        </p:nvGraphicFramePr>
        <p:xfrm>
          <a:off x="8415538" y="3985306"/>
          <a:ext cx="699171" cy="609308"/>
        </p:xfrm>
        <a:graphic>
          <a:graphicData uri="http://schemas.openxmlformats.org/presentationml/2006/ole">
            <p:oleObj spid="_x0000_s25620" name="Equation" r:id="rId9" imgW="304560" imgH="266400" progId="Equation.DSMT4">
              <p:embed/>
            </p:oleObj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34915246"/>
              </p:ext>
            </p:extLst>
          </p:nvPr>
        </p:nvGraphicFramePr>
        <p:xfrm>
          <a:off x="8415538" y="4722345"/>
          <a:ext cx="1047659" cy="550131"/>
        </p:xfrm>
        <a:graphic>
          <a:graphicData uri="http://schemas.openxmlformats.org/presentationml/2006/ole">
            <p:oleObj spid="_x0000_s25621" name="Equation" r:id="rId10" imgW="457200" imgH="241200" progId="Equation.DSMT4">
              <p:embed/>
            </p:oleObj>
          </a:graphicData>
        </a:graphic>
      </p:graphicFrame>
      <p:cxnSp>
        <p:nvCxnSpPr>
          <p:cNvPr id="14" name="Straight Connector 13"/>
          <p:cNvCxnSpPr/>
          <p:nvPr/>
        </p:nvCxnSpPr>
        <p:spPr>
          <a:xfrm flipV="1">
            <a:off x="562996" y="1051476"/>
            <a:ext cx="2880000" cy="8312"/>
          </a:xfrm>
          <a:prstGeom prst="line">
            <a:avLst/>
          </a:prstGeom>
          <a:ln w="31750">
            <a:solidFill>
              <a:srgbClr val="BF0C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0854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/>
              <a:t>Rješenja kvadratne </a:t>
            </a:r>
            <a:r>
              <a:rPr lang="hr-HR" smtClean="0"/>
              <a:t>jednadžbe</a:t>
            </a:r>
            <a:endParaRPr lang="hr-HR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40512588"/>
              </p:ext>
            </p:extLst>
          </p:nvPr>
        </p:nvGraphicFramePr>
        <p:xfrm>
          <a:off x="995903" y="1581860"/>
          <a:ext cx="2148145" cy="506107"/>
        </p:xfrm>
        <a:graphic>
          <a:graphicData uri="http://schemas.openxmlformats.org/presentationml/2006/ole">
            <p:oleObj spid="_x0000_s22880" name="Equation" r:id="rId3" imgW="914400" imgH="215640" progId="Equation.DSMT4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75947434"/>
              </p:ext>
            </p:extLst>
          </p:nvPr>
        </p:nvGraphicFramePr>
        <p:xfrm>
          <a:off x="3958398" y="1564842"/>
          <a:ext cx="2267361" cy="506108"/>
        </p:xfrm>
        <a:graphic>
          <a:graphicData uri="http://schemas.openxmlformats.org/presentationml/2006/ole">
            <p:oleObj spid="_x0000_s22881" name="Equation" r:id="rId4" imgW="965160" imgH="215640" progId="Equation.DSMT4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79791078"/>
              </p:ext>
            </p:extLst>
          </p:nvPr>
        </p:nvGraphicFramePr>
        <p:xfrm>
          <a:off x="3918614" y="3060344"/>
          <a:ext cx="2177386" cy="922240"/>
        </p:xfrm>
        <a:graphic>
          <a:graphicData uri="http://schemas.openxmlformats.org/presentationml/2006/ole">
            <p:oleObj spid="_x0000_s22882" name="Equation" r:id="rId5" imgW="927000" imgH="393480" progId="Equation.DSMT4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8323416"/>
              </p:ext>
            </p:extLst>
          </p:nvPr>
        </p:nvGraphicFramePr>
        <p:xfrm>
          <a:off x="3958398" y="2389839"/>
          <a:ext cx="2177386" cy="506108"/>
        </p:xfrm>
        <a:graphic>
          <a:graphicData uri="http://schemas.openxmlformats.org/presentationml/2006/ole">
            <p:oleObj spid="_x0000_s22883" name="Equation" r:id="rId6" imgW="927000" imgH="215640" progId="Equation.DSMT4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62151288"/>
              </p:ext>
            </p:extLst>
          </p:nvPr>
        </p:nvGraphicFramePr>
        <p:xfrm>
          <a:off x="7032625" y="1550988"/>
          <a:ext cx="2416175" cy="566737"/>
        </p:xfrm>
        <a:graphic>
          <a:graphicData uri="http://schemas.openxmlformats.org/presentationml/2006/ole">
            <p:oleObj spid="_x0000_s22884" name="Equation" r:id="rId7" imgW="1028520" imgH="241200" progId="Equation.DSMT4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43744145"/>
              </p:ext>
            </p:extLst>
          </p:nvPr>
        </p:nvGraphicFramePr>
        <p:xfrm>
          <a:off x="995903" y="2389839"/>
          <a:ext cx="2148144" cy="506108"/>
        </p:xfrm>
        <a:graphic>
          <a:graphicData uri="http://schemas.openxmlformats.org/presentationml/2006/ole">
            <p:oleObj spid="_x0000_s22885" name="Equation" r:id="rId8" imgW="914400" imgH="215640" progId="Equation.DSMT4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51540785"/>
              </p:ext>
            </p:extLst>
          </p:nvPr>
        </p:nvGraphicFramePr>
        <p:xfrm>
          <a:off x="7061199" y="2181773"/>
          <a:ext cx="2627259" cy="922240"/>
        </p:xfrm>
        <a:graphic>
          <a:graphicData uri="http://schemas.openxmlformats.org/presentationml/2006/ole">
            <p:oleObj spid="_x0000_s22886" name="Equation" r:id="rId9" imgW="1117440" imgH="393480" progId="Equation.DSMT4">
              <p:embed/>
            </p:oleObj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64265899"/>
              </p:ext>
            </p:extLst>
          </p:nvPr>
        </p:nvGraphicFramePr>
        <p:xfrm>
          <a:off x="1003813" y="3060344"/>
          <a:ext cx="1759005" cy="924489"/>
        </p:xfrm>
        <a:graphic>
          <a:graphicData uri="http://schemas.openxmlformats.org/presentationml/2006/ole">
            <p:oleObj spid="_x0000_s22887" name="Equation" r:id="rId10" imgW="749160" imgH="393480" progId="Equation.DSMT4">
              <p:embed/>
            </p:oleObj>
          </a:graphicData>
        </a:graphic>
      </p:graphicFrame>
      <p:cxnSp>
        <p:nvCxnSpPr>
          <p:cNvPr id="12" name="Straight Connector 11"/>
          <p:cNvCxnSpPr/>
          <p:nvPr/>
        </p:nvCxnSpPr>
        <p:spPr>
          <a:xfrm flipV="1">
            <a:off x="672822" y="1112034"/>
            <a:ext cx="7128000" cy="8312"/>
          </a:xfrm>
          <a:prstGeom prst="line">
            <a:avLst/>
          </a:prstGeom>
          <a:ln w="31750">
            <a:solidFill>
              <a:srgbClr val="BF0C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3020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37153026"/>
              </p:ext>
            </p:extLst>
          </p:nvPr>
        </p:nvGraphicFramePr>
        <p:xfrm>
          <a:off x="650671" y="402419"/>
          <a:ext cx="2148144" cy="506108"/>
        </p:xfrm>
        <a:graphic>
          <a:graphicData uri="http://schemas.openxmlformats.org/presentationml/2006/ole">
            <p:oleObj spid="_x0000_s9357" name="Equation" r:id="rId3" imgW="914400" imgH="215640" progId="Equation.DSMT4">
              <p:embed/>
            </p:oleObj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110"/>
          <a:stretch/>
        </p:blipFill>
        <p:spPr>
          <a:xfrm>
            <a:off x="3616682" y="494522"/>
            <a:ext cx="3448244" cy="58782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414"/>
          <a:stretch/>
        </p:blipFill>
        <p:spPr>
          <a:xfrm>
            <a:off x="7666166" y="494522"/>
            <a:ext cx="3448244" cy="5859624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7" name="Straight Connector 6"/>
          <p:cNvCxnSpPr/>
          <p:nvPr/>
        </p:nvCxnSpPr>
        <p:spPr>
          <a:xfrm flipV="1">
            <a:off x="436062" y="1088798"/>
            <a:ext cx="2880000" cy="8312"/>
          </a:xfrm>
          <a:prstGeom prst="line">
            <a:avLst/>
          </a:prstGeom>
          <a:ln w="31750">
            <a:solidFill>
              <a:srgbClr val="BF0C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6567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79466615"/>
              </p:ext>
            </p:extLst>
          </p:nvPr>
        </p:nvGraphicFramePr>
        <p:xfrm>
          <a:off x="884669" y="477064"/>
          <a:ext cx="2177386" cy="506108"/>
        </p:xfrm>
        <a:graphic>
          <a:graphicData uri="http://schemas.openxmlformats.org/presentationml/2006/ole">
            <p:oleObj spid="_x0000_s10381" name="Equation" r:id="rId3" imgW="927000" imgH="215640" progId="Equation.DSMT4">
              <p:embed/>
            </p:oleObj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09"/>
          <a:stretch/>
        </p:blipFill>
        <p:spPr>
          <a:xfrm>
            <a:off x="5268200" y="337104"/>
            <a:ext cx="3546614" cy="6064897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6" name="Straight Connector 5"/>
          <p:cNvCxnSpPr/>
          <p:nvPr/>
        </p:nvCxnSpPr>
        <p:spPr>
          <a:xfrm flipV="1">
            <a:off x="533362" y="1182105"/>
            <a:ext cx="2880000" cy="8312"/>
          </a:xfrm>
          <a:prstGeom prst="line">
            <a:avLst/>
          </a:prstGeom>
          <a:ln w="31750">
            <a:solidFill>
              <a:srgbClr val="BF0C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8675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26489287"/>
              </p:ext>
            </p:extLst>
          </p:nvPr>
        </p:nvGraphicFramePr>
        <p:xfrm>
          <a:off x="796843" y="203275"/>
          <a:ext cx="2627259" cy="922240"/>
        </p:xfrm>
        <a:graphic>
          <a:graphicData uri="http://schemas.openxmlformats.org/presentationml/2006/ole">
            <p:oleObj spid="_x0000_s8334" name="Equation" r:id="rId3" imgW="1117440" imgH="393480" progId="Equation.DSMT4">
              <p:embed/>
            </p:oleObj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695" b="2355"/>
          <a:stretch/>
        </p:blipFill>
        <p:spPr>
          <a:xfrm>
            <a:off x="1237088" y="1351747"/>
            <a:ext cx="3162624" cy="52823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558" b="23244"/>
          <a:stretch/>
        </p:blipFill>
        <p:spPr>
          <a:xfrm>
            <a:off x="4901002" y="1351747"/>
            <a:ext cx="3162624" cy="41154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537" b="26395"/>
          <a:stretch/>
        </p:blipFill>
        <p:spPr>
          <a:xfrm>
            <a:off x="8564916" y="1351747"/>
            <a:ext cx="3162624" cy="393953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6" name="Straight Connector 5"/>
          <p:cNvCxnSpPr/>
          <p:nvPr/>
        </p:nvCxnSpPr>
        <p:spPr>
          <a:xfrm flipV="1">
            <a:off x="684876" y="1125515"/>
            <a:ext cx="2880000" cy="8312"/>
          </a:xfrm>
          <a:prstGeom prst="line">
            <a:avLst/>
          </a:prstGeom>
          <a:ln w="31750">
            <a:solidFill>
              <a:srgbClr val="BF0C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4602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mtClean="0"/>
              <a:t> </a:t>
            </a:r>
            <a:r>
              <a:rPr lang="hr-HR"/>
              <a:t>Sustavi </a:t>
            </a:r>
            <a:r>
              <a:rPr lang="hr-HR" smtClean="0"/>
              <a:t>jednadžbi</a:t>
            </a:r>
            <a:endParaRPr lang="hr-HR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68707180"/>
              </p:ext>
            </p:extLst>
          </p:nvPr>
        </p:nvGraphicFramePr>
        <p:xfrm>
          <a:off x="1155441" y="1478063"/>
          <a:ext cx="2164118" cy="973853"/>
        </p:xfrm>
        <a:graphic>
          <a:graphicData uri="http://schemas.openxmlformats.org/presentationml/2006/ole">
            <p:oleObj spid="_x0000_s7806" name="Equation" r:id="rId3" imgW="1015920" imgH="457200" progId="Equation.DSMT4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90895300"/>
              </p:ext>
            </p:extLst>
          </p:nvPr>
        </p:nvGraphicFramePr>
        <p:xfrm>
          <a:off x="1155441" y="3999442"/>
          <a:ext cx="2215283" cy="973774"/>
        </p:xfrm>
        <a:graphic>
          <a:graphicData uri="http://schemas.openxmlformats.org/presentationml/2006/ole">
            <p:oleObj spid="_x0000_s7807" name="Equation" r:id="rId4" imgW="1041120" imgH="457200" progId="Equation.DSMT4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08974525"/>
              </p:ext>
            </p:extLst>
          </p:nvPr>
        </p:nvGraphicFramePr>
        <p:xfrm>
          <a:off x="1155441" y="2738782"/>
          <a:ext cx="2407448" cy="973774"/>
        </p:xfrm>
        <a:graphic>
          <a:graphicData uri="http://schemas.openxmlformats.org/presentationml/2006/ole">
            <p:oleObj spid="_x0000_s7808" name="Equation" r:id="rId5" imgW="1130040" imgH="457200" progId="Equation.DSMT4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08829792"/>
              </p:ext>
            </p:extLst>
          </p:nvPr>
        </p:nvGraphicFramePr>
        <p:xfrm>
          <a:off x="5387837" y="1506559"/>
          <a:ext cx="1676400" cy="1890713"/>
        </p:xfrm>
        <a:graphic>
          <a:graphicData uri="http://schemas.openxmlformats.org/presentationml/2006/ole">
            <p:oleObj spid="_x0000_s7809" name="Equation" r:id="rId6" imgW="787320" imgH="888840" progId="Equation.DSMT4">
              <p:embed/>
            </p:oleObj>
          </a:graphicData>
        </a:graphic>
      </p:graphicFrame>
      <p:cxnSp>
        <p:nvCxnSpPr>
          <p:cNvPr id="7" name="Straight Connector 6"/>
          <p:cNvCxnSpPr/>
          <p:nvPr/>
        </p:nvCxnSpPr>
        <p:spPr>
          <a:xfrm flipV="1">
            <a:off x="672822" y="1112034"/>
            <a:ext cx="5868000" cy="8312"/>
          </a:xfrm>
          <a:prstGeom prst="line">
            <a:avLst/>
          </a:prstGeom>
          <a:ln w="31750">
            <a:solidFill>
              <a:srgbClr val="BF0C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5818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 </a:t>
            </a:r>
            <a:endParaRPr lang="hr-HR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31557361"/>
              </p:ext>
            </p:extLst>
          </p:nvPr>
        </p:nvGraphicFramePr>
        <p:xfrm>
          <a:off x="418323" y="609845"/>
          <a:ext cx="2268894" cy="1021002"/>
        </p:xfrm>
        <a:graphic>
          <a:graphicData uri="http://schemas.openxmlformats.org/presentationml/2006/ole">
            <p:oleObj spid="_x0000_s11674" name="Equation" r:id="rId3" imgW="1015920" imgH="457200" progId="Equation.DSMT4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52376856"/>
              </p:ext>
            </p:extLst>
          </p:nvPr>
        </p:nvGraphicFramePr>
        <p:xfrm>
          <a:off x="514261" y="3949733"/>
          <a:ext cx="2172956" cy="955168"/>
        </p:xfrm>
        <a:graphic>
          <a:graphicData uri="http://schemas.openxmlformats.org/presentationml/2006/ole">
            <p:oleObj spid="_x0000_s11675" name="Equation" r:id="rId4" imgW="1041120" imgH="457200" progId="Equation.DSMT4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45091238"/>
              </p:ext>
            </p:extLst>
          </p:nvPr>
        </p:nvGraphicFramePr>
        <p:xfrm>
          <a:off x="418323" y="2095306"/>
          <a:ext cx="2478282" cy="1002425"/>
        </p:xfrm>
        <a:graphic>
          <a:graphicData uri="http://schemas.openxmlformats.org/presentationml/2006/ole">
            <p:oleObj spid="_x0000_s11676" name="Equation" r:id="rId5" imgW="1130040" imgH="457200" progId="Equation.DSMT4">
              <p:embed/>
            </p:oleObj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538"/>
          <a:stretch/>
        </p:blipFill>
        <p:spPr>
          <a:xfrm>
            <a:off x="3818902" y="609845"/>
            <a:ext cx="3546614" cy="60820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09"/>
          <a:stretch/>
        </p:blipFill>
        <p:spPr>
          <a:xfrm>
            <a:off x="7973347" y="609845"/>
            <a:ext cx="3546614" cy="6064898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0" name="Straight Connector 9"/>
          <p:cNvCxnSpPr/>
          <p:nvPr/>
        </p:nvCxnSpPr>
        <p:spPr>
          <a:xfrm flipV="1">
            <a:off x="331071" y="3507530"/>
            <a:ext cx="2880000" cy="8312"/>
          </a:xfrm>
          <a:prstGeom prst="line">
            <a:avLst/>
          </a:prstGeom>
          <a:ln w="31750">
            <a:solidFill>
              <a:srgbClr val="BF0C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7314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Photomath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/>
              <a:t>a</a:t>
            </a:r>
            <a:r>
              <a:rPr lang="hr-HR" smtClean="0"/>
              <a:t>plikacija za pametne telefone koja rješava matematičke probleme koristeći kameru mobilnog telefona</a:t>
            </a:r>
          </a:p>
          <a:p>
            <a:r>
              <a:rPr lang="hr-HR" smtClean="0"/>
              <a:t>Microblink, Photomath (Zagreb)</a:t>
            </a:r>
          </a:p>
          <a:p>
            <a:r>
              <a:rPr lang="hr-HR" smtClean="0"/>
              <a:t>jedna </a:t>
            </a:r>
            <a:r>
              <a:rPr lang="hr-HR"/>
              <a:t>od deset najvećih digitalnih inovacija na svijetu u 2014. godini </a:t>
            </a:r>
            <a:endParaRPr lang="hr-HR" smtClean="0"/>
          </a:p>
          <a:p>
            <a:r>
              <a:rPr lang="hr-HR"/>
              <a:t>nagrađena od strane UN-ove organizacije za obrazovanje UNESCO i </a:t>
            </a:r>
            <a:r>
              <a:rPr lang="hr-HR" smtClean="0"/>
              <a:t>Netexplo-a </a:t>
            </a:r>
          </a:p>
          <a:p>
            <a:r>
              <a:rPr lang="hr-HR" smtClean="0"/>
              <a:t>više od 36 milijuna korisnika</a:t>
            </a:r>
          </a:p>
          <a:p>
            <a:endParaRPr lang="hr-HR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906087" y="1014153"/>
            <a:ext cx="3649288" cy="8312"/>
          </a:xfrm>
          <a:prstGeom prst="line">
            <a:avLst/>
          </a:prstGeom>
          <a:ln w="31750">
            <a:solidFill>
              <a:srgbClr val="BF0C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1596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08100214"/>
              </p:ext>
            </p:extLst>
          </p:nvPr>
        </p:nvGraphicFramePr>
        <p:xfrm>
          <a:off x="675878" y="582828"/>
          <a:ext cx="1676400" cy="1890713"/>
        </p:xfrm>
        <a:graphic>
          <a:graphicData uri="http://schemas.openxmlformats.org/presentationml/2006/ole">
            <p:oleObj spid="_x0000_s12424" name="Equation" r:id="rId3" imgW="787320" imgH="888840" progId="Equation.DSMT4">
              <p:embed/>
            </p:oleObj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082"/>
          <a:stretch/>
        </p:blipFill>
        <p:spPr>
          <a:xfrm>
            <a:off x="3644790" y="582828"/>
            <a:ext cx="3572884" cy="60925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435" b="9932"/>
          <a:stretch/>
        </p:blipFill>
        <p:spPr>
          <a:xfrm>
            <a:off x="7710360" y="582828"/>
            <a:ext cx="3572884" cy="5502727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5" name="Straight Connector 4"/>
          <p:cNvCxnSpPr/>
          <p:nvPr/>
        </p:nvCxnSpPr>
        <p:spPr>
          <a:xfrm flipV="1">
            <a:off x="272104" y="2758978"/>
            <a:ext cx="2880000" cy="8312"/>
          </a:xfrm>
          <a:prstGeom prst="line">
            <a:avLst/>
          </a:prstGeom>
          <a:ln w="31750">
            <a:solidFill>
              <a:srgbClr val="BF0C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8479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08100214"/>
              </p:ext>
            </p:extLst>
          </p:nvPr>
        </p:nvGraphicFramePr>
        <p:xfrm>
          <a:off x="675878" y="582828"/>
          <a:ext cx="1676400" cy="1890713"/>
        </p:xfrm>
        <a:graphic>
          <a:graphicData uri="http://schemas.openxmlformats.org/presentationml/2006/ole">
            <p:oleObj spid="_x0000_s13448" name="Equation" r:id="rId3" imgW="787320" imgH="888840" progId="Equation.DSMT4">
              <p:embed/>
            </p:oleObj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09" b="7347"/>
          <a:stretch/>
        </p:blipFill>
        <p:spPr>
          <a:xfrm>
            <a:off x="7723354" y="582828"/>
            <a:ext cx="3857625" cy="60928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912" b="23130"/>
          <a:stretch/>
        </p:blipFill>
        <p:spPr>
          <a:xfrm>
            <a:off x="3508916" y="582828"/>
            <a:ext cx="3857625" cy="500354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7" name="Straight Connector 6"/>
          <p:cNvCxnSpPr/>
          <p:nvPr/>
        </p:nvCxnSpPr>
        <p:spPr>
          <a:xfrm flipV="1">
            <a:off x="272104" y="2758978"/>
            <a:ext cx="2880000" cy="8312"/>
          </a:xfrm>
          <a:prstGeom prst="line">
            <a:avLst/>
          </a:prstGeom>
          <a:ln w="31750">
            <a:solidFill>
              <a:srgbClr val="BF0C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21641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smtClean="0">
                <a:solidFill>
                  <a:srgbClr val="4C4F54"/>
                </a:solidFill>
              </a:rPr>
              <a:t>Stranice trokuta leže na zadanim  pravcima.</a:t>
            </a:r>
            <a:br>
              <a:rPr lang="hr-HR" sz="2800" smtClean="0">
                <a:solidFill>
                  <a:srgbClr val="4C4F54"/>
                </a:solidFill>
              </a:rPr>
            </a:br>
            <a:r>
              <a:rPr lang="hr-HR" sz="2800" smtClean="0">
                <a:solidFill>
                  <a:srgbClr val="4C4F54"/>
                </a:solidFill>
              </a:rPr>
              <a:t>Koji je od navedenih trokuta pravokutan, a koji jednakokračan?</a:t>
            </a:r>
            <a:endParaRPr lang="hr-HR" sz="2800">
              <a:solidFill>
                <a:srgbClr val="4C4F54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03381693"/>
              </p:ext>
            </p:extLst>
          </p:nvPr>
        </p:nvGraphicFramePr>
        <p:xfrm>
          <a:off x="1352372" y="2408205"/>
          <a:ext cx="1604962" cy="1268412"/>
        </p:xfrm>
        <a:graphic>
          <a:graphicData uri="http://schemas.openxmlformats.org/presentationml/2006/ole">
            <p:oleObj spid="_x0000_s18739" name="Equation" r:id="rId3" imgW="850680" imgH="672840" progId="Equation.DSMT4">
              <p:embed/>
            </p:oleObj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23087655"/>
              </p:ext>
            </p:extLst>
          </p:nvPr>
        </p:nvGraphicFramePr>
        <p:xfrm>
          <a:off x="4411972" y="2408204"/>
          <a:ext cx="1725612" cy="1579562"/>
        </p:xfrm>
        <a:graphic>
          <a:graphicData uri="http://schemas.openxmlformats.org/presentationml/2006/ole">
            <p:oleObj spid="_x0000_s18740" name="Equation" r:id="rId4" imgW="914400" imgH="838080" progId="Equation.DSMT4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26917910"/>
              </p:ext>
            </p:extLst>
          </p:nvPr>
        </p:nvGraphicFramePr>
        <p:xfrm>
          <a:off x="7413430" y="2408204"/>
          <a:ext cx="1747838" cy="1579562"/>
        </p:xfrm>
        <a:graphic>
          <a:graphicData uri="http://schemas.openxmlformats.org/presentationml/2006/ole">
            <p:oleObj spid="_x0000_s18741" name="Equation" r:id="rId5" imgW="927000" imgH="838080" progId="Equation.DSMT4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51775" y="2025650"/>
            <a:ext cx="513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>
                <a:solidFill>
                  <a:srgbClr val="4C4F54"/>
                </a:solidFill>
                <a:latin typeface="+mj-lt"/>
                <a:ea typeface="+mj-ea"/>
                <a:cs typeface="+mj-cs"/>
              </a:rPr>
              <a:t>1)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60646" y="2025650"/>
            <a:ext cx="513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smtClean="0">
                <a:solidFill>
                  <a:srgbClr val="4C4F54"/>
                </a:solidFill>
                <a:latin typeface="+mj-lt"/>
                <a:ea typeface="+mj-ea"/>
                <a:cs typeface="+mj-cs"/>
              </a:rPr>
              <a:t>2)</a:t>
            </a:r>
            <a:endParaRPr lang="hr-HR" sz="2800">
              <a:solidFill>
                <a:srgbClr val="4C4F54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60503" y="2025650"/>
            <a:ext cx="513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smtClean="0">
                <a:solidFill>
                  <a:srgbClr val="4C4F54"/>
                </a:solidFill>
                <a:latin typeface="+mj-lt"/>
                <a:ea typeface="+mj-ea"/>
                <a:cs typeface="+mj-cs"/>
              </a:rPr>
              <a:t>3)</a:t>
            </a:r>
            <a:endParaRPr lang="hr-HR" sz="2800">
              <a:solidFill>
                <a:srgbClr val="4C4F54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51775" y="1654424"/>
            <a:ext cx="9288000" cy="8312"/>
          </a:xfrm>
          <a:prstGeom prst="line">
            <a:avLst/>
          </a:prstGeom>
          <a:ln w="31750">
            <a:solidFill>
              <a:srgbClr val="BF0C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ight Triangle 9"/>
          <p:cNvSpPr/>
          <p:nvPr/>
        </p:nvSpPr>
        <p:spPr>
          <a:xfrm>
            <a:off x="18662" y="55987"/>
            <a:ext cx="288000" cy="6804000"/>
          </a:xfrm>
          <a:prstGeom prst="rtTriangle">
            <a:avLst/>
          </a:prstGeom>
          <a:solidFill>
            <a:srgbClr val="BF0C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Right Triangle 10"/>
          <p:cNvSpPr/>
          <p:nvPr/>
        </p:nvSpPr>
        <p:spPr>
          <a:xfrm flipH="1" flipV="1">
            <a:off x="11884087" y="0"/>
            <a:ext cx="288000" cy="6804000"/>
          </a:xfrm>
          <a:prstGeom prst="rtTriangle">
            <a:avLst/>
          </a:prstGeom>
          <a:solidFill>
            <a:srgbClr val="BF0C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2" name="Straight Connector 11"/>
          <p:cNvCxnSpPr/>
          <p:nvPr/>
        </p:nvCxnSpPr>
        <p:spPr>
          <a:xfrm>
            <a:off x="167954" y="-9331"/>
            <a:ext cx="261256" cy="6867331"/>
          </a:xfrm>
          <a:prstGeom prst="line">
            <a:avLst/>
          </a:prstGeom>
          <a:ln w="25400">
            <a:solidFill>
              <a:srgbClr val="BF0C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11768999" y="3104"/>
            <a:ext cx="261256" cy="6867331"/>
          </a:xfrm>
          <a:prstGeom prst="line">
            <a:avLst/>
          </a:prstGeom>
          <a:ln w="25400">
            <a:solidFill>
              <a:srgbClr val="BF0C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1907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Anketa</a:t>
            </a:r>
            <a:endParaRPr lang="hr-HR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19514"/>
            <a:ext cx="10515600" cy="4990714"/>
          </a:xfrm>
        </p:spPr>
        <p:txBody>
          <a:bodyPr/>
          <a:lstStyle/>
          <a:p>
            <a:r>
              <a:rPr lang="hr-HR" smtClean="0"/>
              <a:t>o korištenju Photomatha</a:t>
            </a:r>
          </a:p>
          <a:p>
            <a:r>
              <a:rPr lang="hr-HR" smtClean="0"/>
              <a:t>opća, jezična, prirodoslovno-matematička gimnazija</a:t>
            </a:r>
          </a:p>
          <a:p>
            <a:r>
              <a:rPr lang="hr-HR" smtClean="0"/>
              <a:t>70 učenika</a:t>
            </a:r>
            <a:endParaRPr lang="hr-HR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672822" y="1112034"/>
            <a:ext cx="5868000" cy="8312"/>
          </a:xfrm>
          <a:prstGeom prst="line">
            <a:avLst/>
          </a:prstGeom>
          <a:ln w="31750">
            <a:solidFill>
              <a:srgbClr val="BF0C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2076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40040584"/>
              </p:ext>
            </p:extLst>
          </p:nvPr>
        </p:nvGraphicFramePr>
        <p:xfrm>
          <a:off x="1454728" y="1321896"/>
          <a:ext cx="9483436" cy="4915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Straight Connector 3"/>
          <p:cNvCxnSpPr/>
          <p:nvPr/>
        </p:nvCxnSpPr>
        <p:spPr>
          <a:xfrm flipV="1">
            <a:off x="756801" y="1112034"/>
            <a:ext cx="7452000" cy="8312"/>
          </a:xfrm>
          <a:prstGeom prst="line">
            <a:avLst/>
          </a:prstGeom>
          <a:ln w="31750">
            <a:solidFill>
              <a:srgbClr val="BF0C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651587" y="365125"/>
            <a:ext cx="10515600" cy="755221"/>
          </a:xfrm>
        </p:spPr>
        <p:txBody>
          <a:bodyPr>
            <a:noAutofit/>
          </a:bodyPr>
          <a:lstStyle/>
          <a:p>
            <a:r>
              <a:rPr lang="hr-HR" sz="2800"/>
              <a:t>Koristiš li Photomath aplikaciju za pametni telefon</a:t>
            </a:r>
            <a:r>
              <a:rPr lang="hr-HR" sz="2800" smtClean="0"/>
              <a:t>?</a:t>
            </a:r>
            <a:endParaRPr lang="hr-HR" sz="2800"/>
          </a:p>
        </p:txBody>
      </p:sp>
    </p:spTree>
    <p:extLst>
      <p:ext uri="{BB962C8B-B14F-4D97-AF65-F5344CB8AC3E}">
        <p14:creationId xmlns:p14="http://schemas.microsoft.com/office/powerpoint/2010/main" xmlns="" val="349383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56103574"/>
              </p:ext>
            </p:extLst>
          </p:nvPr>
        </p:nvGraphicFramePr>
        <p:xfrm>
          <a:off x="838200" y="1185863"/>
          <a:ext cx="10515600" cy="4991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9" name="Straight Connector 8"/>
          <p:cNvCxnSpPr/>
          <p:nvPr/>
        </p:nvCxnSpPr>
        <p:spPr>
          <a:xfrm flipV="1">
            <a:off x="756801" y="1112034"/>
            <a:ext cx="7452000" cy="8312"/>
          </a:xfrm>
          <a:prstGeom prst="line">
            <a:avLst/>
          </a:prstGeom>
          <a:ln w="31750">
            <a:solidFill>
              <a:srgbClr val="BF0C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4"/>
          <p:cNvSpPr txBox="1">
            <a:spLocks/>
          </p:cNvSpPr>
          <p:nvPr/>
        </p:nvSpPr>
        <p:spPr>
          <a:xfrm>
            <a:off x="651587" y="365125"/>
            <a:ext cx="10515600" cy="7552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4C4F5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800" smtClean="0"/>
              <a:t>Koristiš li Photomath aplikaciju za pametni telefon?</a:t>
            </a:r>
            <a:endParaRPr lang="hr-HR" sz="2800"/>
          </a:p>
        </p:txBody>
      </p:sp>
    </p:spTree>
    <p:extLst>
      <p:ext uri="{BB962C8B-B14F-4D97-AF65-F5344CB8AC3E}">
        <p14:creationId xmlns:p14="http://schemas.microsoft.com/office/powerpoint/2010/main" xmlns="" val="14882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76515623"/>
              </p:ext>
            </p:extLst>
          </p:nvPr>
        </p:nvGraphicFramePr>
        <p:xfrm>
          <a:off x="838200" y="1185863"/>
          <a:ext cx="10515600" cy="4991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9" name="Straight Connector 8"/>
          <p:cNvCxnSpPr/>
          <p:nvPr/>
        </p:nvCxnSpPr>
        <p:spPr>
          <a:xfrm flipV="1">
            <a:off x="756801" y="1112034"/>
            <a:ext cx="7452000" cy="8312"/>
          </a:xfrm>
          <a:prstGeom prst="line">
            <a:avLst/>
          </a:prstGeom>
          <a:ln w="31750">
            <a:solidFill>
              <a:srgbClr val="BF0C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4"/>
          <p:cNvSpPr txBox="1">
            <a:spLocks/>
          </p:cNvSpPr>
          <p:nvPr/>
        </p:nvSpPr>
        <p:spPr>
          <a:xfrm>
            <a:off x="651587" y="365125"/>
            <a:ext cx="10515600" cy="7552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4C4F5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800" smtClean="0"/>
              <a:t>Koristiš li Photomath aplikaciju za pametni telefon?</a:t>
            </a:r>
            <a:endParaRPr lang="hr-HR" sz="2800"/>
          </a:p>
        </p:txBody>
      </p:sp>
    </p:spTree>
    <p:extLst>
      <p:ext uri="{BB962C8B-B14F-4D97-AF65-F5344CB8AC3E}">
        <p14:creationId xmlns:p14="http://schemas.microsoft.com/office/powerpoint/2010/main" xmlns="" val="332866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hr-HR" sz="2800"/>
              <a:t>Kako si saznao/la za Photomath?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77718538"/>
              </p:ext>
            </p:extLst>
          </p:nvPr>
        </p:nvGraphicFramePr>
        <p:xfrm>
          <a:off x="838200" y="1185863"/>
          <a:ext cx="10515600" cy="4991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9" name="Straight Connector 8"/>
          <p:cNvCxnSpPr/>
          <p:nvPr/>
        </p:nvCxnSpPr>
        <p:spPr>
          <a:xfrm flipV="1">
            <a:off x="756801" y="1112034"/>
            <a:ext cx="7452000" cy="8312"/>
          </a:xfrm>
          <a:prstGeom prst="line">
            <a:avLst/>
          </a:prstGeom>
          <a:ln w="31750">
            <a:solidFill>
              <a:srgbClr val="BF0C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9624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85155738"/>
              </p:ext>
            </p:extLst>
          </p:nvPr>
        </p:nvGraphicFramePr>
        <p:xfrm>
          <a:off x="1707502" y="1120346"/>
          <a:ext cx="8985379" cy="536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756801" y="365125"/>
            <a:ext cx="10515600" cy="755221"/>
          </a:xfrm>
        </p:spPr>
        <p:txBody>
          <a:bodyPr>
            <a:noAutofit/>
          </a:bodyPr>
          <a:lstStyle/>
          <a:p>
            <a:pPr>
              <a:defRPr sz="28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hr-HR" sz="280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Koliko dugo koristiš Photomath?</a:t>
            </a:r>
            <a:endParaRPr lang="hr-HR" sz="280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756801" y="1112034"/>
            <a:ext cx="7452000" cy="8312"/>
          </a:xfrm>
          <a:prstGeom prst="line">
            <a:avLst/>
          </a:prstGeom>
          <a:ln w="31750">
            <a:solidFill>
              <a:srgbClr val="BF0C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0368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89744511"/>
              </p:ext>
            </p:extLst>
          </p:nvPr>
        </p:nvGraphicFramePr>
        <p:xfrm>
          <a:off x="673217" y="1250301"/>
          <a:ext cx="10878081" cy="5384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673217" y="365125"/>
            <a:ext cx="10515600" cy="755221"/>
          </a:xfrm>
        </p:spPr>
        <p:txBody>
          <a:bodyPr>
            <a:noAutofit/>
          </a:bodyPr>
          <a:lstStyle/>
          <a:p>
            <a:pPr>
              <a:defRPr sz="28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hr-HR" sz="2800" b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Za </a:t>
            </a:r>
            <a:r>
              <a:rPr lang="hr-HR" sz="2800" b="0">
                <a:solidFill>
                  <a:prstClr val="black">
                    <a:lumMod val="65000"/>
                    <a:lumOff val="35000"/>
                  </a:prstClr>
                </a:solidFill>
              </a:rPr>
              <a:t>što </a:t>
            </a:r>
            <a:r>
              <a:rPr lang="hr-HR" sz="2800" b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koristiš Photomath?</a:t>
            </a:r>
            <a:endParaRPr lang="hr-HR" sz="2800" b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56801" y="1112034"/>
            <a:ext cx="8028000" cy="8312"/>
          </a:xfrm>
          <a:prstGeom prst="line">
            <a:avLst/>
          </a:prstGeom>
          <a:ln w="31750">
            <a:solidFill>
              <a:srgbClr val="BF0C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1541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/>
              <a:t>Wofram Alpha, MathWay, Graphing Calculator od Mathlaba </a:t>
            </a:r>
            <a:r>
              <a:rPr lang="hr-HR" smtClean="0"/>
              <a:t>...</a:t>
            </a:r>
          </a:p>
          <a:p>
            <a:r>
              <a:rPr lang="hr-HR" smtClean="0"/>
              <a:t>besplatnost (za sada)</a:t>
            </a:r>
          </a:p>
          <a:p>
            <a:r>
              <a:rPr lang="hr-HR" smtClean="0"/>
              <a:t>jednostavnost upotrebe</a:t>
            </a:r>
          </a:p>
          <a:p>
            <a:r>
              <a:rPr lang="hr-HR" smtClean="0"/>
              <a:t>kamera mobilnog telefona</a:t>
            </a:r>
          </a:p>
          <a:p>
            <a:r>
              <a:rPr lang="hr-HR" smtClean="0"/>
              <a:t>tipkovnica za unos</a:t>
            </a:r>
          </a:p>
          <a:p>
            <a:r>
              <a:rPr lang="hr-HR" smtClean="0"/>
              <a:t>rukom pisani tekst</a:t>
            </a:r>
          </a:p>
          <a:p>
            <a:r>
              <a:rPr lang="hr-HR"/>
              <a:t>detaljan postupak rješavanja</a:t>
            </a:r>
          </a:p>
          <a:p>
            <a:r>
              <a:rPr lang="hr-HR"/>
              <a:t>rješavanje matematičkih problema pojednostavniti i učiniti lakšim </a:t>
            </a:r>
          </a:p>
          <a:p>
            <a:r>
              <a:rPr lang="hr-HR"/>
              <a:t>educirati korisnike kako riješiti matematički problem</a:t>
            </a:r>
            <a:endParaRPr lang="hr-HR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Photomath</a:t>
            </a:r>
            <a:endParaRPr lang="hr-HR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906087" y="1014153"/>
            <a:ext cx="3649288" cy="8312"/>
          </a:xfrm>
          <a:prstGeom prst="line">
            <a:avLst/>
          </a:prstGeom>
          <a:ln w="31750">
            <a:solidFill>
              <a:srgbClr val="BF0C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6760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36397376"/>
              </p:ext>
            </p:extLst>
          </p:nvPr>
        </p:nvGraphicFramePr>
        <p:xfrm>
          <a:off x="821094" y="709127"/>
          <a:ext cx="10907486" cy="5402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756801" y="365125"/>
            <a:ext cx="10515600" cy="755221"/>
          </a:xfrm>
        </p:spPr>
        <p:txBody>
          <a:bodyPr>
            <a:noAutofit/>
          </a:bodyPr>
          <a:lstStyle/>
          <a:p>
            <a:pPr>
              <a:defRPr sz="28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hr-HR" sz="2800" b="0">
                <a:solidFill>
                  <a:prstClr val="black">
                    <a:lumMod val="65000"/>
                    <a:lumOff val="35000"/>
                  </a:prstClr>
                </a:solidFill>
              </a:rPr>
              <a:t>Photomath mi pomaže u razumijevanju kako riješiti zadatak.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56801" y="1112034"/>
            <a:ext cx="9180000" cy="8312"/>
          </a:xfrm>
          <a:prstGeom prst="line">
            <a:avLst/>
          </a:prstGeom>
          <a:ln w="31750">
            <a:solidFill>
              <a:srgbClr val="BF0C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8309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45181659"/>
              </p:ext>
            </p:extLst>
          </p:nvPr>
        </p:nvGraphicFramePr>
        <p:xfrm>
          <a:off x="1492898" y="877078"/>
          <a:ext cx="9498564" cy="5402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5221"/>
          </a:xfrm>
        </p:spPr>
        <p:txBody>
          <a:bodyPr>
            <a:noAutofit/>
          </a:bodyPr>
          <a:lstStyle/>
          <a:p>
            <a:pPr>
              <a:defRPr sz="28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hr-HR" sz="2800" b="0">
                <a:solidFill>
                  <a:prstClr val="black">
                    <a:lumMod val="65000"/>
                    <a:lumOff val="35000"/>
                  </a:prstClr>
                </a:solidFill>
              </a:rPr>
              <a:t>Photomat pojednostavljuje rješavanje matematičkih problema.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56801" y="1112034"/>
            <a:ext cx="9576000" cy="8312"/>
          </a:xfrm>
          <a:prstGeom prst="line">
            <a:avLst/>
          </a:prstGeom>
          <a:ln w="31750">
            <a:solidFill>
              <a:srgbClr val="BF0C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9100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56848247"/>
              </p:ext>
            </p:extLst>
          </p:nvPr>
        </p:nvGraphicFramePr>
        <p:xfrm>
          <a:off x="3838038" y="573646"/>
          <a:ext cx="4563548" cy="2760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81436440"/>
              </p:ext>
            </p:extLst>
          </p:nvPr>
        </p:nvGraphicFramePr>
        <p:xfrm>
          <a:off x="838200" y="1185863"/>
          <a:ext cx="10515600" cy="4991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5221"/>
          </a:xfrm>
        </p:spPr>
        <p:txBody>
          <a:bodyPr>
            <a:noAutofit/>
          </a:bodyPr>
          <a:lstStyle/>
          <a:p>
            <a:pPr>
              <a:defRPr sz="28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hr-HR" sz="2800" b="0">
                <a:solidFill>
                  <a:prstClr val="black">
                    <a:lumMod val="65000"/>
                    <a:lumOff val="35000"/>
                  </a:prstClr>
                </a:solidFill>
              </a:rPr>
              <a:t>S Photomathom učim kako riješiti zadatak.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756801" y="1112034"/>
            <a:ext cx="7452000" cy="8312"/>
          </a:xfrm>
          <a:prstGeom prst="line">
            <a:avLst/>
          </a:prstGeom>
          <a:ln w="31750">
            <a:solidFill>
              <a:srgbClr val="BF0C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0759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95769500"/>
              </p:ext>
            </p:extLst>
          </p:nvPr>
        </p:nvGraphicFramePr>
        <p:xfrm>
          <a:off x="4025117" y="597459"/>
          <a:ext cx="4560865" cy="2760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30107765"/>
              </p:ext>
            </p:extLst>
          </p:nvPr>
        </p:nvGraphicFramePr>
        <p:xfrm>
          <a:off x="3606017" y="3500438"/>
          <a:ext cx="4563683" cy="2760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20234522"/>
              </p:ext>
            </p:extLst>
          </p:nvPr>
        </p:nvGraphicFramePr>
        <p:xfrm>
          <a:off x="438539" y="709127"/>
          <a:ext cx="11411339" cy="5467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5221"/>
          </a:xfrm>
        </p:spPr>
        <p:txBody>
          <a:bodyPr>
            <a:noAutofit/>
          </a:bodyPr>
          <a:lstStyle/>
          <a:p>
            <a:pPr>
              <a:defRPr sz="28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hr-HR" sz="2800" b="0">
                <a:solidFill>
                  <a:prstClr val="black">
                    <a:lumMod val="65000"/>
                    <a:lumOff val="35000"/>
                  </a:prstClr>
                </a:solidFill>
              </a:rPr>
              <a:t>Postupak rješavanja koji nudi Photomath mi je potpuno jasan.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756801" y="1112034"/>
            <a:ext cx="9684000" cy="8312"/>
          </a:xfrm>
          <a:prstGeom prst="line">
            <a:avLst/>
          </a:prstGeom>
          <a:ln w="31750">
            <a:solidFill>
              <a:srgbClr val="BF0C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1098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51681627"/>
              </p:ext>
            </p:extLst>
          </p:nvPr>
        </p:nvGraphicFramePr>
        <p:xfrm>
          <a:off x="838200" y="1185863"/>
          <a:ext cx="10515600" cy="4991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5221"/>
          </a:xfrm>
        </p:spPr>
        <p:txBody>
          <a:bodyPr>
            <a:noAutofit/>
          </a:bodyPr>
          <a:lstStyle/>
          <a:p>
            <a:pPr>
              <a:defRPr sz="28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hr-HR" sz="2800" b="0">
                <a:solidFill>
                  <a:prstClr val="black">
                    <a:lumMod val="65000"/>
                    <a:lumOff val="35000"/>
                  </a:prstClr>
                </a:solidFill>
              </a:rPr>
              <a:t>Svaki zadatak mogu riješiti uz pomoć Photomatha.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56801" y="1112034"/>
            <a:ext cx="7884000" cy="8312"/>
          </a:xfrm>
          <a:prstGeom prst="line">
            <a:avLst/>
          </a:prstGeom>
          <a:ln w="31750">
            <a:solidFill>
              <a:srgbClr val="BF0C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8215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5005391"/>
              </p:ext>
            </p:extLst>
          </p:nvPr>
        </p:nvGraphicFramePr>
        <p:xfrm>
          <a:off x="838200" y="1185863"/>
          <a:ext cx="10515600" cy="4991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5221"/>
          </a:xfrm>
        </p:spPr>
        <p:txBody>
          <a:bodyPr>
            <a:noAutofit/>
          </a:bodyPr>
          <a:lstStyle/>
          <a:p>
            <a:pPr>
              <a:defRPr sz="28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hr-HR" sz="2800" b="0">
                <a:solidFill>
                  <a:prstClr val="black">
                    <a:lumMod val="65000"/>
                    <a:lumOff val="35000"/>
                  </a:prstClr>
                </a:solidFill>
              </a:rPr>
              <a:t>Ne moram pratiti na satu od kada koristim Photomath.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56801" y="1112034"/>
            <a:ext cx="8496000" cy="8312"/>
          </a:xfrm>
          <a:prstGeom prst="line">
            <a:avLst/>
          </a:prstGeom>
          <a:ln w="31750">
            <a:solidFill>
              <a:srgbClr val="BF0C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0989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30173205"/>
              </p:ext>
            </p:extLst>
          </p:nvPr>
        </p:nvGraphicFramePr>
        <p:xfrm>
          <a:off x="838200" y="1185863"/>
          <a:ext cx="10515600" cy="4991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5221"/>
          </a:xfrm>
        </p:spPr>
        <p:txBody>
          <a:bodyPr>
            <a:noAutofit/>
          </a:bodyPr>
          <a:lstStyle/>
          <a:p>
            <a:pPr>
              <a:defRPr sz="28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hr-HR" sz="2800" b="0">
                <a:solidFill>
                  <a:prstClr val="black">
                    <a:lumMod val="65000"/>
                    <a:lumOff val="35000"/>
                  </a:prstClr>
                </a:solidFill>
              </a:rPr>
              <a:t>Mislim da ne bismo trebali učiti kako se rješavaju zadatci koje može riješiti Photomath.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56801" y="1112034"/>
            <a:ext cx="10476000" cy="8312"/>
          </a:xfrm>
          <a:prstGeom prst="line">
            <a:avLst/>
          </a:prstGeom>
          <a:ln w="31750">
            <a:solidFill>
              <a:srgbClr val="BF0C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2183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99228631"/>
              </p:ext>
            </p:extLst>
          </p:nvPr>
        </p:nvGraphicFramePr>
        <p:xfrm>
          <a:off x="838200" y="1185863"/>
          <a:ext cx="10515600" cy="4991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5221"/>
          </a:xfrm>
        </p:spPr>
        <p:txBody>
          <a:bodyPr>
            <a:noAutofit/>
          </a:bodyPr>
          <a:lstStyle/>
          <a:p>
            <a:pPr>
              <a:defRPr sz="28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hr-HR" sz="2800" b="0">
                <a:solidFill>
                  <a:prstClr val="black">
                    <a:lumMod val="65000"/>
                    <a:lumOff val="35000"/>
                  </a:prstClr>
                </a:solidFill>
              </a:rPr>
              <a:t>Namjeravam Photomath koristiti češće nego do sada.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56801" y="1112034"/>
            <a:ext cx="8640000" cy="8312"/>
          </a:xfrm>
          <a:prstGeom prst="line">
            <a:avLst/>
          </a:prstGeom>
          <a:ln w="31750">
            <a:solidFill>
              <a:srgbClr val="BF0C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0805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Umjesto zaključka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3490"/>
            <a:ext cx="10515600" cy="4990714"/>
          </a:xfrm>
        </p:spPr>
        <p:txBody>
          <a:bodyPr/>
          <a:lstStyle/>
          <a:p>
            <a:r>
              <a:rPr lang="hr-HR" smtClean="0"/>
              <a:t>mali broj učenika koristi Photomath</a:t>
            </a:r>
          </a:p>
          <a:p>
            <a:r>
              <a:rPr lang="hr-HR" smtClean="0"/>
              <a:t>koriste aplikaciju kao dopunu i pomoć pri učenju i ponavljanju</a:t>
            </a:r>
          </a:p>
          <a:p>
            <a:r>
              <a:rPr lang="hr-HR" smtClean="0"/>
              <a:t>najviše učenika koji koriste Photomath je upoznato sa aplikacijom na nastavi</a:t>
            </a:r>
          </a:p>
          <a:p>
            <a:r>
              <a:rPr lang="hr-HR" smtClean="0"/>
              <a:t>pitanje </a:t>
            </a:r>
            <a:r>
              <a:rPr lang="hr-HR"/>
              <a:t>nije treba li koristiti neko pomagalo već kako i kada ga upotrijebiti svrhovito</a:t>
            </a:r>
          </a:p>
          <a:p>
            <a:endParaRPr lang="hr-HR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672822" y="1112034"/>
            <a:ext cx="5868000" cy="8312"/>
          </a:xfrm>
          <a:prstGeom prst="line">
            <a:avLst/>
          </a:prstGeom>
          <a:ln w="31750">
            <a:solidFill>
              <a:srgbClr val="BF0C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2072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Planovi za budućnost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9514"/>
            <a:ext cx="10515600" cy="4990714"/>
          </a:xfrm>
        </p:spPr>
        <p:txBody>
          <a:bodyPr/>
          <a:lstStyle/>
          <a:p>
            <a:r>
              <a:rPr lang="hr-HR" smtClean="0"/>
              <a:t>crtanje grafa funkcije</a:t>
            </a:r>
          </a:p>
          <a:p>
            <a:r>
              <a:rPr lang="hr-HR" smtClean="0"/>
              <a:t>odabir načina rješavanja</a:t>
            </a:r>
          </a:p>
          <a:p>
            <a:r>
              <a:rPr lang="hr-HR" smtClean="0"/>
              <a:t>generiranje sličnih zadataka</a:t>
            </a:r>
          </a:p>
          <a:p>
            <a:r>
              <a:rPr lang="hr-HR" smtClean="0"/>
              <a:t>pitalice s tipičnim pogreškama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672822" y="1112034"/>
            <a:ext cx="5868000" cy="8312"/>
          </a:xfrm>
          <a:prstGeom prst="line">
            <a:avLst/>
          </a:prstGeom>
          <a:ln w="31750">
            <a:solidFill>
              <a:srgbClr val="BF0C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1428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mtClean="0"/>
              <a:t>računa </a:t>
            </a:r>
            <a:r>
              <a:rPr lang="hr-HR"/>
              <a:t>sa realnim </a:t>
            </a:r>
            <a:r>
              <a:rPr lang="hr-HR" smtClean="0"/>
              <a:t>brojevima (cijeli, decimalni, razlomci, mješoviti, iracionalni, potencije, korijeni, apsolutna vrijednost)</a:t>
            </a:r>
          </a:p>
          <a:p>
            <a:r>
              <a:rPr lang="hr-HR"/>
              <a:t>pojednostavljuje i faktorizira algebarske izraze i algebarske </a:t>
            </a:r>
            <a:r>
              <a:rPr lang="hr-HR" smtClean="0"/>
              <a:t>razlomke</a:t>
            </a:r>
          </a:p>
          <a:p>
            <a:r>
              <a:rPr lang="hr-HR" smtClean="0"/>
              <a:t>linearne jednadžbe </a:t>
            </a:r>
            <a:r>
              <a:rPr lang="hr-HR"/>
              <a:t>i </a:t>
            </a:r>
            <a:r>
              <a:rPr lang="hr-HR" smtClean="0"/>
              <a:t>nejednadžbe </a:t>
            </a:r>
          </a:p>
          <a:p>
            <a:r>
              <a:rPr lang="hr-HR" smtClean="0"/>
              <a:t>linearne jednadžbe s parametrom</a:t>
            </a:r>
          </a:p>
          <a:p>
            <a:r>
              <a:rPr lang="hr-HR" smtClean="0"/>
              <a:t>kvadratne jednadžbe i nejednadžbe</a:t>
            </a:r>
          </a:p>
          <a:p>
            <a:r>
              <a:rPr lang="hr-HR" smtClean="0"/>
              <a:t>jednadžbe </a:t>
            </a:r>
            <a:r>
              <a:rPr lang="hr-HR"/>
              <a:t>i nejednadžbe s apsolutnim </a:t>
            </a:r>
            <a:r>
              <a:rPr lang="hr-HR" smtClean="0"/>
              <a:t>vrijednostima </a:t>
            </a:r>
          </a:p>
          <a:p>
            <a:r>
              <a:rPr lang="hr-HR" smtClean="0"/>
              <a:t>sustavi </a:t>
            </a:r>
            <a:r>
              <a:rPr lang="hr-HR"/>
              <a:t>linearnih jednadžbi sa dvije ili tri </a:t>
            </a:r>
            <a:r>
              <a:rPr lang="hr-HR" smtClean="0"/>
              <a:t>nepoznanice</a:t>
            </a:r>
          </a:p>
          <a:p>
            <a:r>
              <a:rPr lang="hr-HR" smtClean="0"/>
              <a:t>sustav linearne i kvadratne jednadžbe</a:t>
            </a:r>
          </a:p>
          <a:p>
            <a:r>
              <a:rPr lang="hr-HR" smtClean="0"/>
              <a:t>kubna jednadžba koja se može faktorizirati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Photomath</a:t>
            </a:r>
            <a:endParaRPr lang="hr-HR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906087" y="1014153"/>
            <a:ext cx="3649288" cy="8312"/>
          </a:xfrm>
          <a:prstGeom prst="line">
            <a:avLst/>
          </a:prstGeom>
          <a:ln w="31750">
            <a:solidFill>
              <a:srgbClr val="BF0C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9498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Photomath - anketa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6800"/>
            <a:ext cx="10515600" cy="4990714"/>
          </a:xfrm>
        </p:spPr>
        <p:txBody>
          <a:bodyPr/>
          <a:lstStyle/>
          <a:p>
            <a:r>
              <a:rPr lang="hr-HR" dirty="0" smtClean="0">
                <a:hlinkClick r:id="rId2"/>
              </a:rPr>
              <a:t>sites.google.com/site/photomathanketa/</a:t>
            </a:r>
            <a:endParaRPr lang="hr-HR" dirty="0" smtClean="0"/>
          </a:p>
          <a:p>
            <a:r>
              <a:rPr lang="hr-HR" dirty="0" smtClean="0"/>
              <a:t>nada.mihovilic@gmail.com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672822" y="1112034"/>
            <a:ext cx="5868000" cy="8312"/>
          </a:xfrm>
          <a:prstGeom prst="line">
            <a:avLst/>
          </a:prstGeom>
          <a:ln w="31750">
            <a:solidFill>
              <a:srgbClr val="BF0C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03404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L</a:t>
            </a:r>
            <a:r>
              <a:rPr lang="hr-HR" smtClean="0"/>
              <a:t>iteratura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4159"/>
            <a:ext cx="10713098" cy="4990714"/>
          </a:xfrm>
        </p:spPr>
        <p:txBody>
          <a:bodyPr>
            <a:normAutofit/>
          </a:bodyPr>
          <a:lstStyle/>
          <a:p>
            <a:r>
              <a:rPr lang="en-US" sz="1800" smtClean="0"/>
              <a:t>Corey Webel</a:t>
            </a:r>
            <a:r>
              <a:rPr lang="hr-HR" sz="1800" smtClean="0"/>
              <a:t>, </a:t>
            </a:r>
            <a:r>
              <a:rPr lang="en-US" sz="1800" smtClean="0"/>
              <a:t>Samuel </a:t>
            </a:r>
            <a:r>
              <a:rPr lang="en-US" sz="1800" dirty="0" err="1"/>
              <a:t>Otten</a:t>
            </a:r>
            <a:r>
              <a:rPr lang="hr-HR" sz="1800" dirty="0"/>
              <a:t> </a:t>
            </a:r>
            <a:r>
              <a:rPr lang="en-US" sz="1800" dirty="0"/>
              <a:t>(201</a:t>
            </a:r>
            <a:r>
              <a:rPr lang="hr-HR" sz="1800" dirty="0"/>
              <a:t>5</a:t>
            </a:r>
            <a:r>
              <a:rPr lang="en-US" sz="1800"/>
              <a:t>.): </a:t>
            </a:r>
            <a:r>
              <a:rPr lang="hr-HR" sz="1800" smtClean="0"/>
              <a:t/>
            </a:r>
            <a:br>
              <a:rPr lang="hr-HR" sz="1800" smtClean="0"/>
            </a:br>
            <a:r>
              <a:rPr lang="hr-HR" sz="1800" b="1" smtClean="0"/>
              <a:t>Teaching </a:t>
            </a:r>
            <a:r>
              <a:rPr lang="hr-HR" sz="1800" b="1" dirty="0" err="1" smtClean="0"/>
              <a:t>in</a:t>
            </a:r>
            <a:r>
              <a:rPr lang="hr-HR" sz="1800" b="1" dirty="0" smtClean="0"/>
              <a:t> a World </a:t>
            </a:r>
            <a:r>
              <a:rPr lang="hr-HR" sz="1800" b="1" dirty="0" err="1" smtClean="0"/>
              <a:t>with</a:t>
            </a:r>
            <a:r>
              <a:rPr lang="hr-HR" sz="1800" b="1" dirty="0" smtClean="0"/>
              <a:t> </a:t>
            </a:r>
            <a:r>
              <a:rPr lang="hr-HR" sz="1800" b="1" dirty="0" err="1" smtClean="0"/>
              <a:t>Photomath</a:t>
            </a:r>
            <a:r>
              <a:rPr lang="en-US" sz="1800" smtClean="0"/>
              <a:t>, </a:t>
            </a:r>
            <a:r>
              <a:rPr lang="hr-HR" sz="1800" smtClean="0"/>
              <a:t/>
            </a:r>
            <a:br>
              <a:rPr lang="hr-HR" sz="1800" smtClean="0"/>
            </a:br>
            <a:r>
              <a:rPr lang="en-US" sz="1800" smtClean="0"/>
              <a:t>National </a:t>
            </a:r>
            <a:r>
              <a:rPr lang="en-US" sz="1800" dirty="0"/>
              <a:t>Council of Teachers of </a:t>
            </a:r>
            <a:r>
              <a:rPr lang="en-US" sz="1800" smtClean="0"/>
              <a:t>Mathematics</a:t>
            </a:r>
            <a:r>
              <a:rPr lang="hr-HR" sz="1800" i="1" smtClean="0"/>
              <a:t> </a:t>
            </a:r>
          </a:p>
          <a:p>
            <a:r>
              <a:rPr lang="hr-HR" sz="1800" smtClean="0"/>
              <a:t>Abed-Elkareem </a:t>
            </a:r>
            <a:r>
              <a:rPr lang="hr-HR" sz="1800" dirty="0" err="1"/>
              <a:t>Farajallah</a:t>
            </a:r>
            <a:r>
              <a:rPr lang="hr-HR" sz="1800" dirty="0"/>
              <a:t> (2016</a:t>
            </a:r>
            <a:r>
              <a:rPr lang="hr-HR" sz="1800"/>
              <a:t>.): </a:t>
            </a:r>
            <a:r>
              <a:rPr lang="hr-HR" sz="1800" smtClean="0"/>
              <a:t/>
            </a:r>
            <a:br>
              <a:rPr lang="hr-HR" sz="1800" smtClean="0"/>
            </a:br>
            <a:r>
              <a:rPr lang="en-US" sz="1800" b="1" smtClean="0"/>
              <a:t>The </a:t>
            </a:r>
            <a:r>
              <a:rPr lang="en-US" sz="1800" b="1" dirty="0" smtClean="0"/>
              <a:t>impact </a:t>
            </a:r>
            <a:r>
              <a:rPr lang="hr-HR" sz="1800" b="1" dirty="0" smtClean="0"/>
              <a:t>o</a:t>
            </a:r>
            <a:r>
              <a:rPr lang="en-US" sz="1800" b="1" dirty="0" smtClean="0"/>
              <a:t>f using smart phones to gain algebraic equations</a:t>
            </a:r>
            <a:r>
              <a:rPr lang="hr-HR" sz="1800" b="1" dirty="0" smtClean="0"/>
              <a:t> </a:t>
            </a:r>
            <a:r>
              <a:rPr lang="en-US" sz="1800" b="1" dirty="0" smtClean="0"/>
              <a:t>solutions and the literary student-teachers’ attitudes towards</a:t>
            </a:r>
            <a:r>
              <a:rPr lang="hr-HR" sz="1800" b="1" dirty="0" smtClean="0"/>
              <a:t> m</a:t>
            </a:r>
            <a:r>
              <a:rPr lang="en-US" sz="1800" b="1" dirty="0" err="1" smtClean="0"/>
              <a:t>athematics</a:t>
            </a:r>
            <a:r>
              <a:rPr lang="en-US" sz="1800" b="1" dirty="0" smtClean="0"/>
              <a:t> at </a:t>
            </a:r>
            <a:r>
              <a:rPr lang="hr-HR" sz="1800" b="1" dirty="0" smtClean="0"/>
              <a:t>A</a:t>
            </a:r>
            <a:r>
              <a:rPr lang="en-US" sz="1800" b="1" dirty="0" smtClean="0"/>
              <a:t>l </a:t>
            </a:r>
            <a:r>
              <a:rPr lang="hr-HR" sz="1800" b="1" dirty="0" err="1"/>
              <a:t>A</a:t>
            </a:r>
            <a:r>
              <a:rPr lang="en-US" sz="1800" b="1" dirty="0" err="1" smtClean="0"/>
              <a:t>qsa</a:t>
            </a:r>
            <a:r>
              <a:rPr lang="en-US" sz="1800" b="1" dirty="0" smtClean="0"/>
              <a:t> </a:t>
            </a:r>
            <a:r>
              <a:rPr lang="hr-HR" sz="1800" b="1" dirty="0" smtClean="0"/>
              <a:t>U</a:t>
            </a:r>
            <a:r>
              <a:rPr lang="en-US" sz="1800" b="1" dirty="0" err="1" smtClean="0"/>
              <a:t>niversity</a:t>
            </a:r>
            <a:r>
              <a:rPr lang="hr-HR" sz="1800" smtClean="0"/>
              <a:t>, </a:t>
            </a:r>
            <a:br>
              <a:rPr lang="hr-HR" sz="1800" smtClean="0"/>
            </a:br>
            <a:r>
              <a:rPr lang="en-US" sz="1800" smtClean="0"/>
              <a:t>International </a:t>
            </a:r>
            <a:r>
              <a:rPr lang="en-US" sz="1800" dirty="0"/>
              <a:t>Journal of Recent Scientific Research </a:t>
            </a:r>
            <a:r>
              <a:rPr lang="en-US" sz="1800" dirty="0" err="1"/>
              <a:t>Research</a:t>
            </a:r>
            <a:r>
              <a:rPr lang="hr-HR" sz="1800" dirty="0"/>
              <a:t>, </a:t>
            </a:r>
            <a:r>
              <a:rPr lang="en-US" sz="1800" dirty="0"/>
              <a:t>Vol. 7, Issue, 1, pp. 8282-8293, January, </a:t>
            </a:r>
            <a:r>
              <a:rPr lang="en-US" sz="1800" dirty="0" smtClean="0"/>
              <a:t>2016</a:t>
            </a:r>
            <a:endParaRPr lang="hr-HR" sz="1800" dirty="0" smtClean="0"/>
          </a:p>
          <a:p>
            <a:r>
              <a:rPr lang="hr-HR" sz="1800" smtClean="0"/>
              <a:t>Daiane </a:t>
            </a:r>
            <a:r>
              <a:rPr lang="hr-HR" sz="1800" dirty="0" err="1"/>
              <a:t>Leal</a:t>
            </a:r>
            <a:r>
              <a:rPr lang="hr-HR" sz="1800" dirty="0"/>
              <a:t> da </a:t>
            </a:r>
            <a:r>
              <a:rPr lang="hr-HR" sz="1800" dirty="0" err="1" smtClean="0"/>
              <a:t>Conceição</a:t>
            </a:r>
            <a:r>
              <a:rPr lang="hr-HR" sz="1800" dirty="0" smtClean="0"/>
              <a:t>, </a:t>
            </a:r>
            <a:r>
              <a:rPr lang="hr-HR" sz="1800" dirty="0" err="1"/>
              <a:t>Michel</a:t>
            </a:r>
            <a:r>
              <a:rPr lang="hr-HR" sz="1800" dirty="0"/>
              <a:t> </a:t>
            </a:r>
            <a:r>
              <a:rPr lang="hr-HR" sz="1800" dirty="0" err="1"/>
              <a:t>Hallal</a:t>
            </a:r>
            <a:r>
              <a:rPr lang="hr-HR" sz="1800" dirty="0"/>
              <a:t> </a:t>
            </a:r>
            <a:r>
              <a:rPr lang="hr-HR" sz="1800" dirty="0" err="1" smtClean="0"/>
              <a:t>Marques</a:t>
            </a:r>
            <a:r>
              <a:rPr lang="hr-HR" sz="1800" dirty="0" smtClean="0"/>
              <a:t>, </a:t>
            </a:r>
            <a:r>
              <a:rPr lang="hr-HR" sz="1800" dirty="0" err="1"/>
              <a:t>Cristiane</a:t>
            </a:r>
            <a:r>
              <a:rPr lang="hr-HR" sz="1800" dirty="0"/>
              <a:t> </a:t>
            </a:r>
            <a:r>
              <a:rPr lang="hr-HR" sz="1800" dirty="0" err="1" smtClean="0"/>
              <a:t>Wroblewski</a:t>
            </a:r>
            <a:r>
              <a:rPr lang="hr-HR" sz="1800" dirty="0" smtClean="0"/>
              <a:t>, </a:t>
            </a:r>
            <a:r>
              <a:rPr lang="hr-HR" sz="1800" dirty="0"/>
              <a:t>André </a:t>
            </a:r>
            <a:r>
              <a:rPr lang="hr-HR" sz="1800" dirty="0" err="1"/>
              <a:t>Luis</a:t>
            </a:r>
            <a:r>
              <a:rPr lang="hr-HR" sz="1800" dirty="0"/>
              <a:t> </a:t>
            </a:r>
            <a:r>
              <a:rPr lang="hr-HR" sz="1800" err="1"/>
              <a:t>Ferreira</a:t>
            </a:r>
            <a:r>
              <a:rPr lang="hr-HR" sz="1800"/>
              <a:t> </a:t>
            </a:r>
            <a:r>
              <a:rPr lang="hr-HR" sz="1800" smtClean="0"/>
              <a:t>Andrejew - </a:t>
            </a:r>
            <a:r>
              <a:rPr lang="pt-BR" sz="1800" smtClean="0"/>
              <a:t>Universidade </a:t>
            </a:r>
            <a:r>
              <a:rPr lang="pt-BR" sz="1800"/>
              <a:t>Federal de </a:t>
            </a:r>
            <a:r>
              <a:rPr lang="pt-BR" sz="1800" smtClean="0"/>
              <a:t>Pelotas</a:t>
            </a:r>
            <a:r>
              <a:rPr lang="hr-HR" sz="1800" smtClean="0"/>
              <a:t>, </a:t>
            </a:r>
            <a:r>
              <a:rPr lang="pt-BR" sz="1800" smtClean="0"/>
              <a:t>Brasil</a:t>
            </a:r>
            <a:r>
              <a:rPr lang="hr-HR" sz="1800" smtClean="0"/>
              <a:t> (2015): </a:t>
            </a:r>
            <a:br>
              <a:rPr lang="hr-HR" sz="1800" smtClean="0"/>
            </a:br>
            <a:r>
              <a:rPr lang="en-US" sz="1800" b="1" smtClean="0"/>
              <a:t>Use </a:t>
            </a:r>
            <a:r>
              <a:rPr lang="en-US" sz="1800" b="1" dirty="0" smtClean="0"/>
              <a:t>application </a:t>
            </a:r>
            <a:r>
              <a:rPr lang="en-US" sz="1800" b="1" dirty="0" err="1" smtClean="0"/>
              <a:t>photomath</a:t>
            </a:r>
            <a:r>
              <a:rPr lang="en-US" sz="1800" b="1" dirty="0" smtClean="0"/>
              <a:t> as a resource</a:t>
            </a:r>
            <a:r>
              <a:rPr lang="hr-HR" sz="1800" b="1" dirty="0" smtClean="0"/>
              <a:t> </a:t>
            </a:r>
            <a:r>
              <a:rPr lang="hr-HR" sz="1800" b="1" dirty="0" err="1" smtClean="0"/>
              <a:t>teaching</a:t>
            </a:r>
            <a:r>
              <a:rPr lang="hr-HR" sz="1800" b="1" dirty="0" smtClean="0"/>
              <a:t> </a:t>
            </a:r>
            <a:r>
              <a:rPr lang="hr-HR" sz="1800" b="1" dirty="0" err="1" smtClean="0"/>
              <a:t>in</a:t>
            </a:r>
            <a:r>
              <a:rPr lang="hr-HR" sz="1800" b="1" dirty="0" smtClean="0"/>
              <a:t> </a:t>
            </a:r>
            <a:r>
              <a:rPr lang="hr-HR" sz="1800" b="1" err="1" smtClean="0"/>
              <a:t>mathematics</a:t>
            </a:r>
            <a:r>
              <a:rPr lang="hr-HR" sz="1800" b="1" smtClean="0"/>
              <a:t> learning</a:t>
            </a:r>
            <a:r>
              <a:rPr lang="hr-HR" sz="1800" smtClean="0"/>
              <a:t>, </a:t>
            </a:r>
            <a:br>
              <a:rPr lang="hr-HR" sz="1800" smtClean="0"/>
            </a:br>
            <a:r>
              <a:rPr lang="hr-HR" sz="1800" smtClean="0"/>
              <a:t>Curem5 - </a:t>
            </a:r>
            <a:r>
              <a:rPr lang="es-ES" sz="1800"/>
              <a:t>Congreso Uruguayo de Educación </a:t>
            </a:r>
            <a:r>
              <a:rPr lang="es-ES" sz="1800" smtClean="0"/>
              <a:t>Matemática</a:t>
            </a:r>
            <a:endParaRPr lang="hr-HR" sz="1800" smtClean="0"/>
          </a:p>
          <a:p>
            <a:r>
              <a:rPr lang="hr-HR" sz="1800" smtClean="0"/>
              <a:t>Branimir Dakić, Neven Elezović (2013.): </a:t>
            </a:r>
            <a:br>
              <a:rPr lang="hr-HR" sz="1800" smtClean="0"/>
            </a:br>
            <a:r>
              <a:rPr lang="hr-HR" sz="1800" b="1" smtClean="0"/>
              <a:t>Matematika 1 / 2 / 3 / 4</a:t>
            </a:r>
            <a:r>
              <a:rPr lang="hr-HR" sz="1800" smtClean="0"/>
              <a:t>, </a:t>
            </a:r>
            <a:br>
              <a:rPr lang="hr-HR" sz="1800" smtClean="0"/>
            </a:br>
            <a:r>
              <a:rPr lang="hr-HR" sz="1800" smtClean="0"/>
              <a:t>udžbenik i zbirka zadataka za 1. / 2. / 3. / 4. razred gimnazija i tehničkih škola, Element, Zagreb</a:t>
            </a:r>
            <a:endParaRPr lang="hr-HR" sz="1800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672822" y="1112034"/>
            <a:ext cx="5868000" cy="8312"/>
          </a:xfrm>
          <a:prstGeom prst="line">
            <a:avLst/>
          </a:prstGeom>
          <a:ln w="31750">
            <a:solidFill>
              <a:srgbClr val="BF0C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6882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5080" y="2121532"/>
            <a:ext cx="4320396" cy="755221"/>
          </a:xfrm>
        </p:spPr>
        <p:txBody>
          <a:bodyPr/>
          <a:lstStyle/>
          <a:p>
            <a:r>
              <a:rPr lang="hr-HR" smtClean="0"/>
              <a:t>Hvala na pažnji!</a:t>
            </a:r>
            <a:endParaRPr lang="hr-HR"/>
          </a:p>
        </p:txBody>
      </p:sp>
      <p:sp>
        <p:nvSpPr>
          <p:cNvPr id="4" name="Smiley Face 3"/>
          <p:cNvSpPr/>
          <p:nvPr/>
        </p:nvSpPr>
        <p:spPr>
          <a:xfrm>
            <a:off x="4876798" y="3101790"/>
            <a:ext cx="1586754" cy="1550894"/>
          </a:xfrm>
          <a:prstGeom prst="smileyFac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BF0C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84095" y="6311154"/>
            <a:ext cx="11483788" cy="5468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C4F5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C4F5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C4F5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C4F5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C4F5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smtClean="0">
                <a:solidFill>
                  <a:schemeClr val="bg2">
                    <a:lumMod val="25000"/>
                  </a:schemeClr>
                </a:solidFill>
              </a:rPr>
              <a:t>Nada Mihovilić, prof. mentor, Gimnazija A.G. Matoša, Zabok	    	              PMF, Zagreb, 5. travnja 2017.g.</a:t>
            </a:r>
            <a:endParaRPr lang="hr-HR" sz="200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365125"/>
            <a:ext cx="10515600" cy="755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4C4F5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mtClean="0"/>
              <a:t>Photomath – a što sad?</a:t>
            </a:r>
            <a:endParaRPr lang="hr-HR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72822" y="1112034"/>
            <a:ext cx="5868000" cy="8312"/>
          </a:xfrm>
          <a:prstGeom prst="line">
            <a:avLst/>
          </a:prstGeom>
          <a:ln w="31750">
            <a:solidFill>
              <a:srgbClr val="BF0C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4358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mtClean="0"/>
              <a:t>korijeni i potencije</a:t>
            </a:r>
          </a:p>
          <a:p>
            <a:r>
              <a:rPr lang="hr-HR" smtClean="0"/>
              <a:t>logaritmi</a:t>
            </a:r>
          </a:p>
          <a:p>
            <a:r>
              <a:rPr lang="hr-HR" smtClean="0"/>
              <a:t>eksponencijalne logaritamske i jednadžbe</a:t>
            </a:r>
          </a:p>
          <a:p>
            <a:r>
              <a:rPr lang="hr-HR" smtClean="0"/>
              <a:t>trigonometrijske funkcije</a:t>
            </a:r>
          </a:p>
          <a:p>
            <a:r>
              <a:rPr lang="hr-HR" smtClean="0"/>
              <a:t>osnovne trigonometrijske jednadžbe</a:t>
            </a:r>
          </a:p>
          <a:p>
            <a:r>
              <a:rPr lang="hr-HR" smtClean="0"/>
              <a:t>derivacije</a:t>
            </a:r>
          </a:p>
          <a:p>
            <a:r>
              <a:rPr lang="hr-HR" smtClean="0"/>
              <a:t>integrali (supstitucija, parcijalna integracija)</a:t>
            </a:r>
            <a:endParaRPr lang="hr-HR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Photomath</a:t>
            </a:r>
            <a:endParaRPr lang="hr-HR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906087" y="1014153"/>
            <a:ext cx="3649288" cy="8312"/>
          </a:xfrm>
          <a:prstGeom prst="line">
            <a:avLst/>
          </a:prstGeom>
          <a:ln w="31750">
            <a:solidFill>
              <a:srgbClr val="BF0C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8400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Primjeri</a:t>
            </a:r>
            <a:endParaRPr lang="hr-HR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906087" y="1014153"/>
            <a:ext cx="3649288" cy="8312"/>
          </a:xfrm>
          <a:prstGeom prst="line">
            <a:avLst/>
          </a:prstGeom>
          <a:ln w="31750">
            <a:solidFill>
              <a:srgbClr val="BF0C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90231737"/>
              </p:ext>
            </p:extLst>
          </p:nvPr>
        </p:nvGraphicFramePr>
        <p:xfrm>
          <a:off x="1487799" y="1696892"/>
          <a:ext cx="2800350" cy="993775"/>
        </p:xfrm>
        <a:graphic>
          <a:graphicData uri="http://schemas.openxmlformats.org/presentationml/2006/ole">
            <p:oleObj spid="_x0000_s21788" name="Equation" r:id="rId3" imgW="1218960" imgH="431640" progId="Equation.DSMT4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1892848"/>
              </p:ext>
            </p:extLst>
          </p:nvPr>
        </p:nvGraphicFramePr>
        <p:xfrm>
          <a:off x="4377916" y="4941975"/>
          <a:ext cx="2947756" cy="583714"/>
        </p:xfrm>
        <a:graphic>
          <a:graphicData uri="http://schemas.openxmlformats.org/presentationml/2006/ole">
            <p:oleObj spid="_x0000_s21789" name="Equation" r:id="rId4" imgW="1282680" imgH="253800" progId="Equation.DSMT4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22659928"/>
              </p:ext>
            </p:extLst>
          </p:nvPr>
        </p:nvGraphicFramePr>
        <p:xfrm>
          <a:off x="7905961" y="3033206"/>
          <a:ext cx="2247900" cy="1519237"/>
        </p:xfrm>
        <a:graphic>
          <a:graphicData uri="http://schemas.openxmlformats.org/presentationml/2006/ole">
            <p:oleObj spid="_x0000_s21790" name="Equation" r:id="rId5" imgW="977760" imgH="660240" progId="Equation.DSMT4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30473217"/>
              </p:ext>
            </p:extLst>
          </p:nvPr>
        </p:nvGraphicFramePr>
        <p:xfrm>
          <a:off x="1707817" y="3425847"/>
          <a:ext cx="2360314" cy="874944"/>
        </p:xfrm>
        <a:graphic>
          <a:graphicData uri="http://schemas.openxmlformats.org/presentationml/2006/ole">
            <p:oleObj spid="_x0000_s21791" name="Equation" r:id="rId6" imgW="1104421" imgH="406224" progId="Equation.DSMT4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45408070"/>
              </p:ext>
            </p:extLst>
          </p:nvPr>
        </p:nvGraphicFramePr>
        <p:xfrm>
          <a:off x="5128706" y="2708466"/>
          <a:ext cx="1379180" cy="926315"/>
        </p:xfrm>
        <a:graphic>
          <a:graphicData uri="http://schemas.openxmlformats.org/presentationml/2006/ole">
            <p:oleObj spid="_x0000_s21792" name="Equation" r:id="rId7" imgW="634725" imgH="431613" progId="Equation.DSMT4">
              <p:embed/>
            </p:oleObj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03481002"/>
              </p:ext>
            </p:extLst>
          </p:nvPr>
        </p:nvGraphicFramePr>
        <p:xfrm>
          <a:off x="7744830" y="1616698"/>
          <a:ext cx="2570162" cy="942975"/>
        </p:xfrm>
        <a:graphic>
          <a:graphicData uri="http://schemas.openxmlformats.org/presentationml/2006/ole">
            <p:oleObj spid="_x0000_s21793" name="Equation" r:id="rId8" imgW="1066680" imgH="39348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2263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85" y="1540812"/>
            <a:ext cx="11485982" cy="4990714"/>
          </a:xfrm>
        </p:spPr>
        <p:txBody>
          <a:bodyPr/>
          <a:lstStyle/>
          <a:p>
            <a:r>
              <a:rPr lang="hr-HR"/>
              <a:t>K</a:t>
            </a:r>
            <a:r>
              <a:rPr lang="hr-HR" smtClean="0"/>
              <a:t>ako </a:t>
            </a:r>
            <a:r>
              <a:rPr lang="hr-HR"/>
              <a:t>spriječiti učenike da „varaju</a:t>
            </a:r>
            <a:r>
              <a:rPr lang="hr-HR" smtClean="0"/>
              <a:t>“?</a:t>
            </a:r>
          </a:p>
          <a:p>
            <a:r>
              <a:rPr lang="hr-HR"/>
              <a:t>K</a:t>
            </a:r>
            <a:r>
              <a:rPr lang="hr-HR" smtClean="0"/>
              <a:t>ako</a:t>
            </a:r>
            <a:r>
              <a:rPr lang="hr-HR"/>
              <a:t>, koliko i u kojim situacijama koristiti aplikaciju kao alat za </a:t>
            </a:r>
            <a:r>
              <a:rPr lang="hr-HR" smtClean="0"/>
              <a:t>učenje?</a:t>
            </a:r>
          </a:p>
          <a:p>
            <a:r>
              <a:rPr lang="hr-HR"/>
              <a:t>K</a:t>
            </a:r>
            <a:r>
              <a:rPr lang="hr-HR" smtClean="0"/>
              <a:t>ada </a:t>
            </a:r>
            <a:r>
              <a:rPr lang="hr-HR"/>
              <a:t>učenicima preporučiti, dozvoliti, ograničiti ili zabraniti njenu </a:t>
            </a:r>
            <a:r>
              <a:rPr lang="hr-HR" smtClean="0"/>
              <a:t>upotrebu?</a:t>
            </a:r>
          </a:p>
          <a:p>
            <a:endParaRPr lang="hr-HR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82225" y="365125"/>
            <a:ext cx="10515600" cy="755221"/>
          </a:xfrm>
        </p:spPr>
        <p:txBody>
          <a:bodyPr/>
          <a:lstStyle/>
          <a:p>
            <a:r>
              <a:rPr lang="hr-HR" smtClean="0"/>
              <a:t>Photomath – a što sad?</a:t>
            </a:r>
            <a:endParaRPr lang="hr-HR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672822" y="1112034"/>
            <a:ext cx="5868000" cy="8312"/>
          </a:xfrm>
          <a:prstGeom prst="line">
            <a:avLst/>
          </a:prstGeom>
          <a:ln w="31750">
            <a:solidFill>
              <a:srgbClr val="BF0C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3983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233949"/>
            <a:ext cx="10909041" cy="4914924"/>
          </a:xfrm>
        </p:spPr>
        <p:txBody>
          <a:bodyPr>
            <a:normAutofit/>
          </a:bodyPr>
          <a:lstStyle/>
          <a:p>
            <a:r>
              <a:rPr lang="hr-HR" smtClean="0"/>
              <a:t>pomagalo </a:t>
            </a:r>
            <a:r>
              <a:rPr lang="hr-HR"/>
              <a:t>u učenju matematike </a:t>
            </a:r>
            <a:endParaRPr lang="hr-HR" smtClean="0"/>
          </a:p>
          <a:p>
            <a:r>
              <a:rPr lang="hr-HR"/>
              <a:t>papir i olovka </a:t>
            </a:r>
            <a:endParaRPr lang="hr-HR" smtClean="0"/>
          </a:p>
          <a:p>
            <a:r>
              <a:rPr lang="hr-HR" smtClean="0"/>
              <a:t>kalkulator</a:t>
            </a:r>
          </a:p>
          <a:p>
            <a:r>
              <a:rPr lang="hr-HR" smtClean="0"/>
              <a:t>računalo </a:t>
            </a:r>
          </a:p>
          <a:p>
            <a:endParaRPr lang="hr-HR" smtClean="0"/>
          </a:p>
          <a:p>
            <a:endParaRPr lang="hr-HR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6200" y="-1095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Photomath – a što sad?</a:t>
            </a:r>
            <a:endParaRPr lang="hr-HR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72822" y="1112034"/>
            <a:ext cx="5868000" cy="8312"/>
          </a:xfrm>
          <a:prstGeom prst="line">
            <a:avLst/>
          </a:prstGeom>
          <a:ln w="31750">
            <a:solidFill>
              <a:srgbClr val="BF0C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9866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9599" y="491705"/>
            <a:ext cx="9144000" cy="1198083"/>
          </a:xfrm>
        </p:spPr>
        <p:txBody>
          <a:bodyPr/>
          <a:lstStyle/>
          <a:p>
            <a:r>
              <a:rPr lang="hr-HR" b="1" smtClean="0">
                <a:solidFill>
                  <a:srgbClr val="4C4F54"/>
                </a:solidFill>
              </a:rPr>
              <a:t>Primjeri iz nastave</a:t>
            </a:r>
            <a:endParaRPr lang="hr-HR" b="1">
              <a:solidFill>
                <a:srgbClr val="4C4F54"/>
              </a:solidFill>
            </a:endParaRPr>
          </a:p>
        </p:txBody>
      </p:sp>
      <p:sp>
        <p:nvSpPr>
          <p:cNvPr id="4" name="Right Triangle 3"/>
          <p:cNvSpPr/>
          <p:nvPr/>
        </p:nvSpPr>
        <p:spPr>
          <a:xfrm>
            <a:off x="0" y="55987"/>
            <a:ext cx="242596" cy="6804000"/>
          </a:xfrm>
          <a:prstGeom prst="rtTriangle">
            <a:avLst/>
          </a:prstGeom>
          <a:solidFill>
            <a:srgbClr val="BF0C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Right Triangle 4"/>
          <p:cNvSpPr/>
          <p:nvPr/>
        </p:nvSpPr>
        <p:spPr>
          <a:xfrm flipH="1" flipV="1">
            <a:off x="11949404" y="0"/>
            <a:ext cx="242596" cy="6804000"/>
          </a:xfrm>
          <a:prstGeom prst="rtTriangle">
            <a:avLst/>
          </a:prstGeom>
          <a:solidFill>
            <a:srgbClr val="BF0C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6" name="Straight Connector 5"/>
          <p:cNvCxnSpPr/>
          <p:nvPr/>
        </p:nvCxnSpPr>
        <p:spPr>
          <a:xfrm>
            <a:off x="46651" y="-9331"/>
            <a:ext cx="261256" cy="6867331"/>
          </a:xfrm>
          <a:prstGeom prst="line">
            <a:avLst/>
          </a:prstGeom>
          <a:ln w="19050">
            <a:solidFill>
              <a:srgbClr val="BF0C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11890298" y="3104"/>
            <a:ext cx="261256" cy="6867331"/>
          </a:xfrm>
          <a:prstGeom prst="line">
            <a:avLst/>
          </a:prstGeom>
          <a:ln w="19050">
            <a:solidFill>
              <a:srgbClr val="BF0C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66" y="2279704"/>
            <a:ext cx="6927665" cy="389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1466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1393</TotalTime>
  <Words>598</Words>
  <Application>Microsoft Office PowerPoint</Application>
  <PresentationFormat>Custom</PresentationFormat>
  <Paragraphs>111</Paragraphs>
  <Slides>42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Office Theme</vt:lpstr>
      <vt:lpstr>Equation</vt:lpstr>
      <vt:lpstr>– a što sad?</vt:lpstr>
      <vt:lpstr>Photomath</vt:lpstr>
      <vt:lpstr>Photomath</vt:lpstr>
      <vt:lpstr>Photomath</vt:lpstr>
      <vt:lpstr>Photomath</vt:lpstr>
      <vt:lpstr>Primjeri</vt:lpstr>
      <vt:lpstr>Photomath – a što sad?</vt:lpstr>
      <vt:lpstr>Photomath – a što sad?</vt:lpstr>
      <vt:lpstr>Primjeri iz nastave</vt:lpstr>
      <vt:lpstr>Račun s korijenima</vt:lpstr>
      <vt:lpstr>Slide 11</vt:lpstr>
      <vt:lpstr>Slide 12</vt:lpstr>
      <vt:lpstr>Slide 13</vt:lpstr>
      <vt:lpstr>Rješenja kvadratne jednadžbe</vt:lpstr>
      <vt:lpstr>Slide 15</vt:lpstr>
      <vt:lpstr>Slide 16</vt:lpstr>
      <vt:lpstr>Slide 17</vt:lpstr>
      <vt:lpstr> Sustavi jednadžbi</vt:lpstr>
      <vt:lpstr> </vt:lpstr>
      <vt:lpstr>Slide 20</vt:lpstr>
      <vt:lpstr>Slide 21</vt:lpstr>
      <vt:lpstr>Stranice trokuta leže na zadanim  pravcima. Koji je od navedenih trokuta pravokutan, a koji jednakokračan?</vt:lpstr>
      <vt:lpstr>Anketa</vt:lpstr>
      <vt:lpstr>Koristiš li Photomath aplikaciju za pametni telefon?</vt:lpstr>
      <vt:lpstr>Slide 25</vt:lpstr>
      <vt:lpstr>Slide 26</vt:lpstr>
      <vt:lpstr>Kako si saznao/la za Photomath?</vt:lpstr>
      <vt:lpstr>Koliko dugo koristiš Photomath?</vt:lpstr>
      <vt:lpstr>Za što koristiš Photomath?</vt:lpstr>
      <vt:lpstr>Photomath mi pomaže u razumijevanju kako riješiti zadatak.</vt:lpstr>
      <vt:lpstr>Photomat pojednostavljuje rješavanje matematičkih problema.</vt:lpstr>
      <vt:lpstr>S Photomathom učim kako riješiti zadatak.</vt:lpstr>
      <vt:lpstr>Postupak rješavanja koji nudi Photomath mi je potpuno jasan.</vt:lpstr>
      <vt:lpstr>Svaki zadatak mogu riješiti uz pomoć Photomatha.</vt:lpstr>
      <vt:lpstr>Ne moram pratiti na satu od kada koristim Photomath.</vt:lpstr>
      <vt:lpstr>Mislim da ne bismo trebali učiti kako se rješavaju zadatci koje može riješiti Photomath.</vt:lpstr>
      <vt:lpstr>Namjeravam Photomath koristiti češće nego do sada.</vt:lpstr>
      <vt:lpstr>Umjesto zaključka</vt:lpstr>
      <vt:lpstr>Planovi za budućnost</vt:lpstr>
      <vt:lpstr>Photomath - anketa</vt:lpstr>
      <vt:lpstr>Literatura</vt:lpstr>
      <vt:lpstr>Hvala na pažnji!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Photomath – a što sad?</dc:title>
  <dc:creator>Windows User</dc:creator>
  <cp:lastModifiedBy>mare</cp:lastModifiedBy>
  <cp:revision>180</cp:revision>
  <dcterms:created xsi:type="dcterms:W3CDTF">2017-03-21T20:59:48Z</dcterms:created>
  <dcterms:modified xsi:type="dcterms:W3CDTF">2017-04-06T10:08:58Z</dcterms:modified>
</cp:coreProperties>
</file>