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59" r:id="rId8"/>
    <p:sldId id="260" r:id="rId9"/>
    <p:sldId id="267" r:id="rId10"/>
    <p:sldId id="268" r:id="rId11"/>
    <p:sldId id="266" r:id="rId12"/>
    <p:sldId id="270" r:id="rId13"/>
    <p:sldId id="271" r:id="rId14"/>
    <p:sldId id="269" r:id="rId15"/>
    <p:sldId id="273" r:id="rId16"/>
    <p:sldId id="258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8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3F4F-2B15-4E43-9850-EC839876ABD6}" type="datetimeFigureOut">
              <a:rPr lang="hr-HR" smtClean="0"/>
              <a:pPr/>
              <a:t>26.5.2017.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E057-245D-4811-BA49-0A79DF6520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3F4F-2B15-4E43-9850-EC839876ABD6}" type="datetimeFigureOut">
              <a:rPr lang="hr-HR" smtClean="0"/>
              <a:pPr/>
              <a:t>26.5.2017.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E057-245D-4811-BA49-0A79DF6520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3F4F-2B15-4E43-9850-EC839876ABD6}" type="datetimeFigureOut">
              <a:rPr lang="hr-HR" smtClean="0"/>
              <a:pPr/>
              <a:t>26.5.2017.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E057-245D-4811-BA49-0A79DF6520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3F4F-2B15-4E43-9850-EC839876ABD6}" type="datetimeFigureOut">
              <a:rPr lang="hr-HR" smtClean="0"/>
              <a:pPr/>
              <a:t>26.5.2017.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E057-245D-4811-BA49-0A79DF6520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3F4F-2B15-4E43-9850-EC839876ABD6}" type="datetimeFigureOut">
              <a:rPr lang="hr-HR" smtClean="0"/>
              <a:pPr/>
              <a:t>26.5.2017.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E057-245D-4811-BA49-0A79DF6520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3F4F-2B15-4E43-9850-EC839876ABD6}" type="datetimeFigureOut">
              <a:rPr lang="hr-HR" smtClean="0"/>
              <a:pPr/>
              <a:t>26.5.2017.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E057-245D-4811-BA49-0A79DF6520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3F4F-2B15-4E43-9850-EC839876ABD6}" type="datetimeFigureOut">
              <a:rPr lang="hr-HR" smtClean="0"/>
              <a:pPr/>
              <a:t>26.5.2017.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E057-245D-4811-BA49-0A79DF6520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3F4F-2B15-4E43-9850-EC839876ABD6}" type="datetimeFigureOut">
              <a:rPr lang="hr-HR" smtClean="0"/>
              <a:pPr/>
              <a:t>26.5.2017.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E057-245D-4811-BA49-0A79DF6520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3F4F-2B15-4E43-9850-EC839876ABD6}" type="datetimeFigureOut">
              <a:rPr lang="hr-HR" smtClean="0"/>
              <a:pPr/>
              <a:t>26.5.2017.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E057-245D-4811-BA49-0A79DF6520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3F4F-2B15-4E43-9850-EC839876ABD6}" type="datetimeFigureOut">
              <a:rPr lang="hr-HR" smtClean="0"/>
              <a:pPr/>
              <a:t>26.5.2017.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E057-245D-4811-BA49-0A79DF6520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3F4F-2B15-4E43-9850-EC839876ABD6}" type="datetimeFigureOut">
              <a:rPr lang="hr-HR" smtClean="0"/>
              <a:pPr/>
              <a:t>26.5.2017.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E057-245D-4811-BA49-0A79DF6520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E3F4F-2B15-4E43-9850-EC839876ABD6}" type="datetimeFigureOut">
              <a:rPr lang="hr-HR" smtClean="0"/>
              <a:pPr/>
              <a:t>26.5.2017.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3E057-245D-4811-BA49-0A79DF65209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ematika.hr/" TargetMode="External"/><Relationship Id="rId2" Type="http://schemas.openxmlformats.org/officeDocument/2006/relationships/hyperlink" Target="http://www.mioc.h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b.irb.hr/prikazi-rad?&amp;rad=774305" TargetMode="External"/><Relationship Id="rId2" Type="http://schemas.openxmlformats.org/officeDocument/2006/relationships/hyperlink" Target="http://bib.irb.hr/prikazi-rad?&amp;rad=66255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9750" y="404813"/>
            <a:ext cx="7631113" cy="1584325"/>
          </a:xfrm>
        </p:spPr>
        <p:txBody>
          <a:bodyPr/>
          <a:lstStyle/>
          <a:p>
            <a:pPr eaLnBrk="1" hangingPunct="1"/>
            <a:r>
              <a:rPr lang="hr-HR" dirty="0" smtClean="0">
                <a:solidFill>
                  <a:srgbClr val="FF0000"/>
                </a:solidFill>
              </a:rPr>
              <a:t>RADDAR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>Matematika i programiranje</a:t>
            </a:r>
            <a:endParaRPr lang="hr-HR" sz="3600" dirty="0" smtClean="0">
              <a:solidFill>
                <a:srgbClr val="FF0000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1844675"/>
            <a:ext cx="6400800" cy="379412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hr-HR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hr-HR" b="1" dirty="0" smtClean="0">
                <a:solidFill>
                  <a:schemeClr val="tx1"/>
                </a:solidFill>
              </a:rPr>
              <a:t>Prof.dr.sc. Vesna Županović</a:t>
            </a:r>
          </a:p>
          <a:p>
            <a:r>
              <a:rPr lang="hr-HR" sz="2000" dirty="0" smtClean="0">
                <a:solidFill>
                  <a:schemeClr val="tx1"/>
                </a:solidFill>
              </a:rPr>
              <a:t>Zavod za primijenjenu matematiku</a:t>
            </a:r>
          </a:p>
          <a:p>
            <a:r>
              <a:rPr lang="hr-HR" sz="2000" dirty="0" smtClean="0">
                <a:solidFill>
                  <a:schemeClr val="tx1"/>
                </a:solidFill>
              </a:rPr>
              <a:t>Fakultet elektrotehnike i računarstva</a:t>
            </a:r>
          </a:p>
          <a:p>
            <a:r>
              <a:rPr lang="hr-HR" sz="2000" dirty="0" smtClean="0">
                <a:solidFill>
                  <a:schemeClr val="tx1"/>
                </a:solidFill>
              </a:rPr>
              <a:t>Sveučilište u Zagrebu</a:t>
            </a:r>
          </a:p>
          <a:p>
            <a:pPr eaLnBrk="1" hangingPunct="1"/>
            <a:endParaRPr lang="hr-HR" b="1" dirty="0" smtClean="0">
              <a:solidFill>
                <a:schemeClr val="tx1"/>
              </a:solidFill>
            </a:endParaRPr>
          </a:p>
          <a:p>
            <a:pPr eaLnBrk="1" hangingPunct="1"/>
            <a:endParaRPr lang="hr-HR" b="1" dirty="0">
              <a:solidFill>
                <a:schemeClr val="tx1"/>
              </a:solidFill>
            </a:endParaRPr>
          </a:p>
          <a:p>
            <a:r>
              <a:rPr lang="hr-HR" sz="3400" b="1" dirty="0" smtClean="0">
                <a:solidFill>
                  <a:srgbClr val="FF0000"/>
                </a:solidFill>
              </a:rPr>
              <a:t>Hrvatsko matematičko društvo</a:t>
            </a:r>
          </a:p>
          <a:p>
            <a:endParaRPr lang="hr-HR" sz="3400" b="1" dirty="0" smtClean="0">
              <a:solidFill>
                <a:schemeClr val="tx1"/>
              </a:solidFill>
            </a:endParaRPr>
          </a:p>
          <a:p>
            <a:r>
              <a:rPr lang="hr-HR" b="1" dirty="0" smtClean="0">
                <a:solidFill>
                  <a:schemeClr val="tx1"/>
                </a:solidFill>
              </a:rPr>
              <a:t>Dani otvorenih vrata udruga 2017.</a:t>
            </a:r>
          </a:p>
          <a:p>
            <a:pPr eaLnBrk="1" hangingPunct="1"/>
            <a:endParaRPr lang="hr-HR" b="1" dirty="0" smtClean="0">
              <a:solidFill>
                <a:schemeClr val="tx1"/>
              </a:solidFill>
            </a:endParaRPr>
          </a:p>
          <a:p>
            <a:pPr eaLnBrk="1" hangingPunct="1"/>
            <a:endParaRPr lang="hr-HR" b="1" dirty="0" smtClean="0">
              <a:solidFill>
                <a:schemeClr val="tx1"/>
              </a:solidFill>
            </a:endParaRPr>
          </a:p>
          <a:p>
            <a:pPr eaLnBrk="1" hangingPunct="1"/>
            <a:endParaRPr lang="hr-HR" sz="2400" dirty="0" smtClean="0">
              <a:solidFill>
                <a:schemeClr val="tx1"/>
              </a:solidFill>
            </a:endParaRPr>
          </a:p>
          <a:p>
            <a:pPr eaLnBrk="1" hangingPunct="1"/>
            <a:endParaRPr lang="hr-HR" dirty="0" smtClean="0">
              <a:solidFill>
                <a:schemeClr val="tx1"/>
              </a:solidFill>
            </a:endParaRPr>
          </a:p>
          <a:p>
            <a:pPr eaLnBrk="1" hangingPunct="1"/>
            <a:endParaRPr lang="hr-HR" dirty="0" smtClean="0">
              <a:solidFill>
                <a:schemeClr val="tx1"/>
              </a:solidFill>
            </a:endParaRPr>
          </a:p>
          <a:p>
            <a:pPr eaLnBrk="1" hangingPunct="1"/>
            <a:endParaRPr lang="hr-HR" dirty="0" smtClean="0">
              <a:solidFill>
                <a:schemeClr val="tx1"/>
              </a:solidFill>
            </a:endParaRPr>
          </a:p>
          <a:p>
            <a:pPr eaLnBrk="1" hangingPunct="1"/>
            <a:endParaRPr lang="hr-HR" dirty="0" smtClean="0">
              <a:solidFill>
                <a:srgbClr val="898989"/>
              </a:solidFill>
            </a:endParaRPr>
          </a:p>
          <a:p>
            <a:pPr eaLnBrk="1" hangingPunct="1"/>
            <a:endParaRPr lang="hr-HR" sz="36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D:\Bjelka\RADDAR\2016_17\zavrsna fotke\facebook\20170505211903-31e6cdb2-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914400"/>
            <a:ext cx="75438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D:\Bjelka\RADDAR\2016_17\zavrsna fotke\facebook\ljiljan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914400"/>
            <a:ext cx="75438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D:\Bjelka\RADDAR\2016_17\zavrsna fotke\ferweb\dipl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914400"/>
            <a:ext cx="75438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D:\Bjelka\RADDAR\2016_17\zavrsna fotke\facebook\student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914400"/>
            <a:ext cx="75438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mtClean="0"/>
              <a:t>Tanja Soucie na </a:t>
            </a:r>
            <a:r>
              <a:rPr lang="hr-HR" dirty="0" smtClean="0"/>
              <a:t>Završnoj </a:t>
            </a:r>
            <a:r>
              <a:rPr lang="hr-HR" smtClean="0"/>
              <a:t>svečanosti 2016.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Vedran Mornar na Završnoj svečanosti 2017.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D:\Bjelka\RADDAR\2016_17\zavrsna fotke\ferweb\ved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5438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Obavijesti</a:t>
            </a:r>
            <a:endParaRPr lang="hr-HR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dirty="0" smtClean="0"/>
              <a:t>Web XV. Gimnazija </a:t>
            </a:r>
            <a:r>
              <a:rPr lang="hr-HR" dirty="0" smtClean="0">
                <a:hlinkClick r:id="rId2"/>
              </a:rPr>
              <a:t>www.mioc.hr</a:t>
            </a:r>
            <a:endParaRPr lang="hr-HR" dirty="0" smtClean="0"/>
          </a:p>
          <a:p>
            <a:pPr eaLnBrk="1" hangingPunct="1">
              <a:lnSpc>
                <a:spcPct val="90000"/>
              </a:lnSpc>
            </a:pPr>
            <a:r>
              <a:rPr lang="hr-HR" dirty="0" smtClean="0"/>
              <a:t>Web HMD-a </a:t>
            </a:r>
            <a:r>
              <a:rPr lang="hr-HR" dirty="0" smtClean="0">
                <a:hlinkClick r:id="rId3"/>
              </a:rPr>
              <a:t>www.matematika.hr</a:t>
            </a:r>
            <a:endParaRPr lang="hr-HR" dirty="0" smtClean="0"/>
          </a:p>
          <a:p>
            <a:pPr eaLnBrk="1" hangingPunct="1">
              <a:lnSpc>
                <a:spcPct val="9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Upisi u rujnu 2017.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>
                <a:solidFill>
                  <a:srgbClr val="FF0000"/>
                </a:solidFill>
              </a:rPr>
              <a:t>RADDAR radionice za učenike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hr-HR" dirty="0" smtClean="0">
                <a:solidFill>
                  <a:srgbClr val="FF0000"/>
                </a:solidFill>
              </a:rPr>
              <a:t>Tko su organizatori aktivnosti?</a:t>
            </a:r>
          </a:p>
          <a:p>
            <a:pPr>
              <a:lnSpc>
                <a:spcPct val="90000"/>
              </a:lnSpc>
            </a:pPr>
            <a:r>
              <a:rPr lang="hr-HR" dirty="0" smtClean="0"/>
              <a:t>Hrvatsko matematičko društvo, udruga Mladi nadareni matematičari „Marin Getaldić”</a:t>
            </a:r>
            <a:endParaRPr lang="hr-HR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hr-HR" dirty="0" smtClean="0"/>
              <a:t>Fakultet elektrotehnike i računarstva</a:t>
            </a:r>
          </a:p>
          <a:p>
            <a:pPr eaLnBrk="1" hangingPunct="1">
              <a:lnSpc>
                <a:spcPct val="90000"/>
              </a:lnSpc>
            </a:pPr>
            <a:r>
              <a:rPr lang="hr-HR" dirty="0" smtClean="0"/>
              <a:t>XV. gimnazija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hr-HR" dirty="0" smtClean="0">
                <a:solidFill>
                  <a:srgbClr val="FF0000"/>
                </a:solidFill>
              </a:rPr>
              <a:t>Za koga se aktivnost organizira?</a:t>
            </a:r>
          </a:p>
          <a:p>
            <a:pPr eaLnBrk="1" hangingPunct="1">
              <a:lnSpc>
                <a:spcPct val="90000"/>
              </a:lnSpc>
            </a:pPr>
            <a:r>
              <a:rPr lang="hr-HR" dirty="0" smtClean="0"/>
              <a:t>Za učenike osnovnih škola 5.-8. razreda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dirty="0" smtClean="0">
                <a:solidFill>
                  <a:srgbClr val="FF0000"/>
                </a:solidFill>
              </a:rPr>
              <a:t>Početak programa RADDAR  2013.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Cilj  aktivnosti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 smtClean="0">
                <a:solidFill>
                  <a:srgbClr val="FF0000"/>
                </a:solidFill>
              </a:rPr>
              <a:t>razvoj matematičkih znanja i matematičkog mišljenja </a:t>
            </a:r>
            <a:r>
              <a:rPr lang="hr-HR" dirty="0" smtClean="0"/>
              <a:t>kroz matematiku i programiranje</a:t>
            </a:r>
          </a:p>
          <a:p>
            <a:pPr eaLnBrk="1" hangingPunct="1"/>
            <a:r>
              <a:rPr lang="hr-HR" dirty="0" smtClean="0">
                <a:solidFill>
                  <a:srgbClr val="FF0000"/>
                </a:solidFill>
              </a:rPr>
              <a:t>povećanje motivacije </a:t>
            </a:r>
            <a:r>
              <a:rPr lang="hr-HR" dirty="0" smtClean="0"/>
              <a:t>za učenje kroz  upoznavanje s primjenom</a:t>
            </a:r>
          </a:p>
          <a:p>
            <a:pPr eaLnBrk="1" hangingPunct="1"/>
            <a:r>
              <a:rPr lang="hr-HR" dirty="0" smtClean="0">
                <a:solidFill>
                  <a:srgbClr val="FF0000"/>
                </a:solidFill>
              </a:rPr>
              <a:t>produbljivanje propisanih matematičkih sadržaja, kroz rad i </a:t>
            </a:r>
            <a:r>
              <a:rPr lang="hr-HR" dirty="0" smtClean="0">
                <a:solidFill>
                  <a:srgbClr val="FF0000"/>
                </a:solidFill>
              </a:rPr>
              <a:t>igru</a:t>
            </a:r>
          </a:p>
          <a:p>
            <a:pPr eaLnBrk="1" hangingPunct="1"/>
            <a:r>
              <a:rPr lang="hr-HR" dirty="0" smtClean="0">
                <a:solidFill>
                  <a:srgbClr val="FF0000"/>
                </a:solidFill>
              </a:rPr>
              <a:t>m</a:t>
            </a:r>
            <a:r>
              <a:rPr lang="hr-HR" dirty="0" smtClean="0">
                <a:solidFill>
                  <a:srgbClr val="FF0000"/>
                </a:solidFill>
              </a:rPr>
              <a:t>eđugeneracijska solidarnost</a:t>
            </a:r>
            <a:r>
              <a:rPr lang="hr-HR" dirty="0" smtClean="0"/>
              <a:t>-učenici, asistenti, voditelji i nastavnici s raznih razina</a:t>
            </a:r>
            <a:endParaRPr lang="hr-HR" dirty="0" smtClean="0"/>
          </a:p>
          <a:p>
            <a:pPr eaLnBrk="1" hangingPunct="1"/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rgbClr val="FF0000"/>
                </a:solidFill>
              </a:rPr>
              <a:t>Gdje i kada?</a:t>
            </a:r>
            <a:endParaRPr lang="hr-HR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hr-HR" dirty="0" smtClean="0">
                <a:solidFill>
                  <a:srgbClr val="FF0000"/>
                </a:solidFill>
              </a:rPr>
              <a:t>Radionice se održavaju svaki tjedan </a:t>
            </a:r>
            <a:r>
              <a:rPr lang="hr-HR" dirty="0" smtClean="0"/>
              <a:t>–jedna radionica iz matematike i jedna radionica iz programiranja u Pythonu</a:t>
            </a:r>
          </a:p>
          <a:p>
            <a:pPr algn="just" eaLnBrk="1" hangingPunct="1">
              <a:lnSpc>
                <a:spcPct val="90000"/>
              </a:lnSpc>
            </a:pPr>
            <a:r>
              <a:rPr lang="hr-HR" dirty="0" smtClean="0">
                <a:solidFill>
                  <a:srgbClr val="FF0000"/>
                </a:solidFill>
              </a:rPr>
              <a:t>od 10. mjeseca do 5. mjeseca u  prostorijama XV. gimnazije, </a:t>
            </a:r>
            <a:r>
              <a:rPr lang="hr-HR" dirty="0" smtClean="0"/>
              <a:t>jednom tjedno 17:30-19h</a:t>
            </a:r>
          </a:p>
          <a:p>
            <a:pPr algn="just" eaLnBrk="1" hangingPunct="1">
              <a:lnSpc>
                <a:spcPct val="90000"/>
              </a:lnSpc>
            </a:pPr>
            <a:r>
              <a:rPr lang="hr-HR" dirty="0" smtClean="0"/>
              <a:t> Rad se odvija u 8 grupa formiranih po razredima i turnusima</a:t>
            </a:r>
          </a:p>
          <a:p>
            <a:pPr algn="just" eaLnBrk="1" hangingPunct="1">
              <a:lnSpc>
                <a:spcPct val="90000"/>
              </a:lnSpc>
            </a:pPr>
            <a:r>
              <a:rPr lang="hr-HR" dirty="0" smtClean="0">
                <a:solidFill>
                  <a:srgbClr val="FF0000"/>
                </a:solidFill>
              </a:rPr>
              <a:t>Posjeti laboratorijima FER-a su jednom mjesečno subotom. </a:t>
            </a:r>
          </a:p>
          <a:p>
            <a:pPr algn="just" eaLnBrk="1" hangingPunct="1">
              <a:lnSpc>
                <a:spcPct val="90000"/>
              </a:lnSpc>
            </a:pPr>
            <a:r>
              <a:rPr lang="hr-HR" dirty="0" smtClean="0"/>
              <a:t>Obavijesti su na webu XV. gimnazije</a:t>
            </a:r>
          </a:p>
          <a:p>
            <a:pPr algn="just" eaLnBrk="1" hangingPunct="1">
              <a:lnSpc>
                <a:spcPct val="90000"/>
              </a:lnSpc>
            </a:pPr>
            <a:endParaRPr lang="hr-HR" dirty="0" smtClean="0"/>
          </a:p>
          <a:p>
            <a:pPr eaLnBrk="1" hangingPunct="1">
              <a:lnSpc>
                <a:spcPct val="90000"/>
              </a:lnSpc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solidFill>
                  <a:srgbClr val="FF0000"/>
                </a:solidFill>
              </a:rPr>
              <a:t>Članci o RADDAR-u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Madžar, Sandra; Županović, Vesna.</a:t>
            </a:r>
            <a:br>
              <a:rPr lang="hr-HR" smtClean="0"/>
            </a:br>
            <a:r>
              <a:rPr lang="hr-HR" b="1" smtClean="0">
                <a:hlinkClick r:id="rId2"/>
              </a:rPr>
              <a:t>Matematika za radoznale RADDAR</a:t>
            </a:r>
            <a:r>
              <a:rPr lang="hr-HR" smtClean="0"/>
              <a:t>. // </a:t>
            </a:r>
          </a:p>
          <a:p>
            <a:pPr>
              <a:buFont typeface="Arial" charset="0"/>
              <a:buNone/>
            </a:pPr>
            <a:r>
              <a:rPr lang="hr-HR" i="1" smtClean="0"/>
              <a:t>Matematika i škola</a:t>
            </a:r>
            <a:r>
              <a:rPr lang="hr-HR" smtClean="0"/>
              <a:t>. </a:t>
            </a:r>
            <a:r>
              <a:rPr lang="hr-HR" b="1" smtClean="0"/>
              <a:t>71</a:t>
            </a:r>
            <a:r>
              <a:rPr lang="hr-HR" smtClean="0"/>
              <a:t> (2013.) </a:t>
            </a:r>
          </a:p>
          <a:p>
            <a:r>
              <a:rPr lang="hr-HR" smtClean="0"/>
              <a:t> Domagoj Kovačević, Sandra Madžar, Vesna Županović.</a:t>
            </a:r>
            <a:br>
              <a:rPr lang="hr-HR" smtClean="0"/>
            </a:br>
            <a:r>
              <a:rPr lang="hr-HR" b="1" smtClean="0">
                <a:hlinkClick r:id="rId3"/>
              </a:rPr>
              <a:t>Projekt RADDAR</a:t>
            </a:r>
            <a:r>
              <a:rPr lang="hr-HR" smtClean="0"/>
              <a:t>. // </a:t>
            </a:r>
            <a:r>
              <a:rPr lang="hr-HR" i="1" smtClean="0"/>
              <a:t>Poučak : časopis za metodiku i nastavu matematike</a:t>
            </a:r>
            <a:r>
              <a:rPr lang="hr-HR" smtClean="0"/>
              <a:t>. </a:t>
            </a:r>
            <a:r>
              <a:rPr lang="hr-HR" b="1" smtClean="0"/>
              <a:t>15</a:t>
            </a:r>
            <a:r>
              <a:rPr lang="hr-HR" smtClean="0"/>
              <a:t> (2014) , 59;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dirty="0" smtClean="0">
                <a:solidFill>
                  <a:srgbClr val="FF0000"/>
                </a:solidFill>
              </a:rPr>
              <a:t>Tko vodi matematičke radionice?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Nastavnici- Ladislava Bunjački, Sandra Madžar, Domagoj Kovačević</a:t>
            </a:r>
          </a:p>
          <a:p>
            <a:pPr eaLnBrk="1" hangingPunct="1">
              <a:buFont typeface="Arial" charset="0"/>
              <a:buNone/>
            </a:pPr>
            <a:r>
              <a:rPr lang="hr-HR" dirty="0" smtClean="0">
                <a:solidFill>
                  <a:srgbClr val="FF0000"/>
                </a:solidFill>
              </a:rPr>
              <a:t>Članovi udruge MNM i studenti PMF-a:</a:t>
            </a:r>
          </a:p>
          <a:p>
            <a:r>
              <a:rPr lang="hr-HR" dirty="0" smtClean="0"/>
              <a:t>Vlatka Vazdar,	Iva Manojlović, Vedrana Vazdar, Borna Vukorepa, Vedran Stipetić, Iva Tutiš, Mirta Ćuk, Ivan Miošić, Branimir Jungić, Judita Janković , Anamarija Belina, Teuta Bučaj, Maja Budimir,  Robert Bozoki, Matea Galović, Kristina Radaš , Grgur Valentić, Antonia Čoić, Barbara Brežnjak, Igor Dumbović, </a:t>
            </a:r>
            <a:r>
              <a:rPr lang="hr-HR" dirty="0"/>
              <a:t>Lana </a:t>
            </a:r>
            <a:r>
              <a:rPr lang="hr-HR" dirty="0" smtClean="0"/>
              <a:t>Račić, Marko </a:t>
            </a:r>
            <a:r>
              <a:rPr lang="hr-HR" dirty="0"/>
              <a:t>Marinov</a:t>
            </a:r>
            <a:r>
              <a:rPr lang="hr-HR" dirty="0" smtClean="0"/>
              <a:t>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rgbClr val="FF0000"/>
                </a:solidFill>
              </a:rPr>
              <a:t>RADDAR-ovci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250825" y="1196975"/>
            <a:ext cx="8229600" cy="4886325"/>
          </a:xfrm>
        </p:spPr>
        <p:txBody>
          <a:bodyPr/>
          <a:lstStyle/>
          <a:p>
            <a:pPr eaLnBrk="1" hangingPunct="1"/>
            <a:r>
              <a:rPr lang="hr-HR" dirty="0" smtClean="0"/>
              <a:t>120, 250, 300 učenika u programu </a:t>
            </a:r>
          </a:p>
          <a:p>
            <a:pPr eaLnBrk="1" hangingPunct="1"/>
            <a:r>
              <a:rPr lang="hr-HR" dirty="0" smtClean="0"/>
              <a:t>30 voditelja-studenti i nastavnici</a:t>
            </a:r>
          </a:p>
          <a:p>
            <a:pPr eaLnBrk="1" hangingPunct="1"/>
            <a:r>
              <a:rPr lang="hr-HR" dirty="0" smtClean="0"/>
              <a:t>Npr. 2014/15 -13 učenika koji su bili na Državnom iz matematike, polovica učenika iz Zagreba su   RADDAR-ovci</a:t>
            </a:r>
          </a:p>
          <a:p>
            <a:pPr eaLnBrk="1" hangingPunct="1"/>
            <a:r>
              <a:rPr lang="hr-HR" dirty="0" smtClean="0"/>
              <a:t>10 učenika  koji su bili na Državnom iz Pythona, Logoa, Basica i razvoja softwarea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 l="24440" t="23972" r="23764" b="16676"/>
          <a:stretch>
            <a:fillRect/>
          </a:stretch>
        </p:blipFill>
        <p:spPr bwMode="auto">
          <a:xfrm>
            <a:off x="2916238" y="4941888"/>
            <a:ext cx="341630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smtClean="0">
              <a:solidFill>
                <a:srgbClr val="FF0000"/>
              </a:solidFill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5888"/>
            <a:ext cx="3419475" cy="2162175"/>
          </a:xfrm>
        </p:spPr>
      </p:pic>
      <p:pic>
        <p:nvPicPr>
          <p:cNvPr id="10244" name="Picture 2" descr="D:\RADDAR\prezentacija\jutarnji_radda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15888"/>
            <a:ext cx="25209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15888"/>
            <a:ext cx="29162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76475"/>
            <a:ext cx="24130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2276475"/>
            <a:ext cx="18399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IMG_20150505_1930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408488"/>
            <a:ext cx="2376611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WP_00049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4365625"/>
            <a:ext cx="244827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413" y="2276475"/>
            <a:ext cx="25939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3800" y="2276475"/>
            <a:ext cx="20161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dirty="0" smtClean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700213"/>
            <a:ext cx="4038600" cy="4176712"/>
          </a:xfrm>
        </p:spPr>
      </p:pic>
      <p:pic>
        <p:nvPicPr>
          <p:cNvPr id="2355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1700213"/>
            <a:ext cx="4038600" cy="4176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290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RADDAR Matematika i programiranje</vt:lpstr>
      <vt:lpstr>RADDAR radionice za učenike</vt:lpstr>
      <vt:lpstr>Cilj  aktivnosti</vt:lpstr>
      <vt:lpstr>Gdje i kada?</vt:lpstr>
      <vt:lpstr>Članci o RADDAR-u</vt:lpstr>
      <vt:lpstr>Tko vodi matematičke radionice?</vt:lpstr>
      <vt:lpstr>RADDAR-ovci</vt:lpstr>
      <vt:lpstr>Slide 8</vt:lpstr>
      <vt:lpstr>Slide 9</vt:lpstr>
      <vt:lpstr>Slide 10</vt:lpstr>
      <vt:lpstr>Slide 11</vt:lpstr>
      <vt:lpstr>Slide 12</vt:lpstr>
      <vt:lpstr>Slide 13</vt:lpstr>
      <vt:lpstr>Tanja Soucie na Završnoj svečanosti 2016.</vt:lpstr>
      <vt:lpstr>Vedran Mornar na Završnoj svečanosti 2017.</vt:lpstr>
      <vt:lpstr>Obavijesti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RADDAR Matematika i programiranje</dc:title>
  <dc:creator>Vesna</dc:creator>
  <cp:lastModifiedBy>Vesna</cp:lastModifiedBy>
  <cp:revision>10</cp:revision>
  <dcterms:created xsi:type="dcterms:W3CDTF">2017-05-22T14:42:36Z</dcterms:created>
  <dcterms:modified xsi:type="dcterms:W3CDTF">2017-05-26T15:25:40Z</dcterms:modified>
</cp:coreProperties>
</file>