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8" r:id="rId5"/>
    <p:sldId id="259" r:id="rId6"/>
    <p:sldId id="262" r:id="rId7"/>
    <p:sldId id="266" r:id="rId8"/>
    <p:sldId id="265" r:id="rId9"/>
    <p:sldId id="264" r:id="rId10"/>
    <p:sldId id="260" r:id="rId11"/>
    <p:sldId id="267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5" autoAdjust="0"/>
    <p:restoredTop sz="99583" autoAdjust="0"/>
  </p:normalViewPr>
  <p:slideViewPr>
    <p:cSldViewPr>
      <p:cViewPr varScale="1">
        <p:scale>
          <a:sx n="100" d="100"/>
          <a:sy n="100" d="100"/>
        </p:scale>
        <p:origin x="-9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1A2-4E47-4739-867F-B2853F8574CF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00F4-28E1-4C7F-8585-75AEFB202A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1A2-4E47-4739-867F-B2853F8574CF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00F4-28E1-4C7F-8585-75AEFB202A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1A2-4E47-4739-867F-B2853F8574CF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00F4-28E1-4C7F-8585-75AEFB202A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1A2-4E47-4739-867F-B2853F8574CF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00F4-28E1-4C7F-8585-75AEFB202A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1A2-4E47-4739-867F-B2853F8574CF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00F4-28E1-4C7F-8585-75AEFB202A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1A2-4E47-4739-867F-B2853F8574CF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00F4-28E1-4C7F-8585-75AEFB202A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1A2-4E47-4739-867F-B2853F8574CF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00F4-28E1-4C7F-8585-75AEFB202A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1A2-4E47-4739-867F-B2853F8574CF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00F4-28E1-4C7F-8585-75AEFB202A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1A2-4E47-4739-867F-B2853F8574CF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00F4-28E1-4C7F-8585-75AEFB202A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1A2-4E47-4739-867F-B2853F8574CF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00F4-28E1-4C7F-8585-75AEFB202A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1A2-4E47-4739-867F-B2853F8574CF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00F4-28E1-4C7F-8585-75AEFB202A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4F1A2-4E47-4739-867F-B2853F8574CF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400F4-28E1-4C7F-8585-75AEFB202AC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m-genijalci.eu/matematika-informatik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9750" y="404813"/>
            <a:ext cx="7631113" cy="17280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dirty="0" smtClean="0">
                <a:solidFill>
                  <a:srgbClr val="FF0000"/>
                </a:solidFill>
              </a:rPr>
              <a:t>STEM genijalci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Primijenjena matematika podržana računalom</a:t>
            </a:r>
            <a:endParaRPr lang="hr-HR" sz="3600" dirty="0" smtClean="0">
              <a:solidFill>
                <a:srgbClr val="FF000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1844675"/>
            <a:ext cx="6400800" cy="37941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hr-HR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hr-HR" b="1" dirty="0" smtClean="0">
                <a:solidFill>
                  <a:schemeClr val="tx1"/>
                </a:solidFill>
              </a:rPr>
              <a:t>Prof.dr.sc. Vesna Županović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Zavod za primijenjenu matematiku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Fakultet elektrotehnike i računarstva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Sveučilište u Zagrebu</a:t>
            </a:r>
          </a:p>
          <a:p>
            <a:pPr eaLnBrk="1" hangingPunct="1"/>
            <a:endParaRPr lang="hr-HR" b="1" dirty="0" smtClean="0">
              <a:solidFill>
                <a:schemeClr val="tx1"/>
              </a:solidFill>
            </a:endParaRPr>
          </a:p>
          <a:p>
            <a:pPr eaLnBrk="1" hangingPunct="1"/>
            <a:endParaRPr lang="hr-HR" b="1" dirty="0">
              <a:solidFill>
                <a:schemeClr val="tx1"/>
              </a:solidFill>
            </a:endParaRPr>
          </a:p>
          <a:p>
            <a:r>
              <a:rPr lang="hr-HR" sz="3400" b="1" dirty="0" smtClean="0">
                <a:solidFill>
                  <a:srgbClr val="FF0000"/>
                </a:solidFill>
              </a:rPr>
              <a:t>Hrvatsko matematičko društvo</a:t>
            </a:r>
          </a:p>
          <a:p>
            <a:endParaRPr lang="hr-HR" sz="3400" b="1" dirty="0" smtClean="0">
              <a:solidFill>
                <a:schemeClr val="tx1"/>
              </a:solidFill>
            </a:endParaRPr>
          </a:p>
          <a:p>
            <a:r>
              <a:rPr lang="hr-HR" b="1" dirty="0" smtClean="0">
                <a:solidFill>
                  <a:schemeClr val="tx1"/>
                </a:solidFill>
              </a:rPr>
              <a:t>Dani otvorenih vrata udruga 2017.</a:t>
            </a:r>
          </a:p>
          <a:p>
            <a:pPr eaLnBrk="1" hangingPunct="1"/>
            <a:endParaRPr lang="hr-HR" b="1" dirty="0" smtClean="0">
              <a:solidFill>
                <a:schemeClr val="tx1"/>
              </a:solidFill>
            </a:endParaRPr>
          </a:p>
          <a:p>
            <a:pPr eaLnBrk="1" hangingPunct="1"/>
            <a:endParaRPr lang="hr-HR" b="1" dirty="0" smtClean="0">
              <a:solidFill>
                <a:schemeClr val="tx1"/>
              </a:solidFill>
            </a:endParaRPr>
          </a:p>
          <a:p>
            <a:pPr eaLnBrk="1" hangingPunct="1"/>
            <a:endParaRPr lang="hr-HR" sz="2400" dirty="0" smtClean="0">
              <a:solidFill>
                <a:schemeClr val="tx1"/>
              </a:solidFill>
            </a:endParaRPr>
          </a:p>
          <a:p>
            <a:pPr eaLnBrk="1" hangingPunct="1"/>
            <a:endParaRPr lang="hr-HR" dirty="0" smtClean="0">
              <a:solidFill>
                <a:schemeClr val="tx1"/>
              </a:solidFill>
            </a:endParaRPr>
          </a:p>
          <a:p>
            <a:pPr eaLnBrk="1" hangingPunct="1"/>
            <a:endParaRPr lang="hr-HR" dirty="0" smtClean="0">
              <a:solidFill>
                <a:schemeClr val="tx1"/>
              </a:solidFill>
            </a:endParaRPr>
          </a:p>
          <a:p>
            <a:pPr eaLnBrk="1" hangingPunct="1"/>
            <a:endParaRPr lang="hr-HR" dirty="0" smtClean="0">
              <a:solidFill>
                <a:schemeClr val="tx1"/>
              </a:solidFill>
            </a:endParaRPr>
          </a:p>
          <a:p>
            <a:pPr eaLnBrk="1" hangingPunct="1"/>
            <a:endParaRPr lang="hr-HR" dirty="0" smtClean="0">
              <a:solidFill>
                <a:srgbClr val="898989"/>
              </a:solidFill>
            </a:endParaRPr>
          </a:p>
          <a:p>
            <a:pPr eaLnBrk="1" hangingPunct="1"/>
            <a:endParaRPr lang="hr-HR" sz="36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Cilj priručnika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Dobro poznavanje funkcija predstavlja temelj za uvodenje diferencijalnog i računa.  </a:t>
            </a:r>
            <a:r>
              <a:rPr lang="hr-HR" dirty="0" smtClean="0">
                <a:solidFill>
                  <a:srgbClr val="FF0000"/>
                </a:solidFill>
              </a:rPr>
              <a:t>Cilj je učenicima olakšati nastavak školovanja</a:t>
            </a:r>
            <a:r>
              <a:rPr lang="hr-HR" dirty="0" smtClean="0"/>
              <a:t>.</a:t>
            </a:r>
          </a:p>
          <a:p>
            <a:r>
              <a:rPr lang="hr-HR" dirty="0" smtClean="0"/>
              <a:t>Priručnik se bavi modeliranjem pomoću funkcija, te sadrži veliki broj primjera iz svakodnevnog života,ekonomije,fizike, kemije i biologije. </a:t>
            </a:r>
            <a:r>
              <a:rPr lang="hr-HR" dirty="0" smtClean="0">
                <a:solidFill>
                  <a:srgbClr val="FF0000"/>
                </a:solidFill>
              </a:rPr>
              <a:t>Cilj je pokazati da je matematika povezana sa stvarnim svijetom</a:t>
            </a:r>
            <a:r>
              <a:rPr lang="hr-HR" dirty="0" smtClean="0"/>
              <a:t>.</a:t>
            </a:r>
          </a:p>
          <a:p>
            <a:r>
              <a:rPr lang="hr-HR" dirty="0" smtClean="0"/>
              <a:t>Problemi se rješavaju pomoću računala, jer se ne smijemo ograničavati samo na probleme koji se mogu riješiti papirom i olovkom. </a:t>
            </a:r>
            <a:r>
              <a:rPr lang="hr-HR" dirty="0" smtClean="0">
                <a:solidFill>
                  <a:srgbClr val="FF0000"/>
                </a:solidFill>
              </a:rPr>
              <a:t>Cilj je uvesti računalno rješavanje problema u nastavu matematike</a:t>
            </a:r>
            <a:r>
              <a:rPr lang="hr-HR" dirty="0"/>
              <a:t>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Pogledajmo lekciju iz priručnika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00"/>
            <a:ext cx="9144000" cy="54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Cilj projekta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Projekt </a:t>
            </a:r>
            <a:r>
              <a:rPr lang="hr-HR" dirty="0" smtClean="0"/>
              <a:t>pridonosi </a:t>
            </a:r>
            <a:r>
              <a:rPr lang="hr-HR" dirty="0"/>
              <a:t>povećanju broja učenika koji upisuju STEM studijske programe </a:t>
            </a:r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Povećanju </a:t>
            </a:r>
            <a:r>
              <a:rPr lang="hr-HR" dirty="0">
                <a:solidFill>
                  <a:srgbClr val="FF0000"/>
                </a:solidFill>
              </a:rPr>
              <a:t>njihovog uspjeha na studiju </a:t>
            </a:r>
            <a:r>
              <a:rPr lang="hr-HR" dirty="0"/>
              <a:t>kroz stjecanje dodatnih kompetencija iz STEM i ICT </a:t>
            </a:r>
            <a:r>
              <a:rPr lang="hr-HR" dirty="0" smtClean="0"/>
              <a:t>područja</a:t>
            </a:r>
          </a:p>
          <a:p>
            <a:r>
              <a:rPr lang="hr-HR" dirty="0" smtClean="0"/>
              <a:t> </a:t>
            </a:r>
            <a:r>
              <a:rPr lang="hr-HR" dirty="0"/>
              <a:t>Kroz projekt će se </a:t>
            </a:r>
            <a:r>
              <a:rPr lang="hr-HR" dirty="0">
                <a:solidFill>
                  <a:srgbClr val="FF0000"/>
                </a:solidFill>
              </a:rPr>
              <a:t>unaprijediti kompetencije učenika te nastavnika </a:t>
            </a:r>
            <a:r>
              <a:rPr lang="hr-HR" dirty="0"/>
              <a:t>i pedagoga </a:t>
            </a:r>
            <a:r>
              <a:rPr lang="hr-HR" dirty="0" smtClean="0"/>
              <a:t>djelatnika partnerskih institucija</a:t>
            </a:r>
          </a:p>
          <a:p>
            <a:r>
              <a:rPr lang="hr-HR" dirty="0">
                <a:solidFill>
                  <a:srgbClr val="FF0000"/>
                </a:solidFill>
              </a:rPr>
              <a:t>U</a:t>
            </a:r>
            <a:r>
              <a:rPr lang="hr-HR" dirty="0" smtClean="0">
                <a:solidFill>
                  <a:srgbClr val="FF0000"/>
                </a:solidFill>
              </a:rPr>
              <a:t>naprijediti će se i materijalni kapaciteti </a:t>
            </a:r>
            <a:r>
              <a:rPr lang="hr-HR" dirty="0"/>
              <a:t>kroz opremanje </a:t>
            </a:r>
            <a:r>
              <a:rPr lang="hr-HR" dirty="0" smtClean="0"/>
              <a:t>praktikuma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Analiza i izrada kurikuluma i priručnika iz matematike-informatike</a:t>
            </a:r>
            <a:endParaRPr lang="hr-HR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sz="4400" dirty="0" smtClean="0">
                <a:solidFill>
                  <a:srgbClr val="FF0000"/>
                </a:solidFill>
              </a:rPr>
              <a:t>Vesna Županović, Kristina Šorić, </a:t>
            </a:r>
            <a:r>
              <a:rPr lang="hr-HR" sz="4400" dirty="0" smtClean="0">
                <a:solidFill>
                  <a:srgbClr val="00B0F0"/>
                </a:solidFill>
              </a:rPr>
              <a:t>Lahorija Bistričić, Petra Vidović</a:t>
            </a:r>
          </a:p>
          <a:p>
            <a:r>
              <a:rPr lang="hr-HR" sz="4400" dirty="0" smtClean="0">
                <a:solidFill>
                  <a:srgbClr val="FF0000"/>
                </a:solidFill>
              </a:rPr>
              <a:t>Analiza </a:t>
            </a:r>
            <a:r>
              <a:rPr lang="hr-HR" sz="4400" dirty="0">
                <a:solidFill>
                  <a:srgbClr val="FF0000"/>
                </a:solidFill>
              </a:rPr>
              <a:t>postojećeg kurikuluma </a:t>
            </a:r>
            <a:r>
              <a:rPr lang="hr-HR" sz="4400" dirty="0"/>
              <a:t>iz područja </a:t>
            </a:r>
            <a:r>
              <a:rPr lang="hr-HR" sz="4400" dirty="0" smtClean="0"/>
              <a:t>matematike</a:t>
            </a:r>
            <a:endParaRPr lang="hr-HR" sz="4400" dirty="0"/>
          </a:p>
          <a:p>
            <a:pPr lvl="0"/>
            <a:r>
              <a:rPr lang="hr-HR" sz="4400" dirty="0" smtClean="0">
                <a:solidFill>
                  <a:srgbClr val="FF0000"/>
                </a:solidFill>
              </a:rPr>
              <a:t>Izrada </a:t>
            </a:r>
            <a:r>
              <a:rPr lang="hr-HR" sz="4400" dirty="0">
                <a:solidFill>
                  <a:srgbClr val="FF0000"/>
                </a:solidFill>
              </a:rPr>
              <a:t>fakultativnog interdisciplinarnog kurikuluma </a:t>
            </a:r>
            <a:r>
              <a:rPr lang="hr-HR" sz="4400" dirty="0"/>
              <a:t>iz područja matematike-informatike prema metodologiji </a:t>
            </a:r>
            <a:r>
              <a:rPr lang="hr-HR" sz="4400" dirty="0" smtClean="0"/>
              <a:t>HKO-a</a:t>
            </a:r>
            <a:endParaRPr lang="hr-HR" sz="4400" dirty="0"/>
          </a:p>
          <a:p>
            <a:r>
              <a:rPr lang="hr-HR" sz="4400" dirty="0" smtClean="0">
                <a:solidFill>
                  <a:srgbClr val="FF0000"/>
                </a:solidFill>
              </a:rPr>
              <a:t>Izrada </a:t>
            </a:r>
            <a:r>
              <a:rPr lang="hr-HR" sz="4400" dirty="0">
                <a:solidFill>
                  <a:srgbClr val="FF0000"/>
                </a:solidFill>
              </a:rPr>
              <a:t>priručnika za nastavnike </a:t>
            </a:r>
            <a:r>
              <a:rPr lang="hr-HR" sz="4400" dirty="0"/>
              <a:t>za fakultativni interdisciplinarni kurikulum iz područja </a:t>
            </a:r>
            <a:r>
              <a:rPr lang="hr-HR" sz="4400" dirty="0" smtClean="0"/>
              <a:t>matematike-informatike</a:t>
            </a:r>
            <a:endParaRPr lang="hr-HR" sz="4400" dirty="0"/>
          </a:p>
          <a:p>
            <a:r>
              <a:rPr lang="hr-HR" sz="4400" dirty="0" smtClean="0"/>
              <a:t>Izrada </a:t>
            </a:r>
            <a:r>
              <a:rPr lang="hr-HR" sz="4400" dirty="0"/>
              <a:t>ulaznih materijala za digitalne </a:t>
            </a:r>
            <a:r>
              <a:rPr lang="hr-HR" sz="4400" dirty="0" smtClean="0"/>
              <a:t>sadržaje</a:t>
            </a:r>
          </a:p>
          <a:p>
            <a:pPr>
              <a:buNone/>
            </a:pPr>
            <a:r>
              <a:rPr lang="hr-HR" sz="4400" dirty="0" smtClean="0"/>
              <a:t>      </a:t>
            </a:r>
            <a:r>
              <a:rPr lang="hr-HR" sz="4400" dirty="0" smtClean="0">
                <a:solidFill>
                  <a:srgbClr val="FF0000"/>
                </a:solidFill>
              </a:rPr>
              <a:t>1) 4 jednostavne lekcije sa po 20 slajdova,</a:t>
            </a:r>
          </a:p>
          <a:p>
            <a:pPr>
              <a:buNone/>
            </a:pPr>
            <a:r>
              <a:rPr lang="hr-HR" sz="4400" dirty="0">
                <a:solidFill>
                  <a:srgbClr val="FF0000"/>
                </a:solidFill>
              </a:rPr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     2) 4 interaktivne lekcije sa po 10 slajdova</a:t>
            </a:r>
          </a:p>
          <a:p>
            <a:pPr>
              <a:buNone/>
            </a:pPr>
            <a:r>
              <a:rPr lang="hr-HR" sz="4400" dirty="0">
                <a:solidFill>
                  <a:srgbClr val="FF0000"/>
                </a:solidFill>
              </a:rPr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     3) 3 kviza sa po 25 pitanja i odgovora</a:t>
            </a:r>
          </a:p>
          <a:p>
            <a:pPr>
              <a:buNone/>
            </a:pPr>
            <a:r>
              <a:rPr lang="hr-HR" sz="4400" dirty="0" smtClean="0"/>
              <a:t>Materijali za e-učenje se nalaze na linku </a:t>
            </a:r>
            <a:r>
              <a:rPr lang="hr-HR" sz="4400" dirty="0" smtClean="0">
                <a:hlinkClick r:id="rId2"/>
              </a:rPr>
              <a:t>http://www.stem-genijalci.eu/matematika-informatika</a:t>
            </a:r>
            <a:endParaRPr lang="hr-HR" sz="4400" dirty="0" smtClean="0"/>
          </a:p>
          <a:p>
            <a:pPr>
              <a:buNone/>
            </a:pPr>
            <a:endParaRPr lang="hr-HR" sz="4400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6792" y="-747464"/>
            <a:ext cx="14113568" cy="82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-99392"/>
            <a:ext cx="12192000" cy="75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4" y="0"/>
            <a:ext cx="12192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Kome je priručnik namijenjen?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nastavnicima matematike</a:t>
            </a:r>
          </a:p>
          <a:p>
            <a:r>
              <a:rPr lang="hr-HR" dirty="0" smtClean="0"/>
              <a:t> učenicima trećeg četvrtog razreda srednjih škola</a:t>
            </a:r>
          </a:p>
          <a:p>
            <a:r>
              <a:rPr lang="hr-HR" dirty="0" smtClean="0"/>
              <a:t>Studentima tehničkih, prirodoslovno-matematičkih i ekonomskih fakulteta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278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STEM genijalci Primijenjena matematika podržana računalom</vt:lpstr>
      <vt:lpstr>Cilj projekta</vt:lpstr>
      <vt:lpstr>Slide 3</vt:lpstr>
      <vt:lpstr>Analiza i izrada kurikuluma i priručnika iz matematike-informatike</vt:lpstr>
      <vt:lpstr>Slide 5</vt:lpstr>
      <vt:lpstr>Slide 6</vt:lpstr>
      <vt:lpstr>Slide 7</vt:lpstr>
      <vt:lpstr>Slide 8</vt:lpstr>
      <vt:lpstr>Kome je priručnik namijenjen?</vt:lpstr>
      <vt:lpstr>Cilj priručnika</vt:lpstr>
      <vt:lpstr>Pogledajmo lekciju iz priručnika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Vesna</dc:creator>
  <cp:lastModifiedBy>Vesna</cp:lastModifiedBy>
  <cp:revision>18</cp:revision>
  <dcterms:created xsi:type="dcterms:W3CDTF">2017-05-23T13:06:27Z</dcterms:created>
  <dcterms:modified xsi:type="dcterms:W3CDTF">2017-05-26T15:33:49Z</dcterms:modified>
</cp:coreProperties>
</file>