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4.xml" ContentType="application/vnd.openxmlformats-officedocument.presentationml.notesSlide+xml"/>
  <Override PartName="/ppt/tags/tag9.xml" ContentType="application/vnd.openxmlformats-officedocument.presentationml.tags+xml"/>
  <Override PartName="/ppt/notesSlides/notesSlide5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2"/>
  </p:sldMasterIdLst>
  <p:notesMasterIdLst>
    <p:notesMasterId r:id="rId13"/>
  </p:notesMasterIdLst>
  <p:sldIdLst>
    <p:sldId id="259" r:id="rId3"/>
    <p:sldId id="261" r:id="rId4"/>
    <p:sldId id="262" r:id="rId5"/>
    <p:sldId id="275" r:id="rId6"/>
    <p:sldId id="263" r:id="rId7"/>
    <p:sldId id="271" r:id="rId8"/>
    <p:sldId id="267" r:id="rId9"/>
    <p:sldId id="273" r:id="rId10"/>
    <p:sldId id="270" r:id="rId11"/>
    <p:sldId id="276" r:id="rId12"/>
  </p:sldIdLst>
  <p:sldSz cx="9144000" cy="6858000" type="screen4x3"/>
  <p:notesSz cx="6858000" cy="9144000"/>
  <p:defaultTextStyle>
    <a:defPPr>
      <a:defRPr lang="hr-HR"/>
    </a:defPPr>
    <a:lvl1pPr marL="0" algn="l" defTabSz="914400" rtl="0" eaLnBrk="1" latinLnBrk="0" hangingPunct="1">
      <a:defRPr lang="hr-HR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hr-HR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hr-HR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hr-HR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hr-HR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hr-HR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hr-HR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hr-HR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hr-HR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ručna sekcija" id="{992832F5-EA01-48E5-B403-87E193F50680}">
          <p14:sldIdLst>
            <p14:sldId id="259"/>
          </p14:sldIdLst>
        </p14:section>
        <p14:section name="Osnovni podaci" id="{087866C3-7028-482C-8D34-6BF5363FBD75}">
          <p14:sldIdLst>
            <p14:sldId id="261"/>
          </p14:sldIdLst>
        </p14:section>
        <p14:section name="Pregled značajnijih aktivnosti" id="{521DEF98-8796-4632-831A-16252E9A6054}">
          <p14:sldIdLst>
            <p14:sldId id="262"/>
            <p14:sldId id="275"/>
            <p14:sldId id="263"/>
            <p14:sldId id="271"/>
          </p14:sldIdLst>
        </p14:section>
        <p14:section name="Pregled planiranih aktivnosti" id="{C24C98EC-938D-4034-8DB8-5E8DBF16E3CB}">
          <p14:sldIdLst>
            <p14:sldId id="267"/>
            <p14:sldId id="273"/>
          </p14:sldIdLst>
        </p14:section>
        <p14:section name="Dodatak" id="{E35CCD6A-2288-476E-BC93-C75323AE1F32}">
          <p14:sldIdLst>
            <p14:sldId id="270"/>
            <p14:sldId id="276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orient="horz" pos="576">
          <p15:clr>
            <a:srgbClr val="A4A3A4"/>
          </p15:clr>
        </p15:guide>
        <p15:guide id="3" pos="2880">
          <p15:clr>
            <a:srgbClr val="A4A3A4"/>
          </p15:clr>
        </p15:guide>
        <p15:guide id="4" pos="28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7" autoAdjust="0"/>
    <p:restoredTop sz="86417" autoAdjust="0"/>
  </p:normalViewPr>
  <p:slideViewPr>
    <p:cSldViewPr>
      <p:cViewPr>
        <p:scale>
          <a:sx n="69" d="100"/>
          <a:sy n="69" d="100"/>
        </p:scale>
        <p:origin x="-816" y="-72"/>
      </p:cViewPr>
      <p:guideLst>
        <p:guide orient="horz" pos="2160"/>
        <p:guide orient="horz" pos="576"/>
        <p:guide pos="2880"/>
        <p:guide pos="288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0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8.xml"/><Relationship Id="rId3" Type="http://schemas.openxmlformats.org/officeDocument/2006/relationships/slide" Target="slides/slide3.xml"/><Relationship Id="rId7" Type="http://schemas.openxmlformats.org/officeDocument/2006/relationships/slide" Target="slides/slide7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5" Type="http://schemas.openxmlformats.org/officeDocument/2006/relationships/slide" Target="slides/slide5.xml"/><Relationship Id="rId4" Type="http://schemas.openxmlformats.org/officeDocument/2006/relationships/slide" Target="slides/slide4.xml"/><Relationship Id="rId9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hr-HR"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hr-HR" sz="1200"/>
            </a:lvl1pPr>
          </a:lstStyle>
          <a:p>
            <a:fld id="{724506C0-3FFE-45A5-803D-9F4FC5464A70}" type="datetimeFigureOut">
              <a:t>25.5.2017.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hr-HR"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hr-HR" sz="1200"/>
            </a:lvl1pPr>
          </a:lstStyle>
          <a:p>
            <a:fld id="{F8646707-6BBD-41A9-B4DF-0C76A73A2D2A}" type="slidenum"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58035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hr-HR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hr-HR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hr-HR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hr-HR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hr-HR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hr-HR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hr-HR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hr-HR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hr-HR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hr-HR" smtClean="0"/>
              <a:pPr/>
              <a:t>1</a:t>
            </a:fld>
            <a:endParaRPr lang="hr-H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hr-HR" smtClean="0"/>
              <a:pPr/>
              <a:t>2</a:t>
            </a:fld>
            <a:endParaRPr lang="hr-H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charset="0"/>
              <a:buNone/>
            </a:pPr>
            <a:endParaRPr lang="hr-HR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hr-HR" smtClean="0"/>
              <a:pPr/>
              <a:t>3</a:t>
            </a:fld>
            <a:endParaRPr lang="hr-H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charset="0"/>
              <a:buNone/>
            </a:pPr>
            <a:endParaRPr lang="hr-HR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hr-HR" smtClean="0"/>
              <a:pPr/>
              <a:t>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572390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hr-HR" smtClean="0"/>
              <a:pPr/>
              <a:t>5</a:t>
            </a:fld>
            <a:endParaRPr lang="hr-H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hr-HR" smtClean="0"/>
              <a:pPr/>
              <a:t>9</a:t>
            </a:fld>
            <a:endParaRPr lang="hr-H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733203"/>
            <a:ext cx="9144000" cy="612479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477000" y="1295400"/>
            <a:ext cx="901373" cy="901373"/>
          </a:xfrm>
          <a:prstGeom prst="ellipse">
            <a:avLst/>
          </a:prstGeom>
          <a:ln>
            <a:noFill/>
          </a:ln>
          <a:effectLst>
            <a:outerShdw blurRad="292100" dist="76200" dir="2700000" algn="tl" rotWithShape="0">
              <a:srgbClr val="333333">
                <a:alpha val="50000"/>
              </a:srgbClr>
            </a:outerShdw>
          </a:effectLst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791200" y="1905000"/>
            <a:ext cx="1240461" cy="1240461"/>
          </a:xfrm>
          <a:prstGeom prst="ellipse">
            <a:avLst/>
          </a:prstGeom>
          <a:ln>
            <a:noFill/>
          </a:ln>
          <a:effectLst>
            <a:outerShdw blurRad="292100" dist="76200" dir="2700000" algn="tl" rotWithShape="0">
              <a:srgbClr val="333333">
                <a:alpha val="50000"/>
              </a:srgbClr>
            </a:outerShdw>
          </a:effectLst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705600" y="2209800"/>
            <a:ext cx="1828800" cy="1828800"/>
          </a:xfrm>
          <a:prstGeom prst="ellipse">
            <a:avLst/>
          </a:prstGeom>
          <a:ln>
            <a:noFill/>
          </a:ln>
          <a:effectLst>
            <a:outerShdw blurRad="292100" dist="76200" dir="2700000" algn="tl" rotWithShape="0">
              <a:srgbClr val="333333">
                <a:alpha val="50000"/>
              </a:srgb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81001"/>
            <a:ext cx="7772400" cy="761999"/>
          </a:xfrm>
        </p:spPr>
        <p:txBody>
          <a:bodyPr anchor="t"/>
          <a:lstStyle>
            <a:lvl1pPr algn="l" latinLnBrk="0">
              <a:defRPr lang="hr-HR">
                <a:latin typeface="Georgia" pitchFamily="18" charset="0"/>
              </a:defRPr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9948" y="1219200"/>
            <a:ext cx="5275052" cy="1295400"/>
          </a:xfrm>
        </p:spPr>
        <p:txBody>
          <a:bodyPr>
            <a:normAutofit/>
          </a:bodyPr>
          <a:lstStyle>
            <a:lvl1pPr marL="0" indent="0" algn="l" latinLnBrk="0">
              <a:buNone/>
              <a:defRPr lang="hr-HR" sz="1600" baseline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 latinLnBrk="0">
              <a:buNone/>
              <a:defRPr lang="hr-HR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latinLnBrk="0">
              <a:buNone/>
              <a:defRPr lang="hr-HR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latinLnBrk="0">
              <a:buNone/>
              <a:defRPr lang="hr-HR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latinLnBrk="0">
              <a:buNone/>
              <a:defRPr lang="hr-HR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latinLnBrk="0">
              <a:buNone/>
              <a:defRPr lang="hr-HR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latinLnBrk="0">
              <a:buNone/>
              <a:defRPr lang="hr-HR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latinLnBrk="0">
              <a:buNone/>
              <a:defRPr lang="hr-HR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latinLnBrk="0">
              <a:buNone/>
              <a:defRPr lang="hr-HR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Kliknite da biste uredili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E565D-E91C-4D51-B8B4-D9D0D5D8047B}" type="datetime2">
              <a:rPr lang="hr-HR" smtClean="0"/>
              <a:t>petak, 25. svibnja 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/>
              <a:t>mr.sc. Bojan Kovačić, viši predavač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t>‹#›</a:t>
            </a:fld>
            <a:endParaRPr lang="hr-H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221E2-9350-42BE-97C7-7421E7823D5D}" type="datetime2">
              <a:rPr lang="hr-HR" smtClean="0"/>
              <a:t>petak, 25. svibnja 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/>
              <a:t>mr.sc. Bojan Kovačić, viši predavač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t>‹#›</a:t>
            </a:fld>
            <a:endParaRPr lang="hr-HR"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0"/>
            <a:ext cx="2057400" cy="5211763"/>
          </a:xfrm>
        </p:spPr>
        <p:txBody>
          <a:bodyPr vert="eaVert"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0"/>
            <a:ext cx="6019800" cy="5211763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2C768-E744-48D3-A08B-D42D3E20A8AD}" type="datetime2">
              <a:rPr lang="hr-HR" smtClean="0"/>
              <a:t>petak, 25. svibnja 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/>
              <a:t>mr.sc. Bojan Kovačić, viši predavač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t>‹#›</a:t>
            </a:fld>
            <a:endParaRPr lang="hr-HR"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/>
          <a:srcRect l="-92" t="50811" r="45394" b="-590"/>
          <a:stretch/>
        </p:blipFill>
        <p:spPr>
          <a:xfrm>
            <a:off x="-13648" y="0"/>
            <a:ext cx="9157648" cy="558227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85800" y="1066799"/>
            <a:ext cx="1979920" cy="2013807"/>
          </a:xfrm>
          <a:prstGeom prst="ellipse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768304" y="1905000"/>
            <a:ext cx="5105400" cy="1143001"/>
          </a:xfrm>
        </p:spPr>
        <p:txBody>
          <a:bodyPr anchor="b" anchorCtr="0">
            <a:normAutofit/>
          </a:bodyPr>
          <a:lstStyle>
            <a:lvl1pPr algn="l" latinLnBrk="0">
              <a:defRPr lang="hr-HR" sz="3600" b="0" cap="none">
                <a:latin typeface="Georgia" pitchFamily="18" charset="0"/>
              </a:defRPr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0" y="3048000"/>
            <a:ext cx="5105400" cy="1500187"/>
          </a:xfrm>
        </p:spPr>
        <p:txBody>
          <a:bodyPr anchor="t"/>
          <a:lstStyle>
            <a:lvl1pPr marL="0" indent="0" latinLnBrk="0">
              <a:buNone/>
              <a:defRPr lang="hr-HR" sz="200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latinLnBrk="0">
              <a:buNone/>
              <a:defRPr lang="hr-HR"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latinLnBrk="0">
              <a:buNone/>
              <a:defRPr lang="hr-HR"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latinLnBrk="0">
              <a:buNone/>
              <a:defRPr lang="hr-HR"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latinLnBrk="0">
              <a:buNone/>
              <a:defRPr lang="hr-HR"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latinLnBrk="0">
              <a:buNone/>
              <a:defRPr lang="hr-HR"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latinLnBrk="0">
              <a:buNone/>
              <a:defRPr lang="hr-HR"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latinLnBrk="0">
              <a:buNone/>
              <a:defRPr lang="hr-HR"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latinLnBrk="0">
              <a:buNone/>
              <a:defRPr lang="hr-HR"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22E8B-756D-4EE1-A9B2-E36DD9C2C51E}" type="datetime2">
              <a:rPr lang="hr-HR" smtClean="0"/>
              <a:t>petak, 25. svibnja 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/>
              <a:t>mr.sc. Bojan Kovačić, viši predavač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t>‹#›</a:t>
            </a:fld>
            <a:endParaRPr lang="hr-HR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914400"/>
          </a:xfrm>
        </p:spPr>
        <p:txBody>
          <a:bodyPr anchor="t">
            <a:normAutofit/>
          </a:bodyPr>
          <a:lstStyle>
            <a:lvl1pPr algn="l" latinLnBrk="0">
              <a:defRPr lang="hr-HR" sz="2800">
                <a:latin typeface="Georgia" pitchFamily="18" charset="0"/>
              </a:defRPr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342900" indent="-342900" latinLnBrk="0">
              <a:lnSpc>
                <a:spcPct val="150000"/>
              </a:lnSpc>
              <a:spcBef>
                <a:spcPts val="0"/>
              </a:spcBef>
              <a:buSzPct val="130000"/>
              <a:buFont typeface="Arial" pitchFamily="34" charset="0"/>
              <a:buChar char="•"/>
              <a:defRPr lang="hr-HR" sz="2000">
                <a:latin typeface="Georgia" pitchFamily="18" charset="0"/>
              </a:defRPr>
            </a:lvl1pPr>
            <a:lvl2pPr marL="571500" indent="-228600" latinLnBrk="0">
              <a:lnSpc>
                <a:spcPct val="150000"/>
              </a:lnSpc>
              <a:spcBef>
                <a:spcPts val="0"/>
              </a:spcBef>
              <a:buSzPct val="60000"/>
              <a:buFont typeface="Courier New" pitchFamily="49" charset="0"/>
              <a:buChar char="o"/>
              <a:defRPr lang="hr-HR" sz="1800">
                <a:latin typeface="Georgia" pitchFamily="18" charset="0"/>
              </a:defRPr>
            </a:lvl2pPr>
            <a:lvl3pPr latinLnBrk="0">
              <a:defRPr lang="hr-HR" sz="2000">
                <a:latin typeface="Georgia" pitchFamily="18" charset="0"/>
              </a:defRPr>
            </a:lvl3pPr>
            <a:lvl4pPr latinLnBrk="0">
              <a:defRPr lang="hr-HR" sz="2000">
                <a:latin typeface="Georgia" pitchFamily="18" charset="0"/>
              </a:defRPr>
            </a:lvl4pPr>
            <a:lvl5pPr latinLnBrk="0">
              <a:defRPr lang="hr-HR" sz="2000">
                <a:latin typeface="Georgia" pitchFamily="18" charset="0"/>
              </a:defRPr>
            </a:lvl5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7EB70-FE4C-42DD-9777-973BB6A9ECF2}" type="datetime2">
              <a:rPr lang="hr-HR" smtClean="0"/>
              <a:t>petak, 25. svibnja 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/>
              <a:t>mr.sc. Bojan Kovačić, viši predavač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t>‹#›</a:t>
            </a:fld>
            <a:endParaRPr lang="hr-HR"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297363"/>
          </a:xfrm>
        </p:spPr>
        <p:txBody>
          <a:bodyPr>
            <a:normAutofit/>
          </a:bodyPr>
          <a:lstStyle>
            <a:lvl1pPr latinLnBrk="0">
              <a:defRPr lang="hr-HR" sz="2400"/>
            </a:lvl1pPr>
            <a:lvl2pPr latinLnBrk="0">
              <a:defRPr lang="hr-HR" sz="2000"/>
            </a:lvl2pPr>
            <a:lvl3pPr latinLnBrk="0">
              <a:defRPr lang="hr-HR" sz="1800"/>
            </a:lvl3pPr>
            <a:lvl4pPr latinLnBrk="0">
              <a:defRPr lang="hr-HR" sz="1600"/>
            </a:lvl4pPr>
            <a:lvl5pPr latinLnBrk="0">
              <a:defRPr lang="hr-HR" sz="1600"/>
            </a:lvl5pPr>
            <a:lvl6pPr latinLnBrk="0">
              <a:defRPr lang="hr-HR" sz="1800"/>
            </a:lvl6pPr>
            <a:lvl7pPr latinLnBrk="0">
              <a:defRPr lang="hr-HR" sz="1800"/>
            </a:lvl7pPr>
            <a:lvl8pPr latinLnBrk="0">
              <a:defRPr lang="hr-HR" sz="1800"/>
            </a:lvl8pPr>
            <a:lvl9pPr latinLnBrk="0">
              <a:defRPr lang="hr-HR" sz="18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297363"/>
          </a:xfrm>
        </p:spPr>
        <p:txBody>
          <a:bodyPr>
            <a:normAutofit/>
          </a:bodyPr>
          <a:lstStyle>
            <a:lvl1pPr latinLnBrk="0">
              <a:defRPr lang="hr-HR" sz="2400"/>
            </a:lvl1pPr>
            <a:lvl2pPr latinLnBrk="0">
              <a:defRPr lang="hr-HR" sz="2000"/>
            </a:lvl2pPr>
            <a:lvl3pPr latinLnBrk="0">
              <a:defRPr lang="hr-HR" sz="1800"/>
            </a:lvl3pPr>
            <a:lvl4pPr latinLnBrk="0">
              <a:defRPr lang="hr-HR" sz="1600"/>
            </a:lvl4pPr>
            <a:lvl5pPr latinLnBrk="0">
              <a:defRPr lang="hr-HR" sz="1600"/>
            </a:lvl5pPr>
            <a:lvl6pPr latinLnBrk="0">
              <a:defRPr lang="hr-HR" sz="1800"/>
            </a:lvl6pPr>
            <a:lvl7pPr latinLnBrk="0">
              <a:defRPr lang="hr-HR" sz="1800"/>
            </a:lvl7pPr>
            <a:lvl8pPr latinLnBrk="0">
              <a:defRPr lang="hr-HR" sz="1800"/>
            </a:lvl8pPr>
            <a:lvl9pPr latinLnBrk="0">
              <a:defRPr lang="hr-HR" sz="18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44AE5-EBB2-40E0-8E15-7B7550278F3A}" type="datetime2">
              <a:rPr lang="hr-HR" smtClean="0"/>
              <a:t>petak, 25. svibnja 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/>
              <a:t>mr.sc. Bojan Kovačić, viši predavač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t>‹#›</a:t>
            </a:fld>
            <a:endParaRPr lang="hr-HR"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609600"/>
          </a:xfrm>
        </p:spPr>
        <p:txBody>
          <a:bodyPr/>
          <a:lstStyle>
            <a:lvl1pPr latinLnBrk="0">
              <a:defRPr lang="hr-HR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0" indent="0" latinLnBrk="0">
              <a:buNone/>
              <a:defRPr lang="hr-HR" sz="2000" b="1"/>
            </a:lvl1pPr>
            <a:lvl2pPr marL="457200" indent="0" latinLnBrk="0">
              <a:buNone/>
              <a:defRPr lang="hr-HR" sz="2000" b="1"/>
            </a:lvl2pPr>
            <a:lvl3pPr marL="914400" indent="0" latinLnBrk="0">
              <a:buNone/>
              <a:defRPr lang="hr-HR" sz="1800" b="1"/>
            </a:lvl3pPr>
            <a:lvl4pPr marL="1371600" indent="0" latinLnBrk="0">
              <a:buNone/>
              <a:defRPr lang="hr-HR" sz="1600" b="1"/>
            </a:lvl4pPr>
            <a:lvl5pPr marL="1828800" indent="0" latinLnBrk="0">
              <a:buNone/>
              <a:defRPr lang="hr-HR" sz="1600" b="1"/>
            </a:lvl5pPr>
            <a:lvl6pPr marL="2286000" indent="0" latinLnBrk="0">
              <a:buNone/>
              <a:defRPr lang="hr-HR" sz="1600" b="1"/>
            </a:lvl6pPr>
            <a:lvl7pPr marL="2743200" indent="0" latinLnBrk="0">
              <a:buNone/>
              <a:defRPr lang="hr-HR" sz="1600" b="1"/>
            </a:lvl7pPr>
            <a:lvl8pPr marL="3200400" indent="0" latinLnBrk="0">
              <a:buNone/>
              <a:defRPr lang="hr-HR" sz="1600" b="1"/>
            </a:lvl8pPr>
            <a:lvl9pPr marL="3657600" indent="0" latinLnBrk="0">
              <a:buNone/>
              <a:defRPr lang="hr-HR"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 latinLnBrk="0">
              <a:defRPr lang="hr-HR" sz="2000"/>
            </a:lvl1pPr>
            <a:lvl2pPr latinLnBrk="0">
              <a:defRPr lang="hr-HR" sz="1800"/>
            </a:lvl2pPr>
            <a:lvl3pPr latinLnBrk="0">
              <a:defRPr lang="hr-HR" sz="1600"/>
            </a:lvl3pPr>
            <a:lvl4pPr latinLnBrk="0">
              <a:defRPr lang="hr-HR" sz="1400"/>
            </a:lvl4pPr>
            <a:lvl5pPr latinLnBrk="0">
              <a:defRPr lang="hr-HR" sz="1400"/>
            </a:lvl5pPr>
            <a:lvl6pPr latinLnBrk="0">
              <a:defRPr lang="hr-HR" sz="1600"/>
            </a:lvl6pPr>
            <a:lvl7pPr latinLnBrk="0">
              <a:defRPr lang="hr-HR" sz="1600"/>
            </a:lvl7pPr>
            <a:lvl8pPr latinLnBrk="0">
              <a:defRPr lang="hr-HR" sz="1600"/>
            </a:lvl8pPr>
            <a:lvl9pPr latinLnBrk="0">
              <a:defRPr lang="hr-HR" sz="16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0" indent="0" latinLnBrk="0">
              <a:buNone/>
              <a:defRPr lang="hr-HR" sz="2000" b="1"/>
            </a:lvl1pPr>
            <a:lvl2pPr marL="457200" indent="0" latinLnBrk="0">
              <a:buNone/>
              <a:defRPr lang="hr-HR" sz="2000" b="1"/>
            </a:lvl2pPr>
            <a:lvl3pPr marL="914400" indent="0" latinLnBrk="0">
              <a:buNone/>
              <a:defRPr lang="hr-HR" sz="1800" b="1"/>
            </a:lvl3pPr>
            <a:lvl4pPr marL="1371600" indent="0" latinLnBrk="0">
              <a:buNone/>
              <a:defRPr lang="hr-HR" sz="1600" b="1"/>
            </a:lvl4pPr>
            <a:lvl5pPr marL="1828800" indent="0" latinLnBrk="0">
              <a:buNone/>
              <a:defRPr lang="hr-HR" sz="1600" b="1"/>
            </a:lvl5pPr>
            <a:lvl6pPr marL="2286000" indent="0" latinLnBrk="0">
              <a:buNone/>
              <a:defRPr lang="hr-HR" sz="1600" b="1"/>
            </a:lvl6pPr>
            <a:lvl7pPr marL="2743200" indent="0" latinLnBrk="0">
              <a:buNone/>
              <a:defRPr lang="hr-HR" sz="1600" b="1"/>
            </a:lvl7pPr>
            <a:lvl8pPr marL="3200400" indent="0" latinLnBrk="0">
              <a:buNone/>
              <a:defRPr lang="hr-HR" sz="1600" b="1"/>
            </a:lvl8pPr>
            <a:lvl9pPr marL="3657600" indent="0" latinLnBrk="0">
              <a:buNone/>
              <a:defRPr lang="hr-HR"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 latinLnBrk="0">
              <a:defRPr lang="hr-HR" sz="2000"/>
            </a:lvl1pPr>
            <a:lvl2pPr latinLnBrk="0">
              <a:defRPr lang="hr-HR" sz="1800"/>
            </a:lvl2pPr>
            <a:lvl3pPr latinLnBrk="0">
              <a:defRPr lang="hr-HR" sz="1600"/>
            </a:lvl3pPr>
            <a:lvl4pPr latinLnBrk="0">
              <a:defRPr lang="hr-HR" sz="1400"/>
            </a:lvl4pPr>
            <a:lvl5pPr latinLnBrk="0">
              <a:defRPr lang="hr-HR" sz="1400"/>
            </a:lvl5pPr>
            <a:lvl6pPr latinLnBrk="0">
              <a:defRPr lang="hr-HR" sz="1600"/>
            </a:lvl6pPr>
            <a:lvl7pPr latinLnBrk="0">
              <a:defRPr lang="hr-HR" sz="1600"/>
            </a:lvl7pPr>
            <a:lvl8pPr latinLnBrk="0">
              <a:defRPr lang="hr-HR" sz="1600"/>
            </a:lvl8pPr>
            <a:lvl9pPr latinLnBrk="0">
              <a:defRPr lang="hr-HR" sz="16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1E742-F020-4C57-86FA-1BC8D838DD0B}" type="datetime2">
              <a:rPr lang="hr-HR" smtClean="0"/>
              <a:t>petak, 25. svibnja 2017.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/>
              <a:t>mr.sc. Bojan Kovačić, viši predavač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t>‹#›</a:t>
            </a:fld>
            <a:endParaRPr lang="hr-HR"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>
            <a:lvl1pPr latinLnBrk="0">
              <a:defRPr lang="hr-HR" sz="28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BD4B-7C6C-4F49-8EA4-7EC47D79AC24}" type="datetime2">
              <a:rPr lang="hr-HR" smtClean="0"/>
              <a:t>petak, 25. svibnja 2017.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/>
              <a:t>mr.sc. Bojan Kovačić, viši predavač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t>‹#›</a:t>
            </a:fld>
            <a:endParaRPr lang="hr-HR"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BFF7A-0D59-4FDF-AAC2-70118814BC7D}" type="datetime2">
              <a:rPr lang="hr-HR" smtClean="0"/>
              <a:t>petak, 25. svibnja 2017.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/>
              <a:t>mr.sc. Bojan Kovačić, viši predavač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t>‹#›</a:t>
            </a:fld>
            <a:endParaRPr lang="hr-HR"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3008313" cy="762000"/>
          </a:xfrm>
        </p:spPr>
        <p:txBody>
          <a:bodyPr anchor="b"/>
          <a:lstStyle>
            <a:lvl1pPr algn="l" latinLnBrk="0">
              <a:defRPr lang="hr-HR" sz="2000" b="1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914400"/>
            <a:ext cx="5111750" cy="5211763"/>
          </a:xfrm>
        </p:spPr>
        <p:txBody>
          <a:bodyPr>
            <a:normAutofit/>
          </a:bodyPr>
          <a:lstStyle>
            <a:lvl1pPr latinLnBrk="0">
              <a:defRPr lang="hr-HR" sz="2800"/>
            </a:lvl1pPr>
            <a:lvl2pPr latinLnBrk="0">
              <a:defRPr lang="hr-HR" sz="2400"/>
            </a:lvl2pPr>
            <a:lvl3pPr latinLnBrk="0">
              <a:defRPr lang="hr-HR" sz="2000"/>
            </a:lvl3pPr>
            <a:lvl4pPr latinLnBrk="0">
              <a:defRPr lang="hr-HR" sz="1800"/>
            </a:lvl4pPr>
            <a:lvl5pPr latinLnBrk="0">
              <a:defRPr lang="hr-HR" sz="1800"/>
            </a:lvl5pPr>
            <a:lvl6pPr latinLnBrk="0">
              <a:defRPr lang="hr-HR" sz="2000"/>
            </a:lvl6pPr>
            <a:lvl7pPr latinLnBrk="0">
              <a:defRPr lang="hr-HR" sz="2000"/>
            </a:lvl7pPr>
            <a:lvl8pPr latinLnBrk="0">
              <a:defRPr lang="hr-HR" sz="2000"/>
            </a:lvl8pPr>
            <a:lvl9pPr latinLnBrk="0">
              <a:defRPr lang="hr-HR" sz="20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752600"/>
            <a:ext cx="3008313" cy="4373563"/>
          </a:xfrm>
        </p:spPr>
        <p:txBody>
          <a:bodyPr/>
          <a:lstStyle>
            <a:lvl1pPr marL="0" indent="0" latinLnBrk="0">
              <a:buNone/>
              <a:defRPr lang="hr-HR" sz="1400"/>
            </a:lvl1pPr>
            <a:lvl2pPr marL="457200" indent="0" latinLnBrk="0">
              <a:buNone/>
              <a:defRPr lang="hr-HR" sz="1200"/>
            </a:lvl2pPr>
            <a:lvl3pPr marL="914400" indent="0" latinLnBrk="0">
              <a:buNone/>
              <a:defRPr lang="hr-HR" sz="1000"/>
            </a:lvl3pPr>
            <a:lvl4pPr marL="1371600" indent="0" latinLnBrk="0">
              <a:buNone/>
              <a:defRPr lang="hr-HR" sz="900"/>
            </a:lvl4pPr>
            <a:lvl5pPr marL="1828800" indent="0" latinLnBrk="0">
              <a:buNone/>
              <a:defRPr lang="hr-HR" sz="900"/>
            </a:lvl5pPr>
            <a:lvl6pPr marL="2286000" indent="0" latinLnBrk="0">
              <a:buNone/>
              <a:defRPr lang="hr-HR" sz="900"/>
            </a:lvl6pPr>
            <a:lvl7pPr marL="2743200" indent="0" latinLnBrk="0">
              <a:buNone/>
              <a:defRPr lang="hr-HR" sz="900"/>
            </a:lvl7pPr>
            <a:lvl8pPr marL="3200400" indent="0" latinLnBrk="0">
              <a:buNone/>
              <a:defRPr lang="hr-HR" sz="900"/>
            </a:lvl8pPr>
            <a:lvl9pPr marL="3657600" indent="0" latinLnBrk="0">
              <a:buNone/>
              <a:defRPr lang="hr-HR"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18C9D-7528-48F7-9ACF-5EEF52688B2F}" type="datetime2">
              <a:rPr lang="hr-HR" smtClean="0"/>
              <a:t>petak, 25. svibnja 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/>
              <a:t>mr.sc. Bojan Kovačić, viši predavač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t>‹#›</a:t>
            </a:fld>
            <a:endParaRPr lang="hr-HR"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 latinLnBrk="0">
              <a:defRPr lang="hr-HR" sz="2000" b="1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 latinLnBrk="0">
              <a:buNone/>
              <a:defRPr lang="hr-HR" sz="3200"/>
            </a:lvl1pPr>
            <a:lvl2pPr marL="457200" indent="0" latinLnBrk="0">
              <a:buNone/>
              <a:defRPr lang="hr-HR" sz="2800"/>
            </a:lvl2pPr>
            <a:lvl3pPr marL="914400" indent="0" latinLnBrk="0">
              <a:buNone/>
              <a:defRPr lang="hr-HR" sz="2400"/>
            </a:lvl3pPr>
            <a:lvl4pPr marL="1371600" indent="0" latinLnBrk="0">
              <a:buNone/>
              <a:defRPr lang="hr-HR" sz="2000"/>
            </a:lvl4pPr>
            <a:lvl5pPr marL="1828800" indent="0" latinLnBrk="0">
              <a:buNone/>
              <a:defRPr lang="hr-HR" sz="2000"/>
            </a:lvl5pPr>
            <a:lvl6pPr marL="2286000" indent="0" latinLnBrk="0">
              <a:buNone/>
              <a:defRPr lang="hr-HR" sz="2000"/>
            </a:lvl6pPr>
            <a:lvl7pPr marL="2743200" indent="0" latinLnBrk="0">
              <a:buNone/>
              <a:defRPr lang="hr-HR" sz="2000"/>
            </a:lvl7pPr>
            <a:lvl8pPr marL="3200400" indent="0" latinLnBrk="0">
              <a:buNone/>
              <a:defRPr lang="hr-HR" sz="2000"/>
            </a:lvl8pPr>
            <a:lvl9pPr marL="3657600" indent="0" latinLnBrk="0">
              <a:buNone/>
              <a:defRPr lang="hr-HR" sz="2000"/>
            </a:lvl9pPr>
          </a:lstStyle>
          <a:p>
            <a:r>
              <a:rPr lang="hr-HR"/>
              <a:t>Kliknite ikonu da biste dodali  sliku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 latinLnBrk="0">
              <a:buNone/>
              <a:defRPr lang="hr-HR" sz="1400"/>
            </a:lvl1pPr>
            <a:lvl2pPr marL="457200" indent="0" latinLnBrk="0">
              <a:buNone/>
              <a:defRPr lang="hr-HR" sz="1200"/>
            </a:lvl2pPr>
            <a:lvl3pPr marL="914400" indent="0" latinLnBrk="0">
              <a:buNone/>
              <a:defRPr lang="hr-HR" sz="1000"/>
            </a:lvl3pPr>
            <a:lvl4pPr marL="1371600" indent="0" latinLnBrk="0">
              <a:buNone/>
              <a:defRPr lang="hr-HR" sz="900"/>
            </a:lvl4pPr>
            <a:lvl5pPr marL="1828800" indent="0" latinLnBrk="0">
              <a:buNone/>
              <a:defRPr lang="hr-HR" sz="900"/>
            </a:lvl5pPr>
            <a:lvl6pPr marL="2286000" indent="0" latinLnBrk="0">
              <a:buNone/>
              <a:defRPr lang="hr-HR" sz="900"/>
            </a:lvl6pPr>
            <a:lvl7pPr marL="2743200" indent="0" latinLnBrk="0">
              <a:buNone/>
              <a:defRPr lang="hr-HR" sz="900"/>
            </a:lvl7pPr>
            <a:lvl8pPr marL="3200400" indent="0" latinLnBrk="0">
              <a:buNone/>
              <a:defRPr lang="hr-HR" sz="900"/>
            </a:lvl8pPr>
            <a:lvl9pPr marL="3657600" indent="0" latinLnBrk="0">
              <a:buNone/>
              <a:defRPr lang="hr-HR"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21338-3472-4D4C-9484-C1A64C8E4BAA}" type="datetime2">
              <a:rPr lang="hr-HR" smtClean="0"/>
              <a:t>petak, 25. svibnja 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/>
              <a:t>mr.sc. Bojan Kovačić, viši predavač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t>‹#›</a:t>
            </a:fld>
            <a:endParaRPr lang="hr-HR"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28800"/>
            <a:ext cx="8229600" cy="42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0">
              <a:defRPr lang="hr-HR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BDE57-A3EE-47C8-BFF4-D6D59212ABE3}" type="datetime2">
              <a:rPr lang="hr-HR" smtClean="0"/>
              <a:t>petak, 25. svibnja 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latinLnBrk="0">
              <a:defRPr lang="hr-HR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hr-HR"/>
              <a:t>mr.sc. Bojan Kovačić, viši predavač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lang="hr-HR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5FC477-0A05-4F3E-8EE9-E015C9089D56}" type="slidenum">
              <a:t>‹#›</a:t>
            </a:fld>
            <a:endParaRPr lang="hr-HR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44"/>
          <a:stretch/>
        </p:blipFill>
        <p:spPr>
          <a:xfrm>
            <a:off x="-13251" y="0"/>
            <a:ext cx="9157252" cy="66044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/>
  </p:transition>
  <p:hf hdr="0"/>
  <p:txStyles>
    <p:titleStyle>
      <a:lvl1pPr algn="l" defTabSz="914400" rtl="0" eaLnBrk="1" latinLnBrk="0" hangingPunct="1">
        <a:spcBef>
          <a:spcPct val="0"/>
        </a:spcBef>
        <a:buNone/>
        <a:defRPr lang="hr-HR"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lang="hr-HR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lang="hr-HR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hr-HR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lang="hr-HR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lang="hr-HR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hr-HR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hr-HR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hr-HR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hr-HR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r-HR"/>
      </a:defPPr>
      <a:lvl1pPr marL="0" algn="l" defTabSz="914400" rtl="0" eaLnBrk="1" latinLnBrk="0" hangingPunct="1">
        <a:defRPr lang="hr-HR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lang="hr-HR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lang="hr-HR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lang="hr-HR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lang="hr-HR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lang="hr-HR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lang="hr-HR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lang="hr-HR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lang="hr-HR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4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4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ematika.hr/predavanja/strucna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www.matematika.hr/o-hmd-u/sekcije/strucna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>STRUČNA SEKCIJA HMD-a – pregled aktivnosti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hr-HR" dirty="0" smtClean="0"/>
              <a:t>Prezentacija za Dan otvorenih vrata HMD-a</a:t>
            </a:r>
            <a:endParaRPr lang="hr-HR" dirty="0"/>
          </a:p>
          <a:p>
            <a:r>
              <a:rPr lang="hr-HR" dirty="0"/>
              <a:t>Datum </a:t>
            </a:r>
            <a:r>
              <a:rPr lang="hr-HR" dirty="0" smtClean="0"/>
              <a:t>održavanja prezentacije: </a:t>
            </a:r>
            <a:r>
              <a:rPr lang="hr-HR" dirty="0"/>
              <a:t>petak, 28.5.2017.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8DD8F4AF-1886-45AA-B929-33DB740C28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4000" dirty="0"/>
              <a:t>HVALA VAM NA POZORNOSTI!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xmlns="" id="{E7E1C031-5104-4F2F-B07A-05AB894F3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7EB70-FE4C-42DD-9777-973BB6A9ECF2}" type="datetime2">
              <a:rPr lang="hr-HR" smtClean="0"/>
              <a:t>petak, 25. svibnja 2017.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xmlns="" id="{979926E1-CE8E-4C46-A94E-A651AF6C0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/>
              <a:t>mr.sc. Bojan Kovačić, viši predavač</a:t>
            </a:r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xmlns="" id="{EAB6506A-220A-4261-BE1E-AD8820CFA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hr-HR" smtClean="0"/>
              <a:t>10</a:t>
            </a:fld>
            <a:endParaRPr lang="hr-HR"/>
          </a:p>
        </p:txBody>
      </p:sp>
      <p:pic>
        <p:nvPicPr>
          <p:cNvPr id="12" name="Slika 11">
            <a:extLst>
              <a:ext uri="{FF2B5EF4-FFF2-40B4-BE49-F238E27FC236}">
                <a16:creationId xmlns:a16="http://schemas.microsoft.com/office/drawing/2014/main" xmlns="" id="{0DDC821D-6EB0-4CD6-A42E-F80B1AE66C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2000" y="1917232"/>
            <a:ext cx="3600000" cy="36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4755562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075240" cy="498376"/>
          </a:xfrm>
        </p:spPr>
        <p:txBody>
          <a:bodyPr>
            <a:normAutofit fontScale="90000"/>
          </a:bodyPr>
          <a:lstStyle/>
          <a:p>
            <a:pPr algn="ctr"/>
            <a:r>
              <a:rPr lang="hr-HR" dirty="0"/>
              <a:t>OSNOVNI PODACI O STRUČNOJ SEKCIJI HMD-A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51520" y="1556792"/>
            <a:ext cx="8712968" cy="4752528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hr-HR" sz="2600" dirty="0"/>
              <a:t>Osnovana je 2012. godine na inicijativu nekolicine nastavnika matematičkih predmeta s Tehničkoga veleučilišta u Zagrebu i uz podršku Izvršnoga odbora HMD-a, a posebno predsjednika HMD-a prof.dr.sc. Hrvoja Kraljevića. </a:t>
            </a:r>
          </a:p>
          <a:p>
            <a:pPr algn="just"/>
            <a:r>
              <a:rPr lang="hr-HR" sz="2600" dirty="0"/>
              <a:t>Sekcija okuplja nastavnike matematičkih predmeta zaposlene na veleučilištima i samostalnim visokim školama u Republici Hrvatskoj. </a:t>
            </a:r>
          </a:p>
          <a:p>
            <a:pPr algn="just"/>
            <a:r>
              <a:rPr lang="hr-HR" sz="2600" dirty="0"/>
              <a:t>U djelokrug rada sekcije pripadaju organiziranje periodičkih stručnih kolokvija, organiziranje javnih predavanja i okruglih stolova na različite teme vezane uz nastavu matematičkih predmeta na stručnim studijima, organiziranje kongresa nastavnika matematičkih predmeta na veleučilištima i samostalnim visokim školama i sl.</a:t>
            </a:r>
          </a:p>
          <a:p>
            <a:pPr algn="just"/>
            <a:r>
              <a:rPr lang="hr-HR" sz="2600" dirty="0"/>
              <a:t>Radom sekcije rukovodi Odbor Stručne sekcije HMD-a kojega tvori ukupno 9 nastavnika izabranih u nastavna zvanja s različitih veleučilišta u našoj zemlji. </a:t>
            </a:r>
          </a:p>
          <a:p>
            <a:pPr algn="just"/>
            <a:r>
              <a:rPr lang="hr-HR" sz="2600" dirty="0"/>
              <a:t>Sadašnji voditelj sekcije je mr.sc. Bojan Kovačić, viši predavač s Tehničkoga veleučilišta u Zagrebu.</a:t>
            </a:r>
          </a:p>
          <a:p>
            <a:pPr marL="0" indent="0">
              <a:buNone/>
            </a:pPr>
            <a:endParaRPr lang="hr-HR" dirty="0"/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xmlns="" id="{560F01FC-A446-44FF-94F1-E7290F8FD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E426E-41C4-4E0F-9E7F-17DB8F666080}" type="datetime2">
              <a:rPr lang="hr-HR" smtClean="0"/>
              <a:t>petak, 25. svibnja 2017.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xmlns="" id="{6A12FC4E-49EB-4079-A1B1-A55EB2A16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/>
              <a:t>mr.sc. Bojan Kovačić, viši predavač</a:t>
            </a:r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xmlns="" id="{80A4CBAC-B0D0-4755-BF9F-9CC177A12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hr-HR" smtClean="0"/>
              <a:t>2</a:t>
            </a:fld>
            <a:endParaRPr lang="hr-HR"/>
          </a:p>
        </p:txBody>
      </p:sp>
    </p:spTree>
    <p:custDataLst>
      <p:tags r:id="rId1"/>
    </p:custDataLst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pPr algn="ctr"/>
            <a:r>
              <a:rPr lang="hr-HR" sz="2200" dirty="0"/>
              <a:t>PREGLED ZNAČAJNIJIH STRUČNO-METODIČKIH PREDAVANJA U ORGANIZACIJI STRUČNE SEKCIJE HMD-a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hr-HR" dirty="0"/>
              <a:t>Od osnutka sekcije, u svakoj akademskoj godini održana su najmanje tri stručno-metodička predavanja.</a:t>
            </a:r>
          </a:p>
          <a:p>
            <a:pPr algn="just">
              <a:lnSpc>
                <a:spcPct val="150000"/>
              </a:lnSpc>
            </a:pPr>
            <a:r>
              <a:rPr lang="hr-HR" dirty="0"/>
              <a:t>Od posebno zanimljivih i značajnih predavanja izdvajaju se:</a:t>
            </a:r>
          </a:p>
          <a:p>
            <a:pPr algn="just">
              <a:lnSpc>
                <a:spcPct val="150000"/>
              </a:lnSpc>
            </a:pPr>
            <a:r>
              <a:rPr lang="hr-HR" dirty="0"/>
              <a:t>predavanje prof.dr.sc. Željke Milin Šipuš s PMF-MO Sveučilišta u Zagrebu na temu vrednovanja u matematičkom obrazovanju.</a:t>
            </a:r>
          </a:p>
          <a:p>
            <a:pPr algn="just">
              <a:lnSpc>
                <a:spcPct val="150000"/>
              </a:lnSpc>
            </a:pPr>
            <a:r>
              <a:rPr lang="hr-HR" dirty="0"/>
              <a:t>predavanje prof.dr.sc. Mirka Polonija s PMF-MO Sveučilišta u Zagrebu o profesorima Borisu Pavkoviću i Dominiku Palmanu (u sastavu sastanka sjećanja povodom obilježavanja 10. godišnjice smrti prof. Pavkovića i prof. Palmana).</a:t>
            </a:r>
          </a:p>
          <a:p>
            <a:pPr algn="just">
              <a:lnSpc>
                <a:spcPct val="150000"/>
              </a:lnSpc>
            </a:pPr>
            <a:r>
              <a:rPr lang="hr-HR" dirty="0"/>
              <a:t>predavanje prof.dr.sc. Blaženke Divjak s FOI Sveučilišta u Zagrebu na temu e-učenja u službi poučavanja matematike.</a:t>
            </a:r>
          </a:p>
          <a:p>
            <a:pPr marL="0" indent="0">
              <a:buNone/>
            </a:pPr>
            <a:endParaRPr lang="hr-HR" dirty="0"/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xmlns="" id="{C81DFF5B-AA37-449D-A723-3974468389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479C8-1AA4-4AE1-AB44-3638DCD644CB}" type="datetime2">
              <a:rPr lang="hr-HR" smtClean="0"/>
              <a:t>petak, 25. svibnja 2017.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xmlns="" id="{3097C65E-61A3-42EC-A008-BDF17730A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/>
              <a:t>mr.sc. Bojan Kovačić, viši predavač</a:t>
            </a:r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xmlns="" id="{A8D02873-035C-419D-87E7-532B6F804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hr-HR" smtClean="0"/>
              <a:t>3</a:t>
            </a:fld>
            <a:endParaRPr lang="hr-HR"/>
          </a:p>
        </p:txBody>
      </p:sp>
    </p:spTree>
    <p:custDataLst>
      <p:tags r:id="rId1"/>
    </p:custDataLst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pPr algn="ctr"/>
            <a:r>
              <a:rPr lang="hr-HR" sz="2200" dirty="0"/>
              <a:t>PREGLED PREDSTAVLJANJA RECENZIRANIH NASTAVNIH MATERIJALA U ORGANIZACIJI STRUČNE SEKCIJE HMD-a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lnSpc>
                <a:spcPct val="150000"/>
              </a:lnSpc>
            </a:pPr>
            <a:r>
              <a:rPr lang="hr-HR" dirty="0"/>
              <a:t>Na sastancima sekcije predstavljaju se i recenzirani nastavni materijali čiji su autori članovi sekcije.</a:t>
            </a:r>
          </a:p>
          <a:p>
            <a:pPr algn="just">
              <a:lnSpc>
                <a:spcPct val="150000"/>
              </a:lnSpc>
            </a:pPr>
            <a:r>
              <a:rPr lang="hr-HR" dirty="0"/>
              <a:t>Od značajnijih predstavljenih nastavnih materijala izdvajaju se:</a:t>
            </a:r>
          </a:p>
          <a:p>
            <a:pPr algn="just">
              <a:lnSpc>
                <a:spcPct val="150000"/>
              </a:lnSpc>
            </a:pPr>
            <a:r>
              <a:rPr lang="hr-HR" dirty="0"/>
              <a:t>udžbenik Poslovna matematika u MS Excelu autora Milana Papića sa Sveučilišta </a:t>
            </a:r>
            <a:r>
              <a:rPr lang="hr-HR" dirty="0" err="1"/>
              <a:t>Libertas</a:t>
            </a:r>
            <a:r>
              <a:rPr lang="hr-HR" dirty="0"/>
              <a:t>;</a:t>
            </a:r>
          </a:p>
          <a:p>
            <a:pPr algn="just">
              <a:lnSpc>
                <a:spcPct val="150000"/>
              </a:lnSpc>
            </a:pPr>
            <a:r>
              <a:rPr lang="hr-HR" dirty="0"/>
              <a:t>udžbenik Matematika za stručni studij ekonomije autora Vlade </a:t>
            </a:r>
            <a:r>
              <a:rPr lang="hr-HR" dirty="0" err="1"/>
              <a:t>Haluseka</a:t>
            </a:r>
            <a:r>
              <a:rPr lang="hr-HR" dirty="0"/>
              <a:t> i Marijane Špoljarić s Visoke škole za menadžment u turizmu i informatici;</a:t>
            </a:r>
          </a:p>
          <a:p>
            <a:pPr algn="just">
              <a:lnSpc>
                <a:spcPct val="150000"/>
              </a:lnSpc>
            </a:pPr>
            <a:r>
              <a:rPr lang="hr-HR" dirty="0"/>
              <a:t>Repetitorij matematike za studente elektrotehnike autora Bojana Kovačića, Luke </a:t>
            </a:r>
            <a:r>
              <a:rPr lang="hr-HR" dirty="0" err="1"/>
              <a:t>Marohnića</a:t>
            </a:r>
            <a:r>
              <a:rPr lang="hr-HR" dirty="0"/>
              <a:t> i Tihane Strmečki s Tehničkoga veleučilišta u Zagrebu;</a:t>
            </a:r>
          </a:p>
          <a:p>
            <a:pPr algn="just">
              <a:lnSpc>
                <a:spcPct val="150000"/>
              </a:lnSpc>
            </a:pPr>
            <a:r>
              <a:rPr lang="hr-HR" dirty="0"/>
              <a:t> Statistika – priručnik i zbirka zadataka, autora Ljubice Štambuk i Kristine Devčić s Veleučilišta Nikola Tesla u Gospiću.</a:t>
            </a:r>
          </a:p>
          <a:p>
            <a:pPr marL="0" indent="0">
              <a:buNone/>
            </a:pPr>
            <a:endParaRPr lang="hr-HR" dirty="0"/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xmlns="" id="{C81DFF5B-AA37-449D-A723-3974468389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479C8-1AA4-4AE1-AB44-3638DCD644CB}" type="datetime2">
              <a:rPr lang="hr-HR" smtClean="0"/>
              <a:t>petak, 25. svibnja 2017.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xmlns="" id="{3097C65E-61A3-42EC-A008-BDF17730A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/>
              <a:t>mr.sc. Bojan Kovačić, viši predavač</a:t>
            </a:r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xmlns="" id="{A8D02873-035C-419D-87E7-532B6F804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hr-HR" smtClean="0"/>
              <a:t>4</a:t>
            </a:fld>
            <a:endParaRPr lang="hr-H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43245425"/>
      </p:ext>
    </p:extLst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/>
              <a:t>PREGLED DOSADAŠNJIH OSTALIH AKTIVNOSTI </a:t>
            </a:r>
            <a:br>
              <a:rPr lang="hr-HR" dirty="0"/>
            </a:br>
            <a:r>
              <a:rPr lang="hr-HR" dirty="0"/>
              <a:t>STRUČNE SEKCIJE HMD-A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2755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hr-HR" dirty="0"/>
              <a:t>Na inicijativu Odbora Stručne sekcije HMD-a, Izvršni odbor HMD-a uputio je dopis Nacionalnom vijeću za znanost, visoko obrazovanje i tehnološki razvoj Republike Hrvatske (NVZVOTR) s prijedlozima dopuna uvjeta za ocjenu nastavne i stručne djelatnosti u postupku reizbora u nastavna zvanja predavača i višega predavača.</a:t>
            </a:r>
          </a:p>
          <a:p>
            <a:pPr algn="just"/>
            <a:r>
              <a:rPr lang="hr-HR" dirty="0"/>
              <a:t>Prijedlozi su utemeljeni na rezultatima ankete koju je među dvadesetak nastavnika matematičkih predmeta na veleučilištima i samostalnim visokim školama u Republici Hrvatskoj proveo Odbor Stručne sekcije HMD-a. </a:t>
            </a:r>
          </a:p>
          <a:p>
            <a:pPr algn="just"/>
            <a:r>
              <a:rPr lang="hr-HR" dirty="0"/>
              <a:t>Službeni stav NVZVOTR o navedenim prijedlozima još uvijek se iščekuje.</a:t>
            </a:r>
          </a:p>
          <a:p>
            <a:pPr algn="just"/>
            <a:r>
              <a:rPr lang="hr-HR" dirty="0"/>
              <a:t>Uspostavljena je i kvalitetna suradnja Odbora Stručne sekcije HMD-a s Matičnim povjerenstvom za prirodne znanosti Vijeća veleučilišta i visokih škola Republike Hrvatske, a u svrhu rješavanja problema i nejasnoća koji se pojavljuju u postupcima izbora u nastavna zvanja.</a:t>
            </a:r>
          </a:p>
          <a:p>
            <a:pPr>
              <a:lnSpc>
                <a:spcPct val="150000"/>
              </a:lnSpc>
            </a:pPr>
            <a:endParaRPr lang="hr-HR" dirty="0"/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xmlns="" id="{FAB2C5CC-F91B-4CFA-B8CB-801343065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96EFE-C286-409D-8BFB-D7A08B7A15B8}" type="datetime2">
              <a:rPr lang="hr-HR" smtClean="0"/>
              <a:t>petak, 25. svibnja 2017.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xmlns="" id="{B42E1FD6-8ABB-4361-BBDA-A2654C477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/>
              <a:t>mr.sc. Bojan Kovačić, viši predavač</a:t>
            </a:r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xmlns="" id="{8E13D975-18E0-4178-8487-6EFE0D19D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hr-HR" smtClean="0"/>
              <a:t>5</a:t>
            </a:fld>
            <a:endParaRPr lang="hr-HR"/>
          </a:p>
        </p:txBody>
      </p:sp>
    </p:spTree>
    <p:custDataLst>
      <p:tags r:id="rId1"/>
    </p:custDataLst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2B9605D2-7896-445C-980E-D4CDA937E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sz="2800" kern="1200" dirty="0">
                <a:solidFill>
                  <a:schemeClr val="tx1"/>
                </a:solidFill>
                <a:effectLst/>
                <a:latin typeface="Georgia" pitchFamily="18" charset="0"/>
                <a:ea typeface="+mj-ea"/>
                <a:cs typeface="+mj-cs"/>
              </a:rPr>
              <a:t>PREGLED DOSADAŠNJIH OSTALIH AKTIVNOSTI </a:t>
            </a:r>
            <a:br>
              <a:rPr lang="hr-HR" sz="2800" kern="1200" dirty="0">
                <a:solidFill>
                  <a:schemeClr val="tx1"/>
                </a:solidFill>
                <a:effectLst/>
                <a:latin typeface="Georgia" pitchFamily="18" charset="0"/>
                <a:ea typeface="+mj-ea"/>
                <a:cs typeface="+mj-cs"/>
              </a:rPr>
            </a:br>
            <a:r>
              <a:rPr lang="hr-HR" sz="2800" kern="1200" dirty="0">
                <a:solidFill>
                  <a:schemeClr val="tx1"/>
                </a:solidFill>
                <a:effectLst/>
                <a:latin typeface="Georgia" pitchFamily="18" charset="0"/>
                <a:ea typeface="+mj-ea"/>
                <a:cs typeface="+mj-cs"/>
              </a:rPr>
              <a:t>STRUČNE SEKCIJE HMD-A</a:t>
            </a:r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xmlns="" id="{6E743DBC-162F-4410-BF01-2D8B048D43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828800"/>
            <a:ext cx="8856984" cy="4297363"/>
          </a:xfrm>
        </p:spPr>
        <p:txBody>
          <a:bodyPr>
            <a:normAutofit/>
          </a:bodyPr>
          <a:lstStyle/>
          <a:p>
            <a:pPr algn="just"/>
            <a:r>
              <a:rPr lang="hr-HR" dirty="0"/>
              <a:t>Uspostavljena je kvalitetna suradnja s uredništvima hrvatskih stručnih matematičkih časopisa s domaćom recenzijom (Poučak, </a:t>
            </a:r>
            <a:r>
              <a:rPr lang="hr-HR" dirty="0" err="1"/>
              <a:t>Math.e</a:t>
            </a:r>
            <a:r>
              <a:rPr lang="hr-HR" dirty="0"/>
              <a:t>, Matematičko-fizički list, Osječki matematički list, Matematika i škola). </a:t>
            </a:r>
          </a:p>
          <a:p>
            <a:pPr algn="just"/>
            <a:r>
              <a:rPr lang="hr-HR" dirty="0"/>
              <a:t>Vrijedi posebno istaknuti kooperativnost i susretljivost glavnih urednika svih spomenutih časopisa u kontekstu izbora teme i drugih savjeta vezanih uz pisanje stručnih i stručno-metodičkih članaka.</a:t>
            </a:r>
          </a:p>
          <a:p>
            <a:pPr algn="just"/>
            <a:r>
              <a:rPr lang="hr-HR" dirty="0"/>
              <a:t>Na prijedlog glavnih urednika časopisa Poučak i Math.e, neki članovi Odbora Stručne sekcije HMD-a uključeni su i u uredništva ovih časopisa.</a:t>
            </a:r>
          </a:p>
          <a:p>
            <a:pPr algn="just"/>
            <a:endParaRPr lang="hr-HR" dirty="0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xmlns="" id="{5207D0B4-EE2B-4BAC-9B35-0ED365AB1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7EB70-FE4C-42DD-9777-973BB6A9ECF2}" type="datetime2">
              <a:rPr lang="hr-HR" smtClean="0"/>
              <a:t>petak, 25. svibnja 2017.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xmlns="" id="{2761E001-598C-4905-BD73-DC92C2E50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/>
              <a:t>mr.sc. Bojan Kovačić, viši predavač</a:t>
            </a:r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xmlns="" id="{31F697E3-9690-49B1-B73F-BAEC4E631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hr-HR" smtClean="0"/>
              <a:t>6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61245775"/>
      </p:ext>
    </p:extLst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914400"/>
            <a:ext cx="8435280" cy="914400"/>
          </a:xfrm>
        </p:spPr>
        <p:txBody>
          <a:bodyPr>
            <a:normAutofit fontScale="90000"/>
          </a:bodyPr>
          <a:lstStyle/>
          <a:p>
            <a:pPr algn="ctr"/>
            <a:r>
              <a:rPr lang="hr-HR" dirty="0"/>
              <a:t>PLAN DALJNJIH AKTIVNOSTI STRUČNE SEKCIJE HMD-A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457200" y="1828800"/>
            <a:ext cx="8435280" cy="4297363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hr-HR" dirty="0"/>
              <a:t>U suradnji s Izvršnim odborom HMD-a pokrenuti aktivnosti za dopunjavanje Odluke o nužnim uvjetima za ocjenu nastavne i stručne djelatnosti u postupcima izbora u nastavna zvanja Vijeća veleučilišta i visokih škola RH.</a:t>
            </a:r>
          </a:p>
          <a:p>
            <a:pPr algn="just">
              <a:lnSpc>
                <a:spcPct val="150000"/>
              </a:lnSpc>
            </a:pPr>
            <a:r>
              <a:rPr lang="hr-HR" dirty="0"/>
              <a:t> U analognoj Odluci Rektorskoga zbora RH, među nužne uvjete pripadaju i sudjelovanje na najmanje jednom seminaru ili radionici za stručno usavršavanje, te aktivno sudjelovanje u radu strukovnih udruga.</a:t>
            </a:r>
          </a:p>
          <a:p>
            <a:pPr algn="just">
              <a:lnSpc>
                <a:spcPct val="150000"/>
              </a:lnSpc>
            </a:pPr>
            <a:r>
              <a:rPr lang="hr-HR" dirty="0"/>
              <a:t>Cilj: dopuniti odluku </a:t>
            </a:r>
            <a:r>
              <a:rPr lang="hr-HR" dirty="0" err="1"/>
              <a:t>ViVŠ</a:t>
            </a:r>
            <a:r>
              <a:rPr lang="hr-HR" dirty="0"/>
              <a:t> RH tim uvjetima.</a:t>
            </a:r>
          </a:p>
          <a:p>
            <a:pPr algn="just">
              <a:lnSpc>
                <a:spcPct val="150000"/>
              </a:lnSpc>
            </a:pPr>
            <a:endParaRPr lang="hr-HR" dirty="0"/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xmlns="" id="{D93D0254-8CC9-43DA-B92F-EB7B8115A7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6883E-10DD-46E8-9815-9176218837E8}" type="datetime2">
              <a:rPr lang="hr-HR" smtClean="0"/>
              <a:t>petak, 25. svibnja 2017.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xmlns="" id="{2F4C22CF-E637-4556-B062-E449C4C1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/>
              <a:t>mr.sc. Bojan Kovačić, viši predavač</a:t>
            </a:r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xmlns="" id="{CB212E5B-8811-4C23-A455-C96DA0FF3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hr-HR" smtClean="0"/>
              <a:t>7</a:t>
            </a:fld>
            <a:endParaRPr lang="hr-HR"/>
          </a:p>
        </p:txBody>
      </p:sp>
    </p:spTree>
    <p:custDataLst>
      <p:tags r:id="rId1"/>
    </p:custDataLst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914400"/>
            <a:ext cx="8435280" cy="914400"/>
          </a:xfrm>
        </p:spPr>
        <p:txBody>
          <a:bodyPr>
            <a:normAutofit fontScale="90000"/>
          </a:bodyPr>
          <a:lstStyle/>
          <a:p>
            <a:pPr algn="ctr"/>
            <a:r>
              <a:rPr lang="hr-HR" dirty="0"/>
              <a:t>PLAN DALJNJIH AKTIVNOSTI STRUČNE SEKCIJE HMD-A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457200" y="1828800"/>
            <a:ext cx="8435280" cy="4297363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hr-HR" dirty="0"/>
              <a:t>U suradnji s Katedrom za metodiku nastave matematike i računarstva PMF-MO Sveučilišta u Zagrebu organizirati metodička predavanja na teme značajne za nastavnike matematičkih predmeta na veleučilištima i samostalnim visokim školama.</a:t>
            </a:r>
          </a:p>
          <a:p>
            <a:pPr algn="just">
              <a:lnSpc>
                <a:spcPct val="150000"/>
              </a:lnSpc>
            </a:pPr>
            <a:r>
              <a:rPr lang="hr-HR" dirty="0"/>
              <a:t>U suradnji s PMF-MO Sveučilišta u Zagrebu organizirati radionice na temu korištenja različitih računalnih programa u nastavi matematičkih predmeta.</a:t>
            </a:r>
          </a:p>
          <a:p>
            <a:pPr algn="just">
              <a:lnSpc>
                <a:spcPct val="150000"/>
              </a:lnSpc>
            </a:pPr>
            <a:r>
              <a:rPr lang="hr-HR" dirty="0"/>
              <a:t>Aktivno se uključiti u organizaciju 8. kongresa nastavnika matematike u Republici Hrvatskoj, a posebno u organizaciju posebne kongresne sekcije koja bi obuhvaćala predavanja na teme značajne za nastavnike matematičkih predmeta na veleučilištima i samostalnim visokim školama. 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xmlns="" id="{D93D0254-8CC9-43DA-B92F-EB7B8115A7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6883E-10DD-46E8-9815-9176218837E8}" type="datetime2">
              <a:rPr lang="hr-HR" smtClean="0"/>
              <a:t>petak, 25. svibnja 2017.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xmlns="" id="{2F4C22CF-E637-4556-B062-E449C4C1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/>
              <a:t>mr.sc. Bojan Kovačić, viši predavač</a:t>
            </a:r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xmlns="" id="{CB212E5B-8811-4C23-A455-C96DA0FF3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hr-HR" smtClean="0"/>
              <a:t>8</a:t>
            </a:fld>
            <a:endParaRPr lang="hr-H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43666959"/>
      </p:ext>
    </p:extLst>
  </p:cSld>
  <p:clrMapOvr>
    <a:masterClrMapping/>
  </p:clrMapOvr>
  <p:transition spd="slow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914400"/>
          </a:xfrm>
        </p:spPr>
        <p:txBody>
          <a:bodyPr>
            <a:normAutofit fontScale="90000"/>
          </a:bodyPr>
          <a:lstStyle/>
          <a:p>
            <a:pPr algn="ctr"/>
            <a:r>
              <a:rPr lang="hr-HR" dirty="0"/>
              <a:t>DETALJNIJI PODACI O RADU STRUČNE SEKCIJE HMD-A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hr-HR" dirty="0"/>
              <a:t>Detaljniji podaci o predavanjima i drugim aktivnostima u organizaciji Stručne sekcije HMD-a dostupni su na mrežnoj stranici:</a:t>
            </a:r>
          </a:p>
          <a:p>
            <a:pPr algn="just"/>
            <a:r>
              <a:rPr lang="hr-HR" dirty="0">
                <a:hlinkClick r:id="rId3"/>
              </a:rPr>
              <a:t>http://www.matematika.hr/predavanja/strucna/</a:t>
            </a:r>
            <a:r>
              <a:rPr lang="hr-HR" dirty="0"/>
              <a:t> </a:t>
            </a:r>
          </a:p>
          <a:p>
            <a:pPr algn="just">
              <a:lnSpc>
                <a:spcPct val="150000"/>
              </a:lnSpc>
            </a:pPr>
            <a:r>
              <a:rPr lang="hr-HR" dirty="0"/>
              <a:t>Detaljniji podaci o aktivnostima Odbora Stručne sekcije HMD-a dostupni su na mrežnoj stranici:</a:t>
            </a:r>
          </a:p>
          <a:p>
            <a:r>
              <a:rPr lang="hr-HR" dirty="0">
                <a:hlinkClick r:id="rId4"/>
              </a:rPr>
              <a:t>http://www.matematika.hr/o-hmd-u/sekcije/strucna/</a:t>
            </a:r>
            <a:r>
              <a:rPr lang="hr-HR" dirty="0"/>
              <a:t> </a:t>
            </a:r>
          </a:p>
          <a:p>
            <a:endParaRPr lang="hr-HR" dirty="0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xmlns="" id="{90B3851B-FBCE-482D-9162-C113DB10F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1D070-F5E9-41AD-8589-70CE18F3958E}" type="datetime2">
              <a:rPr lang="hr-HR" smtClean="0"/>
              <a:t>petak, 25. svibnja 2017.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xmlns="" id="{1CE13E1C-0B1D-43D4-B6AA-3B1B362BAC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/>
              <a:t>mr.sc. Bojan Kovačić, viši predavač</a:t>
            </a:r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xmlns="" id="{EE64300B-280C-491E-87B2-684832EA6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hr-HR" smtClean="0"/>
              <a:t>9</a:t>
            </a:fld>
            <a:endParaRPr lang="hr-HR"/>
          </a:p>
        </p:txBody>
      </p:sp>
    </p:spTree>
  </p:cSld>
  <p:clrMapOvr>
    <a:masterClrMapping/>
  </p:clrMapOvr>
  <p:transition spd="slow"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6QLnjpDmemWvdkPv8CNhLB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2oXR3Z3jBsekg7NRQLn8qd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MKFWXxGAyYfCtF4ddJkuV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aLJDTdCySrUB2DNXQJ7PB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2oXR3Z3jBsekg7NRQLn8qd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MKFWXxGAyYfCtF4ddJkuV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aLJDTdCySrUB2DNXQJ7PB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4nqtrpMJHznzW6iQWuGbY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TlgkWg9GbD75tZxSe07S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wjzqUzkCEyRs7MDbtn22K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FWTzd7aXBssOmYs9yuGim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Ex7i1o5WFYMUt4c6svz0o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FWTzd7aXBssOmYs9yuGim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Ex7i1o5WFYMUt4c6svz0o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GeXH6ortg5F8MBDBCXffNY"/>
</p:tagLst>
</file>

<file path=ppt/theme/theme1.xml><?xml version="1.0" encoding="utf-8"?>
<a:theme xmlns:a="http://schemas.openxmlformats.org/drawingml/2006/main" name="Project Status Repor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34FA08EE-9767-462F-8D35-EF6CB66C5D6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Prezentacija s izvješćem o statusu projekta</Template>
  <TotalTime>0</TotalTime>
  <Words>899</Words>
  <Application>Microsoft Office PowerPoint</Application>
  <PresentationFormat>On-screen Show (4:3)</PresentationFormat>
  <Paragraphs>78</Paragraphs>
  <Slides>10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Project Status Report</vt:lpstr>
      <vt:lpstr>STRUČNA SEKCIJA HMD-a – pregled aktivnosti</vt:lpstr>
      <vt:lpstr>OSNOVNI PODACI O STRUČNOJ SEKCIJI HMD-A</vt:lpstr>
      <vt:lpstr>PREGLED ZNAČAJNIJIH STRUČNO-METODIČKIH PREDAVANJA U ORGANIZACIJI STRUČNE SEKCIJE HMD-a</vt:lpstr>
      <vt:lpstr>PREGLED PREDSTAVLJANJA RECENZIRANIH NASTAVNIH MATERIJALA U ORGANIZACIJI STRUČNE SEKCIJE HMD-a</vt:lpstr>
      <vt:lpstr>PREGLED DOSADAŠNJIH OSTALIH AKTIVNOSTI  STRUČNE SEKCIJE HMD-A</vt:lpstr>
      <vt:lpstr>PREGLED DOSADAŠNJIH OSTALIH AKTIVNOSTI  STRUČNE SEKCIJE HMD-A</vt:lpstr>
      <vt:lpstr>PLAN DALJNJIH AKTIVNOSTI STRUČNE SEKCIJE HMD-A</vt:lpstr>
      <vt:lpstr>PLAN DALJNJIH AKTIVNOSTI STRUČNE SEKCIJE HMD-A</vt:lpstr>
      <vt:lpstr>DETALJNIJI PODACI O RADU STRUČNE SEKCIJE HMD-A</vt:lpstr>
      <vt:lpstr>HVALA VAM NA POZORNOSTI!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2017-05-07T12:22:27Z</dcterms:created>
  <dcterms:modified xsi:type="dcterms:W3CDTF">2017-05-25T17:29:24Z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TC016745569991</vt:lpwstr>
  </property>
</Properties>
</file>