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handoutMasterIdLst>
    <p:handoutMasterId r:id="rId38"/>
  </p:handoutMasterIdLst>
  <p:sldIdLst>
    <p:sldId id="256" r:id="rId3"/>
    <p:sldId id="257" r:id="rId4"/>
    <p:sldId id="258" r:id="rId5"/>
    <p:sldId id="260" r:id="rId6"/>
    <p:sldId id="261" r:id="rId7"/>
    <p:sldId id="262" r:id="rId8"/>
    <p:sldId id="276" r:id="rId9"/>
    <p:sldId id="263" r:id="rId10"/>
    <p:sldId id="264" r:id="rId11"/>
    <p:sldId id="277" r:id="rId12"/>
    <p:sldId id="278" r:id="rId13"/>
    <p:sldId id="272" r:id="rId14"/>
    <p:sldId id="265" r:id="rId15"/>
    <p:sldId id="268" r:id="rId16"/>
    <p:sldId id="279" r:id="rId17"/>
    <p:sldId id="280" r:id="rId18"/>
    <p:sldId id="266" r:id="rId19"/>
    <p:sldId id="267" r:id="rId20"/>
    <p:sldId id="288" r:id="rId21"/>
    <p:sldId id="283" r:id="rId22"/>
    <p:sldId id="284" r:id="rId23"/>
    <p:sldId id="281" r:id="rId24"/>
    <p:sldId id="287" r:id="rId25"/>
    <p:sldId id="282" r:id="rId26"/>
    <p:sldId id="289" r:id="rId27"/>
    <p:sldId id="270" r:id="rId28"/>
    <p:sldId id="290" r:id="rId29"/>
    <p:sldId id="292" r:id="rId30"/>
    <p:sldId id="297" r:id="rId31"/>
    <p:sldId id="291" r:id="rId32"/>
    <p:sldId id="295" r:id="rId33"/>
    <p:sldId id="294" r:id="rId34"/>
    <p:sldId id="293" r:id="rId35"/>
    <p:sldId id="29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rednji stil 2 - Isticanj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rednji stil 2 - Isticanj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Tamni stil 1 - Isticanj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Tamni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Stil teme 2 - Isticanj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 teme 2 - Isticanj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Srednji stil 3 - Istic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977" autoAdjust="0"/>
  </p:normalViewPr>
  <p:slideViewPr>
    <p:cSldViewPr>
      <p:cViewPr varScale="1">
        <p:scale>
          <a:sx n="80" d="100"/>
          <a:sy n="80" d="100"/>
        </p:scale>
        <p:origin x="145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hr-HR" sz="1200" dirty="0">
                <a:latin typeface="+mn-lt"/>
              </a:defRPr>
            </a:lvl1pPr>
          </a:lstStyle>
          <a:p>
            <a:pPr>
              <a:defRPr/>
            </a:pPr>
            <a:endParaRPr/>
          </a:p>
        </p:txBody>
      </p:sp>
      <p:sp>
        <p:nvSpPr>
          <p:cNvPr id="3" name="Rectangle 2"/>
          <p:cNvSpPr>
            <a:spLocks noGrp="1"/>
          </p:cNvSpPr>
          <p:nvPr>
            <p:ph type="dt" sz="quarter" idx="1"/>
          </p:nvPr>
        </p:nvSpPr>
        <p:spPr>
          <a:xfrm>
            <a:off x="3884613" y="0"/>
            <a:ext cx="2971800" cy="457200"/>
          </a:xfrm>
          <a:prstGeom prst="rect">
            <a:avLst/>
          </a:prstGeom>
        </p:spPr>
        <p:txBody>
          <a:bodyPr vert="horz" rtlCol="0"/>
          <a:lstStyle>
            <a:lvl1pPr algn="r" fontAlgn="auto" latinLnBrk="0">
              <a:spcBef>
                <a:spcPts val="0"/>
              </a:spcBef>
              <a:spcAft>
                <a:spcPts val="0"/>
              </a:spcAft>
              <a:defRPr lang="hr-HR" sz="1200" smtClean="0">
                <a:latin typeface="+mn-lt"/>
              </a:defRPr>
            </a:lvl1pPr>
          </a:lstStyle>
          <a:p>
            <a:pPr>
              <a:defRPr/>
            </a:pPr>
            <a:fld id="{9CBEDA39-3C57-419C-AB57-440592EC700A}" type="datetimeFigureOut">
              <a:rPr lang="sr-Latn-RS"/>
              <a:pPr>
                <a:defRPr/>
              </a:pPr>
              <a:t>5.11.2019.</a:t>
            </a:fld>
            <a:endParaRPr dirty="0"/>
          </a:p>
        </p:txBody>
      </p:sp>
      <p:sp>
        <p:nvSpPr>
          <p:cNvPr id="4" name="Rectangle 3"/>
          <p:cNvSpPr>
            <a:spLocks noGrp="1"/>
          </p:cNvSpPr>
          <p:nvPr>
            <p:ph type="ftr" sz="quarter" idx="2"/>
          </p:nvPr>
        </p:nvSpPr>
        <p:spPr>
          <a:xfrm>
            <a:off x="0" y="8685213"/>
            <a:ext cx="2971800" cy="457200"/>
          </a:xfrm>
          <a:prstGeom prst="rect">
            <a:avLst/>
          </a:prstGeom>
        </p:spPr>
        <p:txBody>
          <a:bodyPr vert="horz" rtlCol="0" anchor="b"/>
          <a:lstStyle>
            <a:lvl1pPr algn="l" fontAlgn="auto" latinLnBrk="0">
              <a:spcBef>
                <a:spcPts val="0"/>
              </a:spcBef>
              <a:spcAft>
                <a:spcPts val="0"/>
              </a:spcAft>
              <a:defRPr lang="hr-HR" sz="1200" dirty="0">
                <a:latin typeface="+mn-lt"/>
              </a:defRPr>
            </a:lvl1pPr>
          </a:lstStyle>
          <a:p>
            <a:pPr>
              <a:defRPr/>
            </a:pPr>
            <a:endParaRPr/>
          </a:p>
        </p:txBody>
      </p:sp>
      <p:sp>
        <p:nvSpPr>
          <p:cNvPr id="5" name="Rectangle 4"/>
          <p:cNvSpPr>
            <a:spLocks noGrp="1"/>
          </p:cNvSpPr>
          <p:nvPr>
            <p:ph type="sldNum" sz="quarter" idx="3"/>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hr-HR" sz="1200" smtClean="0">
                <a:latin typeface="+mn-lt"/>
              </a:defRPr>
            </a:lvl1pPr>
          </a:lstStyle>
          <a:p>
            <a:pPr>
              <a:defRPr/>
            </a:pPr>
            <a:fld id="{EF30F693-B88F-4A6E-9977-1BC36750F5B1}" type="slidenum">
              <a:rPr/>
              <a:pPr>
                <a:defRPr/>
              </a:pPr>
              <a:t>‹#›</a:t>
            </a:fld>
            <a:endParaRP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hr-HR" sz="1200">
                <a:latin typeface="+mn-lt"/>
              </a:defRPr>
            </a:lvl1pPr>
          </a:lstStyle>
          <a:p>
            <a:pPr>
              <a:defRPr/>
            </a:pPr>
            <a:endParaRPr/>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fontAlgn="auto" latinLnBrk="0">
              <a:spcBef>
                <a:spcPts val="0"/>
              </a:spcBef>
              <a:spcAft>
                <a:spcPts val="0"/>
              </a:spcAft>
              <a:defRPr lang="hr-HR" sz="1200">
                <a:latin typeface="+mn-lt"/>
              </a:defRPr>
            </a:lvl1pPr>
          </a:lstStyle>
          <a:p>
            <a:pPr>
              <a:defRPr/>
            </a:pPr>
            <a:fld id="{A77BB2F0-E0E2-4ED2-A581-CA3196B1EF6E}" type="datetimeFigureOut">
              <a:rPr lang="sr-Latn-RS"/>
              <a:pPr>
                <a:defRPr/>
              </a:pPr>
              <a:t>5.11.2019.</a:t>
            </a:fld>
            <a:endParaRPr/>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hr-HR" noProof="0"/>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hr-HR" noProof="0"/>
              <a:t>Kliknite da biste uredili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fontAlgn="auto" latinLnBrk="0">
              <a:spcBef>
                <a:spcPts val="0"/>
              </a:spcBef>
              <a:spcAft>
                <a:spcPts val="0"/>
              </a:spcAft>
              <a:defRPr lang="hr-HR" sz="1200">
                <a:latin typeface="+mn-lt"/>
              </a:defRPr>
            </a:lvl1pPr>
          </a:lstStyle>
          <a:p>
            <a:pPr>
              <a:defRPr/>
            </a:pPr>
            <a:endParaRPr/>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hr-HR" sz="1200">
                <a:latin typeface="+mn-lt"/>
              </a:defRPr>
            </a:lvl1pPr>
          </a:lstStyle>
          <a:p>
            <a:pPr>
              <a:defRPr/>
            </a:pPr>
            <a:fld id="{95314568-BE0C-42B0-8031-F668E594AB3D}"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hr-HR" sz="1200" kern="1200">
        <a:solidFill>
          <a:schemeClr val="tx1"/>
        </a:solidFill>
        <a:latin typeface="+mn-lt"/>
        <a:ea typeface="+mn-ea"/>
        <a:cs typeface="+mn-cs"/>
      </a:defRPr>
    </a:lvl1pPr>
    <a:lvl2pPr marL="457200" algn="l" rtl="0" eaLnBrk="0" fontAlgn="base" hangingPunct="0">
      <a:spcBef>
        <a:spcPct val="30000"/>
      </a:spcBef>
      <a:spcAft>
        <a:spcPct val="0"/>
      </a:spcAft>
      <a:defRPr lang="hr-HR" sz="1200" kern="1200">
        <a:solidFill>
          <a:schemeClr val="tx1"/>
        </a:solidFill>
        <a:latin typeface="+mn-lt"/>
        <a:ea typeface="+mn-ea"/>
        <a:cs typeface="+mn-cs"/>
      </a:defRPr>
    </a:lvl2pPr>
    <a:lvl3pPr marL="914400" algn="l" rtl="0" eaLnBrk="0" fontAlgn="base" hangingPunct="0">
      <a:spcBef>
        <a:spcPct val="30000"/>
      </a:spcBef>
      <a:spcAft>
        <a:spcPct val="0"/>
      </a:spcAft>
      <a:defRPr lang="hr-HR" sz="1200" kern="1200">
        <a:solidFill>
          <a:schemeClr val="tx1"/>
        </a:solidFill>
        <a:latin typeface="+mn-lt"/>
        <a:ea typeface="+mn-ea"/>
        <a:cs typeface="+mn-cs"/>
      </a:defRPr>
    </a:lvl3pPr>
    <a:lvl4pPr marL="1371600" algn="l" rtl="0" eaLnBrk="0" fontAlgn="base" hangingPunct="0">
      <a:spcBef>
        <a:spcPct val="30000"/>
      </a:spcBef>
      <a:spcAft>
        <a:spcPct val="0"/>
      </a:spcAft>
      <a:defRPr lang="hr-HR" sz="1200" kern="1200">
        <a:solidFill>
          <a:schemeClr val="tx1"/>
        </a:solidFill>
        <a:latin typeface="+mn-lt"/>
        <a:ea typeface="+mn-ea"/>
        <a:cs typeface="+mn-cs"/>
      </a:defRPr>
    </a:lvl4pPr>
    <a:lvl5pPr marL="1828800" algn="l" rtl="0" eaLnBrk="0" fontAlgn="base" hangingPunct="0">
      <a:spcBef>
        <a:spcPct val="30000"/>
      </a:spcBef>
      <a:spcAft>
        <a:spcPct val="0"/>
      </a:spcAft>
      <a:defRPr lang="hr-HR" sz="1200" kern="1200">
        <a:solidFill>
          <a:schemeClr val="tx1"/>
        </a:solidFill>
        <a:latin typeface="+mn-lt"/>
        <a:ea typeface="+mn-ea"/>
        <a:cs typeface="+mn-cs"/>
      </a:defRPr>
    </a:lvl5pPr>
    <a:lvl6pPr marL="2286000" algn="l" rtl="0">
      <a:defRPr lang="hr-HR" sz="1200" kern="1200">
        <a:solidFill>
          <a:schemeClr val="tx1"/>
        </a:solidFill>
        <a:latin typeface="+mn-lt"/>
        <a:ea typeface="+mn-ea"/>
        <a:cs typeface="+mn-cs"/>
      </a:defRPr>
    </a:lvl6pPr>
    <a:lvl7pPr marL="2743200" algn="l" rtl="0">
      <a:defRPr lang="hr-HR" sz="1200" kern="1200">
        <a:solidFill>
          <a:schemeClr val="tx1"/>
        </a:solidFill>
        <a:latin typeface="+mn-lt"/>
        <a:ea typeface="+mn-ea"/>
        <a:cs typeface="+mn-cs"/>
      </a:defRPr>
    </a:lvl7pPr>
    <a:lvl8pPr marL="3200400" algn="l" rtl="0">
      <a:defRPr lang="hr-HR" sz="1200" kern="1200">
        <a:solidFill>
          <a:schemeClr val="tx1"/>
        </a:solidFill>
        <a:latin typeface="+mn-lt"/>
        <a:ea typeface="+mn-ea"/>
        <a:cs typeface="+mn-cs"/>
      </a:defRPr>
    </a:lvl8pPr>
    <a:lvl9pPr marL="3657600" algn="l" rtl="0">
      <a:defRPr lang="hr-H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1433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AB6CF4-F389-4F01-B962-A470A451986B}" type="slidenum">
              <a:rPr smtClean="0"/>
              <a:pPr fontAlgn="base">
                <a:spcBef>
                  <a:spcPct val="0"/>
                </a:spcBef>
                <a:spcAft>
                  <a:spcPct val="0"/>
                </a:spcAft>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3686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372D150-568C-445C-A3A0-DEBE482BF85A}" type="slidenum">
              <a:rPr smtClean="0"/>
              <a:pPr fontAlgn="base">
                <a:spcBef>
                  <a:spcPct val="0"/>
                </a:spcBef>
                <a:spcAft>
                  <a:spcPct val="0"/>
                </a:spcAft>
              </a:pPr>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4301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24B1EF0-6ED3-481B-9B58-A945ED89F917}" type="slidenum">
              <a:rPr smtClean="0"/>
              <a:pPr fontAlgn="base">
                <a:spcBef>
                  <a:spcPct val="0"/>
                </a:spcBef>
                <a:spcAft>
                  <a:spcPct val="0"/>
                </a:spcAft>
              </a:pPr>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4710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E829F76-ABD2-4189-8888-AC9731E966BD}" type="slidenum">
              <a:rPr smtClean="0"/>
              <a:pPr fontAlgn="base">
                <a:spcBef>
                  <a:spcPct val="0"/>
                </a:spcBef>
                <a:spcAft>
                  <a:spcPct val="0"/>
                </a:spcAft>
              </a:pPr>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3891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BAF7F91-7EAF-442C-8728-97AA718DAE2C}" type="slidenum">
              <a:rPr smtClean="0"/>
              <a:pPr fontAlgn="base">
                <a:spcBef>
                  <a:spcPct val="0"/>
                </a:spcBef>
                <a:spcAft>
                  <a:spcPct val="0"/>
                </a:spcAft>
              </a:pPr>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4915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BAEDB72-40B1-4C1B-AAB1-C7EAE8676BCD}" type="slidenum">
              <a:rPr smtClean="0"/>
              <a:pPr fontAlgn="base">
                <a:spcBef>
                  <a:spcPct val="0"/>
                </a:spcBef>
                <a:spcAft>
                  <a:spcPct val="0"/>
                </a:spcAft>
              </a:pPr>
              <a:t>26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Otvaram word.doc pisane provjere</a:t>
            </a:r>
          </a:p>
        </p:txBody>
      </p:sp>
      <p:sp>
        <p:nvSpPr>
          <p:cNvPr id="4" name="Rezervirano mjesto broja slajda 3"/>
          <p:cNvSpPr>
            <a:spLocks noGrp="1"/>
          </p:cNvSpPr>
          <p:nvPr>
            <p:ph type="sldNum" sz="quarter" idx="5"/>
          </p:nvPr>
        </p:nvSpPr>
        <p:spPr/>
        <p:txBody>
          <a:bodyPr/>
          <a:lstStyle/>
          <a:p>
            <a:pPr>
              <a:defRPr/>
            </a:pPr>
            <a:fld id="{95314568-BE0C-42B0-8031-F668E594AB3D}" type="slidenum">
              <a:rPr lang="hr-HR" smtClean="0"/>
              <a:pPr>
                <a:defRPr/>
              </a:pPr>
              <a:t>31</a:t>
            </a:fld>
            <a:endParaRPr lang="hr-HR"/>
          </a:p>
        </p:txBody>
      </p:sp>
    </p:spTree>
    <p:extLst>
      <p:ext uri="{BB962C8B-B14F-4D97-AF65-F5344CB8AC3E}">
        <p14:creationId xmlns:p14="http://schemas.microsoft.com/office/powerpoint/2010/main" val="326936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1638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1B471E4-B71D-4477-BD58-F8999EAE8E4F}" type="slidenum">
              <a:rPr smtClean="0"/>
              <a:pPr fontAlgn="base">
                <a:spcBef>
                  <a:spcPct val="0"/>
                </a:spcBef>
                <a:spcAft>
                  <a:spcPct val="0"/>
                </a:spcAft>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1843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3526498-98E4-40B0-AD2E-039052287080}" type="slidenum">
              <a:rPr smtClean="0"/>
              <a:pPr fontAlgn="base">
                <a:spcBef>
                  <a:spcPct val="0"/>
                </a:spcBef>
                <a:spcAft>
                  <a:spcPct val="0"/>
                </a:spcAft>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2253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D315CC5-FEEC-4D3E-8447-39478EA41257}" type="slidenum">
              <a:rPr smtClean="0"/>
              <a:pPr fontAlgn="base">
                <a:spcBef>
                  <a:spcPct val="0"/>
                </a:spcBef>
                <a:spcAft>
                  <a:spcPct val="0"/>
                </a:spcAft>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2662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19C155F-A6E1-427D-92C6-09BA4B3F5B18}" type="slidenum">
              <a:rPr smtClean="0"/>
              <a:pPr fontAlgn="base">
                <a:spcBef>
                  <a:spcPct val="0"/>
                </a:spcBef>
                <a:spcAft>
                  <a:spcPct val="0"/>
                </a:spcAft>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2867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4CCC875-0516-4A61-A3D6-8EF5D433FD6A}" type="slidenum">
              <a:rPr smtClean="0"/>
              <a:pPr fontAlgn="base">
                <a:spcBef>
                  <a:spcPct val="0"/>
                </a:spcBef>
                <a:spcAft>
                  <a:spcPct val="0"/>
                </a:spcAft>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3072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7A14418-F6E5-4B19-807E-C409DC74FD67}" type="slidenum">
              <a:rPr smtClean="0"/>
              <a:pPr fontAlgn="base">
                <a:spcBef>
                  <a:spcPct val="0"/>
                </a:spcBef>
                <a:spcAft>
                  <a:spcPct val="0"/>
                </a:spcAft>
              </a:p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3277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3A038D5-3694-439E-A655-6444EB44ABFE}" type="slidenum">
              <a:rPr smtClean="0"/>
              <a:pPr fontAlgn="base">
                <a:spcBef>
                  <a:spcPct val="0"/>
                </a:spcBef>
                <a:spcAft>
                  <a:spcPct val="0"/>
                </a:spcAft>
              </a:p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a:p>
        </p:txBody>
      </p:sp>
      <p:sp>
        <p:nvSpPr>
          <p:cNvPr id="3481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CCBCA19-3175-4E78-92CB-A86B0EA70860}" type="slidenum">
              <a:rPr smtClean="0"/>
              <a:pPr fontAlgn="base">
                <a:spcBef>
                  <a:spcPct val="0"/>
                </a:spcBef>
                <a:spcAft>
                  <a:spcPct val="0"/>
                </a:spcAft>
              </a:pPr>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Naslovni slajd">
    <p:bg>
      <p:bgPr>
        <a:solidFill>
          <a:schemeClr val="tx1"/>
        </a:solid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1588" y="0"/>
            <a:ext cx="9144001" cy="6858000"/>
            <a:chOff x="-1574" y="0"/>
            <a:chExt cx="9144000" cy="6858000"/>
          </a:xfrm>
        </p:grpSpPr>
        <p:pic>
          <p:nvPicPr>
            <p:cNvPr id="5" name="Rectangle 6"/>
            <p:cNvPicPr>
              <a:picLocks noChangeAspect="1"/>
            </p:cNvPicPr>
            <p:nvPr/>
          </p:nvPicPr>
          <p:blipFill>
            <a:blip r:embed="rId2">
              <a:lum bright="-10000"/>
            </a:blip>
            <a:srcRect/>
            <a:stretch>
              <a:fillRect/>
            </a:stretch>
          </p:blipFill>
          <p:spPr bwMode="auto">
            <a:xfrm>
              <a:off x="-1574" y="381000"/>
              <a:ext cx="9144000" cy="6093619"/>
            </a:xfrm>
            <a:prstGeom prst="rect">
              <a:avLst/>
            </a:prstGeom>
            <a:noFill/>
            <a:ln w="9525">
              <a:noFill/>
              <a:miter lim="800000"/>
              <a:headEnd/>
              <a:tailEnd/>
            </a:ln>
          </p:spPr>
        </p:pic>
        <p:sp>
          <p:nvSpPr>
            <p:cNvPr id="6"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7"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cxnSp>
          <p:nvCxnSpPr>
            <p:cNvPr id="8"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latinLnBrk="0">
              <a:defRPr lang="hr-HR" sz="4000" b="0" cap="none" baseline="0">
                <a:solidFill>
                  <a:schemeClr val="tx1"/>
                </a:solidFill>
                <a:effectLst>
                  <a:outerShdw blurRad="50800" dist="50800" dir="2700000" algn="tl" rotWithShape="0">
                    <a:srgbClr val="000000">
                      <a:alpha val="43137"/>
                    </a:srgbClr>
                  </a:outerShdw>
                </a:effectLst>
              </a:defRPr>
            </a:lvl1pPr>
          </a:lstStyle>
          <a:p>
            <a:r>
              <a:rPr lang="hr-HR"/>
              <a:t>Kliknite da biste uredili stil naslova matrice</a:t>
            </a:r>
          </a:p>
        </p:txBody>
      </p:sp>
      <p:sp>
        <p:nvSpPr>
          <p:cNvPr id="3" name="Shape 2"/>
          <p:cNvSpPr>
            <a:spLocks noGrp="1"/>
          </p:cNvSpPr>
          <p:nvPr>
            <p:ph type="subTitle" idx="1"/>
          </p:nvPr>
        </p:nvSpPr>
        <p:spPr>
          <a:xfrm>
            <a:off x="1371600" y="2667000"/>
            <a:ext cx="6400800" cy="1752600"/>
          </a:xfrm>
        </p:spPr>
        <p:txBody>
          <a:bodyPr anchor="b" anchorCtr="0"/>
          <a:lstStyle>
            <a:lvl1pPr marL="0" indent="0" algn="ctr" latinLnBrk="0">
              <a:buNone/>
              <a:defRPr lang="hr-HR">
                <a:solidFill>
                  <a:schemeClr val="bg2"/>
                </a:solidFill>
                <a:effectLst/>
              </a:defRPr>
            </a:lvl1pPr>
            <a:lvl2pPr marL="457200" indent="0" algn="ctr">
              <a:buNone/>
              <a:defRPr lang="hr-HR">
                <a:solidFill>
                  <a:schemeClr val="tx1">
                    <a:tint val="75000"/>
                  </a:schemeClr>
                </a:solidFill>
              </a:defRPr>
            </a:lvl2pPr>
            <a:lvl3pPr marL="914400" indent="0" algn="ctr">
              <a:buNone/>
              <a:defRPr lang="hr-HR">
                <a:solidFill>
                  <a:schemeClr val="tx1">
                    <a:tint val="75000"/>
                  </a:schemeClr>
                </a:solidFill>
              </a:defRPr>
            </a:lvl3pPr>
            <a:lvl4pPr marL="1371600" indent="0" algn="ctr">
              <a:buNone/>
              <a:defRPr lang="hr-HR">
                <a:solidFill>
                  <a:schemeClr val="tx1">
                    <a:tint val="75000"/>
                  </a:schemeClr>
                </a:solidFill>
              </a:defRPr>
            </a:lvl4pPr>
            <a:lvl5pPr marL="1828800" indent="0" algn="ctr">
              <a:buNone/>
              <a:defRPr lang="hr-HR">
                <a:solidFill>
                  <a:schemeClr val="tx1">
                    <a:tint val="75000"/>
                  </a:schemeClr>
                </a:solidFill>
              </a:defRPr>
            </a:lvl5pPr>
            <a:lvl6pPr marL="2286000" indent="0" algn="ctr">
              <a:buNone/>
              <a:defRPr lang="hr-HR">
                <a:solidFill>
                  <a:schemeClr val="tx1">
                    <a:tint val="75000"/>
                  </a:schemeClr>
                </a:solidFill>
              </a:defRPr>
            </a:lvl6pPr>
            <a:lvl7pPr marL="2743200" indent="0" algn="ctr">
              <a:buNone/>
              <a:defRPr lang="hr-HR">
                <a:solidFill>
                  <a:schemeClr val="tx1">
                    <a:tint val="75000"/>
                  </a:schemeClr>
                </a:solidFill>
              </a:defRPr>
            </a:lvl7pPr>
            <a:lvl8pPr marL="3200400" indent="0" algn="ctr">
              <a:buNone/>
              <a:defRPr lang="hr-HR">
                <a:solidFill>
                  <a:schemeClr val="tx1">
                    <a:tint val="75000"/>
                  </a:schemeClr>
                </a:solidFill>
              </a:defRPr>
            </a:lvl8pPr>
            <a:lvl9pPr marL="3657600" indent="0" algn="ctr">
              <a:buNone/>
              <a:defRPr lang="hr-HR">
                <a:solidFill>
                  <a:schemeClr val="tx1">
                    <a:tint val="75000"/>
                  </a:schemeClr>
                </a:solidFill>
              </a:defRPr>
            </a:lvl9pPr>
          </a:lstStyle>
          <a:p>
            <a:r>
              <a:rPr lang="hr-HR"/>
              <a:t>Kliknite da biste uredili stil podnaslova matrice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slov i sadržaj">
    <p:spTree>
      <p:nvGrpSpPr>
        <p:cNvPr id="1" name=""/>
        <p:cNvGrpSpPr/>
        <p:nvPr/>
      </p:nvGrpSpPr>
      <p:grpSpPr>
        <a:xfrm>
          <a:off x="0" y="0"/>
          <a:ext cx="0" cy="0"/>
          <a:chOff x="0" y="0"/>
          <a:chExt cx="0" cy="0"/>
        </a:xfrm>
      </p:grpSpPr>
      <p:sp>
        <p:nvSpPr>
          <p:cNvPr id="3" name="Shape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ctangle 6"/>
          <p:cNvSpPr>
            <a:spLocks noGrp="1"/>
          </p:cNvSpPr>
          <p:nvPr>
            <p:ph type="title"/>
          </p:nvPr>
        </p:nvSpPr>
        <p:spPr/>
        <p:txBody>
          <a:bodyPr/>
          <a:lstStyle/>
          <a:p>
            <a:r>
              <a:rPr lang="hr-HR"/>
              <a:t>Kliknite da biste uredili stil naslova matrice</a:t>
            </a:r>
          </a:p>
        </p:txBody>
      </p:sp>
      <p:sp>
        <p:nvSpPr>
          <p:cNvPr id="4" name="Rectangle 3"/>
          <p:cNvSpPr>
            <a:spLocks noGrp="1"/>
          </p:cNvSpPr>
          <p:nvPr>
            <p:ph type="dt" sz="half" idx="10"/>
          </p:nvPr>
        </p:nvSpPr>
        <p:spPr/>
        <p:txBody>
          <a:bodyPr/>
          <a:lstStyle>
            <a:lvl1pPr>
              <a:defRPr/>
            </a:lvl1pPr>
          </a:lstStyle>
          <a:p>
            <a:pPr>
              <a:defRPr/>
            </a:pPr>
            <a:fld id="{B62001F8-610B-4E6B-9AE8-C359148881BF}" type="datetimeFigureOut">
              <a:rPr lang="sr-Latn-RS"/>
              <a:pPr>
                <a:defRPr/>
              </a:pPr>
              <a:t>5.11.2019.</a:t>
            </a:fld>
            <a:endParaRPr/>
          </a:p>
        </p:txBody>
      </p:sp>
      <p:sp>
        <p:nvSpPr>
          <p:cNvPr id="5" name="Rectangle 4"/>
          <p:cNvSpPr>
            <a:spLocks noGrp="1"/>
          </p:cNvSpPr>
          <p:nvPr>
            <p:ph type="ftr" sz="quarter" idx="11"/>
          </p:nvPr>
        </p:nvSpPr>
        <p:spPr/>
        <p:txBody>
          <a:bodyPr/>
          <a:lstStyle>
            <a:lvl1pPr>
              <a:defRPr/>
            </a:lvl1pPr>
          </a:lstStyle>
          <a:p>
            <a:pPr>
              <a:defRPr/>
            </a:pPr>
            <a:endParaRPr/>
          </a:p>
        </p:txBody>
      </p:sp>
      <p:sp>
        <p:nvSpPr>
          <p:cNvPr id="6" name="Rectangle 5"/>
          <p:cNvSpPr>
            <a:spLocks noGrp="1"/>
          </p:cNvSpPr>
          <p:nvPr>
            <p:ph type="sldNum" sz="quarter" idx="12"/>
          </p:nvPr>
        </p:nvSpPr>
        <p:spPr/>
        <p:txBody>
          <a:bodyPr/>
          <a:lstStyle>
            <a:lvl1pPr>
              <a:defRPr/>
            </a:lvl1pPr>
          </a:lstStyle>
          <a:p>
            <a:pPr>
              <a:defRPr/>
            </a:pPr>
            <a:fld id="{1D010064-D5DC-435D-AB63-8BC7AA278ABC}"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tx1"/>
        </a:solid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1588" y="0"/>
            <a:ext cx="9145588" cy="6858000"/>
            <a:chOff x="-1574" y="0"/>
            <a:chExt cx="9145574" cy="6858000"/>
          </a:xfrm>
        </p:grpSpPr>
        <p:sp>
          <p:nvSpPr>
            <p:cNvPr id="5"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6" name="Rectangle 9"/>
            <p:cNvSpPr/>
            <p:nvPr userDrawn="1"/>
          </p:nvSpPr>
          <p:spPr>
            <a:xfrm>
              <a:off x="-1574" y="0"/>
              <a:ext cx="9143987"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7" name="Rectangle 14"/>
            <p:cNvSpPr/>
            <p:nvPr userDrawn="1"/>
          </p:nvSpPr>
          <p:spPr>
            <a:xfrm>
              <a:off x="-1574" y="6553200"/>
              <a:ext cx="9143987"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cxnSp>
          <p:nvCxnSpPr>
            <p:cNvPr id="8" name="Straight Connector 15"/>
            <p:cNvCxnSpPr/>
            <p:nvPr/>
          </p:nvCxnSpPr>
          <p:spPr>
            <a:xfrm>
              <a:off x="-1574" y="381000"/>
              <a:ext cx="9143987"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16"/>
            <p:cNvCxnSpPr/>
            <p:nvPr/>
          </p:nvCxnSpPr>
          <p:spPr>
            <a:xfrm>
              <a:off x="-1574" y="6477000"/>
              <a:ext cx="9143987"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latinLnBrk="0">
              <a:defRPr lang="hr-HR" sz="4000" b="0" cap="none" baseline="0">
                <a:solidFill>
                  <a:schemeClr val="tx1"/>
                </a:solidFill>
                <a:effectLst>
                  <a:outerShdw blurRad="50800" dist="50800" dir="2700000" algn="tl" rotWithShape="0">
                    <a:srgbClr val="000000">
                      <a:alpha val="43137"/>
                    </a:srgbClr>
                  </a:outerShdw>
                </a:effectLst>
              </a:defRPr>
            </a:lvl1pPr>
          </a:lstStyle>
          <a:p>
            <a:r>
              <a:rPr lang="hr-HR"/>
              <a:t>Kliknite da biste uredili stil naslova matrice</a:t>
            </a:r>
          </a:p>
        </p:txBody>
      </p:sp>
      <p:sp>
        <p:nvSpPr>
          <p:cNvPr id="3" name="Shape 2"/>
          <p:cNvSpPr>
            <a:spLocks noGrp="1"/>
          </p:cNvSpPr>
          <p:nvPr>
            <p:ph type="body" idx="1"/>
          </p:nvPr>
        </p:nvSpPr>
        <p:spPr>
          <a:xfrm>
            <a:off x="722313" y="2906713"/>
            <a:ext cx="7772400" cy="1500187"/>
          </a:xfrm>
        </p:spPr>
        <p:txBody>
          <a:bodyPr anchor="b"/>
          <a:lstStyle>
            <a:lvl1pPr marL="0" indent="0" algn="ctr" latinLnBrk="0">
              <a:buNone/>
              <a:defRPr lang="hr-HR" sz="2800">
                <a:solidFill>
                  <a:schemeClr val="tx1"/>
                </a:solidFill>
              </a:defRPr>
            </a:lvl1pPr>
            <a:lvl2pPr marL="457200" indent="0">
              <a:buNone/>
              <a:defRPr lang="hr-HR" sz="1800">
                <a:solidFill>
                  <a:schemeClr val="tx1">
                    <a:tint val="75000"/>
                  </a:schemeClr>
                </a:solidFill>
              </a:defRPr>
            </a:lvl2pPr>
            <a:lvl3pPr marL="914400" indent="0">
              <a:buNone/>
              <a:defRPr lang="hr-HR" sz="1600">
                <a:solidFill>
                  <a:schemeClr val="tx1">
                    <a:tint val="75000"/>
                  </a:schemeClr>
                </a:solidFill>
              </a:defRPr>
            </a:lvl3pPr>
            <a:lvl4pPr marL="1371600" indent="0">
              <a:buNone/>
              <a:defRPr lang="hr-HR" sz="1400">
                <a:solidFill>
                  <a:schemeClr val="tx1">
                    <a:tint val="75000"/>
                  </a:schemeClr>
                </a:solidFill>
              </a:defRPr>
            </a:lvl4pPr>
            <a:lvl5pPr marL="1828800" indent="0">
              <a:buNone/>
              <a:defRPr lang="hr-HR" sz="1400">
                <a:solidFill>
                  <a:schemeClr val="tx1">
                    <a:tint val="75000"/>
                  </a:schemeClr>
                </a:solidFill>
              </a:defRPr>
            </a:lvl5pPr>
            <a:lvl6pPr marL="2286000" indent="0">
              <a:buNone/>
              <a:defRPr lang="hr-HR" sz="1400">
                <a:solidFill>
                  <a:schemeClr val="tx1">
                    <a:tint val="75000"/>
                  </a:schemeClr>
                </a:solidFill>
              </a:defRPr>
            </a:lvl6pPr>
            <a:lvl7pPr marL="2743200" indent="0">
              <a:buNone/>
              <a:defRPr lang="hr-HR" sz="1400">
                <a:solidFill>
                  <a:schemeClr val="tx1">
                    <a:tint val="75000"/>
                  </a:schemeClr>
                </a:solidFill>
              </a:defRPr>
            </a:lvl7pPr>
            <a:lvl8pPr marL="3200400" indent="0">
              <a:buNone/>
              <a:defRPr lang="hr-HR" sz="1400">
                <a:solidFill>
                  <a:schemeClr val="tx1">
                    <a:tint val="75000"/>
                  </a:schemeClr>
                </a:solidFill>
              </a:defRPr>
            </a:lvl8pPr>
            <a:lvl9pPr marL="3657600" indent="0">
              <a:buNone/>
              <a:defRPr lang="hr-HR" sz="1400">
                <a:solidFill>
                  <a:schemeClr val="tx1">
                    <a:tint val="75000"/>
                  </a:schemeClr>
                </a:solidFill>
              </a:defRPr>
            </a:lvl9pPr>
          </a:lstStyle>
          <a:p>
            <a:pPr lvl="0"/>
            <a:r>
              <a:rPr lang="hr-HR"/>
              <a:t>Kliknite da biste uredili matrice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držaj dva">
    <p:spTree>
      <p:nvGrpSpPr>
        <p:cNvPr id="1" name=""/>
        <p:cNvGrpSpPr/>
        <p:nvPr/>
      </p:nvGrpSpPr>
      <p:grpSpPr>
        <a:xfrm>
          <a:off x="0" y="0"/>
          <a:ext cx="0" cy="0"/>
          <a:chOff x="0" y="0"/>
          <a:chExt cx="0" cy="0"/>
        </a:xfrm>
      </p:grpSpPr>
      <p:sp>
        <p:nvSpPr>
          <p:cNvPr id="3" name="Shape 2"/>
          <p:cNvSpPr>
            <a:spLocks noGrp="1"/>
          </p:cNvSpPr>
          <p:nvPr>
            <p:ph sz="half" idx="1"/>
          </p:nvPr>
        </p:nvSpPr>
        <p:spPr>
          <a:xfrm>
            <a:off x="457200" y="1600200"/>
            <a:ext cx="4038600" cy="4525963"/>
          </a:xfrm>
        </p:spPr>
        <p:txBody>
          <a:bodyPr/>
          <a:lstStyle>
            <a:lvl1pPr latinLnBrk="0">
              <a:defRPr lang="hr-HR" sz="2800"/>
            </a:lvl1pPr>
            <a:lvl2pPr>
              <a:defRPr lang="hr-HR" sz="2400"/>
            </a:lvl2pPr>
            <a:lvl3pPr>
              <a:defRPr lang="hr-HR" sz="2000"/>
            </a:lvl3pPr>
            <a:lvl4pPr>
              <a:defRPr lang="hr-HR" sz="1800"/>
            </a:lvl4pPr>
            <a:lvl5pPr>
              <a:defRPr lang="hr-HR" sz="1800"/>
            </a:lvl5pPr>
            <a:lvl6pPr>
              <a:defRPr lang="hr-HR" sz="1800"/>
            </a:lvl6pPr>
            <a:lvl7pPr>
              <a:defRPr lang="hr-HR" sz="1800"/>
            </a:lvl7pPr>
            <a:lvl8pPr>
              <a:defRPr lang="hr-HR" sz="1800"/>
            </a:lvl8pPr>
            <a:lvl9pPr>
              <a:defRPr lang="hr-HR" sz="18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Shape 3"/>
          <p:cNvSpPr>
            <a:spLocks noGrp="1"/>
          </p:cNvSpPr>
          <p:nvPr>
            <p:ph sz="half" idx="2"/>
          </p:nvPr>
        </p:nvSpPr>
        <p:spPr>
          <a:xfrm>
            <a:off x="4648200" y="1600200"/>
            <a:ext cx="4038600" cy="4525963"/>
          </a:xfrm>
        </p:spPr>
        <p:txBody>
          <a:bodyPr/>
          <a:lstStyle>
            <a:lvl1pPr latinLnBrk="0">
              <a:defRPr lang="hr-HR" sz="2800"/>
            </a:lvl1pPr>
            <a:lvl2pPr>
              <a:defRPr lang="hr-HR" sz="2400"/>
            </a:lvl2pPr>
            <a:lvl3pPr>
              <a:defRPr lang="hr-HR" sz="2000"/>
            </a:lvl3pPr>
            <a:lvl4pPr>
              <a:defRPr lang="hr-HR" sz="1800"/>
            </a:lvl4pPr>
            <a:lvl5pPr>
              <a:defRPr lang="hr-HR" sz="1800"/>
            </a:lvl5pPr>
            <a:lvl6pPr>
              <a:defRPr lang="hr-HR" sz="1800"/>
            </a:lvl6pPr>
            <a:lvl7pPr>
              <a:defRPr lang="hr-HR" sz="1800"/>
            </a:lvl7pPr>
            <a:lvl8pPr>
              <a:defRPr lang="hr-HR" sz="1800"/>
            </a:lvl8pPr>
            <a:lvl9pPr>
              <a:defRPr lang="hr-HR" sz="18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8" name="Rectangle 7"/>
          <p:cNvSpPr>
            <a:spLocks noGrp="1"/>
          </p:cNvSpPr>
          <p:nvPr>
            <p:ph type="title"/>
          </p:nvPr>
        </p:nvSpPr>
        <p:spPr/>
        <p:txBody>
          <a:bodyPr/>
          <a:lstStyle/>
          <a:p>
            <a:r>
              <a:rPr lang="hr-HR"/>
              <a:t>Kliknite da biste uredili stil naslova matrice</a:t>
            </a:r>
          </a:p>
        </p:txBody>
      </p:sp>
      <p:sp>
        <p:nvSpPr>
          <p:cNvPr id="5" name="Rectangle 3"/>
          <p:cNvSpPr>
            <a:spLocks noGrp="1"/>
          </p:cNvSpPr>
          <p:nvPr>
            <p:ph type="dt" sz="half" idx="10"/>
          </p:nvPr>
        </p:nvSpPr>
        <p:spPr/>
        <p:txBody>
          <a:bodyPr/>
          <a:lstStyle>
            <a:lvl1pPr>
              <a:defRPr/>
            </a:lvl1pPr>
          </a:lstStyle>
          <a:p>
            <a:pPr>
              <a:defRPr/>
            </a:pPr>
            <a:fld id="{5AA98606-8529-4E75-AFB6-D2A04BB205C4}" type="datetimeFigureOut">
              <a:rPr lang="sr-Latn-RS"/>
              <a:pPr>
                <a:defRPr/>
              </a:pPr>
              <a:t>5.11.2019.</a:t>
            </a:fld>
            <a:endParaRPr/>
          </a:p>
        </p:txBody>
      </p:sp>
      <p:sp>
        <p:nvSpPr>
          <p:cNvPr id="6" name="Rectangle 4"/>
          <p:cNvSpPr>
            <a:spLocks noGrp="1"/>
          </p:cNvSpPr>
          <p:nvPr>
            <p:ph type="ftr" sz="quarter" idx="11"/>
          </p:nvPr>
        </p:nvSpPr>
        <p:spPr/>
        <p:txBody>
          <a:bodyPr/>
          <a:lstStyle>
            <a:lvl1pPr>
              <a:defRPr/>
            </a:lvl1pPr>
          </a:lstStyle>
          <a:p>
            <a:pPr>
              <a:defRPr/>
            </a:pPr>
            <a:endParaRPr/>
          </a:p>
        </p:txBody>
      </p:sp>
      <p:sp>
        <p:nvSpPr>
          <p:cNvPr id="7" name="Rectangle 5"/>
          <p:cNvSpPr>
            <a:spLocks noGrp="1"/>
          </p:cNvSpPr>
          <p:nvPr>
            <p:ph type="sldNum" sz="quarter" idx="12"/>
          </p:nvPr>
        </p:nvSpPr>
        <p:spPr/>
        <p:txBody>
          <a:bodyPr/>
          <a:lstStyle>
            <a:lvl1pPr>
              <a:defRPr/>
            </a:lvl1pPr>
          </a:lstStyle>
          <a:p>
            <a:pPr>
              <a:defRPr/>
            </a:pPr>
            <a:fld id="{A273AB75-BFFC-492E-8B98-9BD297D06B22}"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sporedba">
    <p:spTree>
      <p:nvGrpSpPr>
        <p:cNvPr id="1" name=""/>
        <p:cNvGrpSpPr/>
        <p:nvPr/>
      </p:nvGrpSpPr>
      <p:grpSpPr>
        <a:xfrm>
          <a:off x="0" y="0"/>
          <a:ext cx="0" cy="0"/>
          <a:chOff x="0" y="0"/>
          <a:chExt cx="0" cy="0"/>
        </a:xfrm>
      </p:grpSpPr>
      <p:sp>
        <p:nvSpPr>
          <p:cNvPr id="3" name="Shape 2"/>
          <p:cNvSpPr>
            <a:spLocks noGrp="1"/>
          </p:cNvSpPr>
          <p:nvPr>
            <p:ph type="body" idx="1"/>
          </p:nvPr>
        </p:nvSpPr>
        <p:spPr>
          <a:xfrm>
            <a:off x="457200" y="1535113"/>
            <a:ext cx="4040188" cy="639762"/>
          </a:xfrm>
        </p:spPr>
        <p:txBody>
          <a:bodyPr anchor="b"/>
          <a:lstStyle>
            <a:lvl1pPr marL="0" indent="0" latinLnBrk="0">
              <a:buNone/>
              <a:defRPr lang="hr-HR" sz="2400" b="0">
                <a:solidFill>
                  <a:schemeClr val="tx2"/>
                </a:solidFill>
              </a:defRPr>
            </a:lvl1pPr>
            <a:lvl2pPr marL="457200" indent="0">
              <a:buNone/>
              <a:defRPr lang="hr-HR" sz="2000" b="1"/>
            </a:lvl2pPr>
            <a:lvl3pPr marL="914400" indent="0">
              <a:buNone/>
              <a:defRPr lang="hr-HR" sz="1800" b="1"/>
            </a:lvl3pPr>
            <a:lvl4pPr marL="1371600" indent="0">
              <a:buNone/>
              <a:defRPr lang="hr-HR" sz="1600" b="1"/>
            </a:lvl4pPr>
            <a:lvl5pPr marL="1828800" indent="0">
              <a:buNone/>
              <a:defRPr lang="hr-HR" sz="1600" b="1"/>
            </a:lvl5pPr>
            <a:lvl6pPr marL="2286000" indent="0">
              <a:buNone/>
              <a:defRPr lang="hr-HR" sz="1600" b="1"/>
            </a:lvl6pPr>
            <a:lvl7pPr marL="2743200" indent="0">
              <a:buNone/>
              <a:defRPr lang="hr-HR" sz="1600" b="1"/>
            </a:lvl7pPr>
            <a:lvl8pPr marL="3200400" indent="0">
              <a:buNone/>
              <a:defRPr lang="hr-HR" sz="1600" b="1"/>
            </a:lvl8pPr>
            <a:lvl9pPr marL="3657600" indent="0">
              <a:buNone/>
              <a:defRPr lang="hr-HR" sz="1600" b="1"/>
            </a:lvl9pPr>
          </a:lstStyle>
          <a:p>
            <a:pPr lvl="0"/>
            <a:r>
              <a:rPr lang="hr-HR"/>
              <a:t>Kliknite da biste uredili matrice</a:t>
            </a:r>
          </a:p>
        </p:txBody>
      </p:sp>
      <p:sp>
        <p:nvSpPr>
          <p:cNvPr id="4" name="Shape 3"/>
          <p:cNvSpPr>
            <a:spLocks noGrp="1"/>
          </p:cNvSpPr>
          <p:nvPr>
            <p:ph sz="half" idx="2"/>
          </p:nvPr>
        </p:nvSpPr>
        <p:spPr>
          <a:xfrm>
            <a:off x="457200" y="2174875"/>
            <a:ext cx="4040188" cy="3951288"/>
          </a:xfrm>
        </p:spPr>
        <p:txBody>
          <a:bodyPr/>
          <a:lstStyle>
            <a:lvl1pPr latinLnBrk="0">
              <a:defRPr lang="hr-HR" sz="2400"/>
            </a:lvl1pPr>
            <a:lvl2pPr>
              <a:defRPr lang="hr-HR" sz="2000"/>
            </a:lvl2pPr>
            <a:lvl3pPr>
              <a:defRPr lang="hr-HR" sz="1800"/>
            </a:lvl3pPr>
            <a:lvl4pPr>
              <a:defRPr lang="hr-HR" sz="1600"/>
            </a:lvl4pPr>
            <a:lvl5pPr>
              <a:defRPr lang="hr-HR" sz="1600"/>
            </a:lvl5pPr>
            <a:lvl6pPr>
              <a:defRPr lang="hr-HR" sz="1600"/>
            </a:lvl6pPr>
            <a:lvl7pPr>
              <a:defRPr lang="hr-HR" sz="1600"/>
            </a:lvl7pPr>
            <a:lvl8pPr>
              <a:defRPr lang="hr-HR" sz="1600"/>
            </a:lvl8pPr>
            <a:lvl9pPr>
              <a:defRPr lang="hr-H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Shape 4"/>
          <p:cNvSpPr>
            <a:spLocks noGrp="1"/>
          </p:cNvSpPr>
          <p:nvPr>
            <p:ph type="body" sz="quarter" idx="3"/>
          </p:nvPr>
        </p:nvSpPr>
        <p:spPr>
          <a:xfrm>
            <a:off x="4645025" y="1535113"/>
            <a:ext cx="4041775" cy="639762"/>
          </a:xfrm>
        </p:spPr>
        <p:txBody>
          <a:bodyPr anchor="b"/>
          <a:lstStyle>
            <a:lvl1pPr marL="0" indent="0" latinLnBrk="0">
              <a:buNone/>
              <a:defRPr lang="hr-HR" sz="2400" b="0">
                <a:solidFill>
                  <a:schemeClr val="tx2"/>
                </a:solidFill>
              </a:defRPr>
            </a:lvl1pPr>
            <a:lvl2pPr marL="457200" indent="0">
              <a:buNone/>
              <a:defRPr lang="hr-HR" sz="2000" b="1"/>
            </a:lvl2pPr>
            <a:lvl3pPr marL="914400" indent="0">
              <a:buNone/>
              <a:defRPr lang="hr-HR" sz="1800" b="1"/>
            </a:lvl3pPr>
            <a:lvl4pPr marL="1371600" indent="0">
              <a:buNone/>
              <a:defRPr lang="hr-HR" sz="1600" b="1"/>
            </a:lvl4pPr>
            <a:lvl5pPr marL="1828800" indent="0">
              <a:buNone/>
              <a:defRPr lang="hr-HR" sz="1600" b="1"/>
            </a:lvl5pPr>
            <a:lvl6pPr marL="2286000" indent="0">
              <a:buNone/>
              <a:defRPr lang="hr-HR" sz="1600" b="1"/>
            </a:lvl6pPr>
            <a:lvl7pPr marL="2743200" indent="0">
              <a:buNone/>
              <a:defRPr lang="hr-HR" sz="1600" b="1"/>
            </a:lvl7pPr>
            <a:lvl8pPr marL="3200400" indent="0">
              <a:buNone/>
              <a:defRPr lang="hr-HR" sz="1600" b="1"/>
            </a:lvl8pPr>
            <a:lvl9pPr marL="3657600" indent="0">
              <a:buNone/>
              <a:defRPr lang="hr-HR" sz="1600" b="1"/>
            </a:lvl9pPr>
          </a:lstStyle>
          <a:p>
            <a:pPr lvl="0"/>
            <a:r>
              <a:rPr lang="hr-HR"/>
              <a:t>Kliknite da biste uredili matrice</a:t>
            </a:r>
          </a:p>
        </p:txBody>
      </p:sp>
      <p:sp>
        <p:nvSpPr>
          <p:cNvPr id="6" name="Shape 5"/>
          <p:cNvSpPr>
            <a:spLocks noGrp="1"/>
          </p:cNvSpPr>
          <p:nvPr>
            <p:ph sz="quarter" idx="4"/>
          </p:nvPr>
        </p:nvSpPr>
        <p:spPr>
          <a:xfrm>
            <a:off x="4645025" y="2174875"/>
            <a:ext cx="4041775" cy="3951288"/>
          </a:xfrm>
        </p:spPr>
        <p:txBody>
          <a:bodyPr/>
          <a:lstStyle>
            <a:lvl1pPr latinLnBrk="0">
              <a:defRPr lang="hr-HR" sz="2400"/>
            </a:lvl1pPr>
            <a:lvl2pPr>
              <a:defRPr lang="hr-HR" sz="2000"/>
            </a:lvl2pPr>
            <a:lvl3pPr>
              <a:defRPr lang="hr-HR" sz="1800"/>
            </a:lvl3pPr>
            <a:lvl4pPr>
              <a:defRPr lang="hr-HR" sz="1600"/>
            </a:lvl4pPr>
            <a:lvl5pPr>
              <a:defRPr lang="hr-HR" sz="1600"/>
            </a:lvl5pPr>
            <a:lvl6pPr>
              <a:defRPr lang="hr-HR" sz="1600"/>
            </a:lvl6pPr>
            <a:lvl7pPr>
              <a:defRPr lang="hr-HR" sz="1600"/>
            </a:lvl7pPr>
            <a:lvl8pPr>
              <a:defRPr lang="hr-HR" sz="1600"/>
            </a:lvl8pPr>
            <a:lvl9pPr>
              <a:defRPr lang="hr-H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10" name="Rectangle 9"/>
          <p:cNvSpPr>
            <a:spLocks noGrp="1"/>
          </p:cNvSpPr>
          <p:nvPr>
            <p:ph type="title"/>
          </p:nvPr>
        </p:nvSpPr>
        <p:spPr/>
        <p:txBody>
          <a:bodyPr/>
          <a:lstStyle/>
          <a:p>
            <a:r>
              <a:rPr lang="hr-HR"/>
              <a:t>Kliknite da biste uredili stil naslova matrice</a:t>
            </a:r>
          </a:p>
        </p:txBody>
      </p:sp>
      <p:sp>
        <p:nvSpPr>
          <p:cNvPr id="7" name="Rectangle 3"/>
          <p:cNvSpPr>
            <a:spLocks noGrp="1"/>
          </p:cNvSpPr>
          <p:nvPr>
            <p:ph type="dt" sz="half" idx="10"/>
          </p:nvPr>
        </p:nvSpPr>
        <p:spPr/>
        <p:txBody>
          <a:bodyPr/>
          <a:lstStyle>
            <a:lvl1pPr>
              <a:defRPr/>
            </a:lvl1pPr>
          </a:lstStyle>
          <a:p>
            <a:pPr>
              <a:defRPr/>
            </a:pPr>
            <a:fld id="{199F6153-3EDB-4D4B-9AE0-42B8227FD16A}" type="datetimeFigureOut">
              <a:rPr lang="sr-Latn-RS"/>
              <a:pPr>
                <a:defRPr/>
              </a:pPr>
              <a:t>5.11.2019.</a:t>
            </a:fld>
            <a:endParaRPr/>
          </a:p>
        </p:txBody>
      </p:sp>
      <p:sp>
        <p:nvSpPr>
          <p:cNvPr id="8" name="Rectangle 4"/>
          <p:cNvSpPr>
            <a:spLocks noGrp="1"/>
          </p:cNvSpPr>
          <p:nvPr>
            <p:ph type="ftr" sz="quarter" idx="11"/>
          </p:nvPr>
        </p:nvSpPr>
        <p:spPr/>
        <p:txBody>
          <a:bodyPr/>
          <a:lstStyle>
            <a:lvl1pPr>
              <a:defRPr/>
            </a:lvl1pPr>
          </a:lstStyle>
          <a:p>
            <a:pPr>
              <a:defRPr/>
            </a:pPr>
            <a:endParaRPr/>
          </a:p>
        </p:txBody>
      </p:sp>
      <p:sp>
        <p:nvSpPr>
          <p:cNvPr id="9" name="Rectangle 5"/>
          <p:cNvSpPr>
            <a:spLocks noGrp="1"/>
          </p:cNvSpPr>
          <p:nvPr>
            <p:ph type="sldNum" sz="quarter" idx="12"/>
          </p:nvPr>
        </p:nvSpPr>
        <p:spPr/>
        <p:txBody>
          <a:bodyPr/>
          <a:lstStyle>
            <a:lvl1pPr>
              <a:defRPr/>
            </a:lvl1pPr>
          </a:lstStyle>
          <a:p>
            <a:pPr>
              <a:defRPr/>
            </a:pPr>
            <a:fld id="{9096ED75-7DB0-4DF7-9289-D2F731FACE4C}"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6" name="Rectangle 5"/>
          <p:cNvSpPr>
            <a:spLocks noGrp="1"/>
          </p:cNvSpPr>
          <p:nvPr>
            <p:ph type="title"/>
          </p:nvPr>
        </p:nvSpPr>
        <p:spPr/>
        <p:txBody>
          <a:bodyPr/>
          <a:lstStyle/>
          <a:p>
            <a:r>
              <a:rPr lang="hr-HR"/>
              <a:t>Kliknite da biste uredili stil naslova matrice</a:t>
            </a:r>
          </a:p>
        </p:txBody>
      </p:sp>
      <p:sp>
        <p:nvSpPr>
          <p:cNvPr id="3" name="Rectangle 3"/>
          <p:cNvSpPr>
            <a:spLocks noGrp="1"/>
          </p:cNvSpPr>
          <p:nvPr>
            <p:ph type="dt" sz="half" idx="10"/>
          </p:nvPr>
        </p:nvSpPr>
        <p:spPr/>
        <p:txBody>
          <a:bodyPr/>
          <a:lstStyle>
            <a:lvl1pPr>
              <a:defRPr/>
            </a:lvl1pPr>
          </a:lstStyle>
          <a:p>
            <a:pPr>
              <a:defRPr/>
            </a:pPr>
            <a:fld id="{0BA53953-06A4-4651-98C2-048818EE4A95}" type="datetimeFigureOut">
              <a:rPr lang="sr-Latn-RS"/>
              <a:pPr>
                <a:defRPr/>
              </a:pPr>
              <a:t>5.11.2019.</a:t>
            </a:fld>
            <a:endParaRPr/>
          </a:p>
        </p:txBody>
      </p:sp>
      <p:sp>
        <p:nvSpPr>
          <p:cNvPr id="4" name="Rectangle 4"/>
          <p:cNvSpPr>
            <a:spLocks noGrp="1"/>
          </p:cNvSpPr>
          <p:nvPr>
            <p:ph type="ftr" sz="quarter" idx="11"/>
          </p:nvPr>
        </p:nvSpPr>
        <p:spPr/>
        <p:txBody>
          <a:bodyPr/>
          <a:lstStyle>
            <a:lvl1pPr>
              <a:defRPr/>
            </a:lvl1pPr>
          </a:lstStyle>
          <a:p>
            <a:pPr>
              <a:defRPr/>
            </a:pPr>
            <a:endParaRPr/>
          </a:p>
        </p:txBody>
      </p:sp>
      <p:sp>
        <p:nvSpPr>
          <p:cNvPr id="5" name="Rectangle 5"/>
          <p:cNvSpPr>
            <a:spLocks noGrp="1"/>
          </p:cNvSpPr>
          <p:nvPr>
            <p:ph type="sldNum" sz="quarter" idx="12"/>
          </p:nvPr>
        </p:nvSpPr>
        <p:spPr/>
        <p:txBody>
          <a:bodyPr/>
          <a:lstStyle>
            <a:lvl1pPr>
              <a:defRPr/>
            </a:lvl1pPr>
          </a:lstStyle>
          <a:p>
            <a:pPr>
              <a:defRPr/>
            </a:pPr>
            <a:fld id="{F230B665-F897-4C21-9BD1-550F3BAD6F8B}"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3"/>
          <p:cNvSpPr>
            <a:spLocks noGrp="1"/>
          </p:cNvSpPr>
          <p:nvPr>
            <p:ph type="dt" sz="half" idx="10"/>
          </p:nvPr>
        </p:nvSpPr>
        <p:spPr/>
        <p:txBody>
          <a:bodyPr/>
          <a:lstStyle>
            <a:lvl1pPr>
              <a:defRPr/>
            </a:lvl1pPr>
          </a:lstStyle>
          <a:p>
            <a:pPr>
              <a:defRPr/>
            </a:pPr>
            <a:fld id="{2FCCCF0F-BB13-4538-AA96-B045CF05758C}" type="datetimeFigureOut">
              <a:rPr lang="sr-Latn-RS"/>
              <a:pPr>
                <a:defRPr/>
              </a:pPr>
              <a:t>5.11.2019.</a:t>
            </a:fld>
            <a:endParaRPr/>
          </a:p>
        </p:txBody>
      </p:sp>
      <p:sp>
        <p:nvSpPr>
          <p:cNvPr id="3" name="Rectangle 4"/>
          <p:cNvSpPr>
            <a:spLocks noGrp="1"/>
          </p:cNvSpPr>
          <p:nvPr>
            <p:ph type="ftr" sz="quarter" idx="11"/>
          </p:nvPr>
        </p:nvSpPr>
        <p:spPr/>
        <p:txBody>
          <a:bodyPr/>
          <a:lstStyle>
            <a:lvl1pPr>
              <a:defRPr/>
            </a:lvl1pPr>
          </a:lstStyle>
          <a:p>
            <a:pPr>
              <a:defRPr/>
            </a:pPr>
            <a:endParaRPr/>
          </a:p>
        </p:txBody>
      </p:sp>
      <p:sp>
        <p:nvSpPr>
          <p:cNvPr id="4" name="Rectangle 5"/>
          <p:cNvSpPr>
            <a:spLocks noGrp="1"/>
          </p:cNvSpPr>
          <p:nvPr>
            <p:ph type="sldNum" sz="quarter" idx="12"/>
          </p:nvPr>
        </p:nvSpPr>
        <p:spPr/>
        <p:txBody>
          <a:bodyPr/>
          <a:lstStyle>
            <a:lvl1pPr>
              <a:defRPr/>
            </a:lvl1pPr>
          </a:lstStyle>
          <a:p>
            <a:pPr>
              <a:defRPr/>
            </a:pPr>
            <a:fld id="{1AA3F8FA-C073-494F-B026-FA706E407B2F}"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držaj s opisom">
    <p:spTree>
      <p:nvGrpSpPr>
        <p:cNvPr id="1" name=""/>
        <p:cNvGrpSpPr/>
        <p:nvPr/>
      </p:nvGrpSpPr>
      <p:grpSpPr>
        <a:xfrm>
          <a:off x="0" y="0"/>
          <a:ext cx="0" cy="0"/>
          <a:chOff x="0" y="0"/>
          <a:chExt cx="0" cy="0"/>
        </a:xfrm>
      </p:grpSpPr>
      <p:sp>
        <p:nvSpPr>
          <p:cNvPr id="3" name="Shape 2"/>
          <p:cNvSpPr>
            <a:spLocks noGrp="1"/>
          </p:cNvSpPr>
          <p:nvPr>
            <p:ph idx="1"/>
          </p:nvPr>
        </p:nvSpPr>
        <p:spPr>
          <a:xfrm>
            <a:off x="3575050" y="1600201"/>
            <a:ext cx="5111750" cy="4525963"/>
          </a:xfrm>
        </p:spPr>
        <p:txBody>
          <a:bodyPr/>
          <a:lstStyle>
            <a:lvl1pPr latinLnBrk="0">
              <a:defRPr lang="hr-HR" sz="3200">
                <a:solidFill>
                  <a:schemeClr val="tx1"/>
                </a:solidFill>
              </a:defRPr>
            </a:lvl1pPr>
            <a:lvl2pPr>
              <a:defRPr lang="hr-HR" sz="2800"/>
            </a:lvl2pPr>
            <a:lvl3pPr>
              <a:defRPr lang="hr-HR" sz="2400"/>
            </a:lvl3pPr>
            <a:lvl4pPr>
              <a:defRPr lang="hr-HR" sz="2000"/>
            </a:lvl4pPr>
            <a:lvl5pPr>
              <a:defRPr lang="hr-HR" sz="2000"/>
            </a:lvl5pPr>
            <a:lvl6pPr>
              <a:defRPr lang="hr-HR" sz="2000"/>
            </a:lvl6pPr>
            <a:lvl7pPr>
              <a:defRPr lang="hr-HR" sz="2000"/>
            </a:lvl7pPr>
            <a:lvl8pPr>
              <a:defRPr lang="hr-HR" sz="2000"/>
            </a:lvl8pPr>
            <a:lvl9pPr>
              <a:defRPr lang="hr-H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Shape 3"/>
          <p:cNvSpPr>
            <a:spLocks noGrp="1"/>
          </p:cNvSpPr>
          <p:nvPr>
            <p:ph type="body" sz="half" idx="2"/>
          </p:nvPr>
        </p:nvSpPr>
        <p:spPr>
          <a:xfrm>
            <a:off x="457201" y="1600201"/>
            <a:ext cx="3008313" cy="4525963"/>
          </a:xfrm>
        </p:spPr>
        <p:txBody>
          <a:bodyPr/>
          <a:lstStyle>
            <a:lvl1pPr marL="0" indent="0" latinLnBrk="0">
              <a:buNone/>
              <a:defRPr lang="hr-HR" sz="1400"/>
            </a:lvl1pPr>
            <a:lvl2pPr marL="457200" indent="0">
              <a:buNone/>
              <a:defRPr lang="hr-HR" sz="1200"/>
            </a:lvl2pPr>
            <a:lvl3pPr marL="914400" indent="0">
              <a:buNone/>
              <a:defRPr lang="hr-HR" sz="1000"/>
            </a:lvl3pPr>
            <a:lvl4pPr marL="1371600" indent="0">
              <a:buNone/>
              <a:defRPr lang="hr-HR" sz="900"/>
            </a:lvl4pPr>
            <a:lvl5pPr marL="1828800" indent="0">
              <a:buNone/>
              <a:defRPr lang="hr-HR" sz="900"/>
            </a:lvl5pPr>
            <a:lvl6pPr marL="2286000" indent="0">
              <a:buNone/>
              <a:defRPr lang="hr-HR" sz="900"/>
            </a:lvl6pPr>
            <a:lvl7pPr marL="2743200" indent="0">
              <a:buNone/>
              <a:defRPr lang="hr-HR" sz="900"/>
            </a:lvl7pPr>
            <a:lvl8pPr marL="3200400" indent="0">
              <a:buNone/>
              <a:defRPr lang="hr-HR" sz="900"/>
            </a:lvl8pPr>
            <a:lvl9pPr marL="3657600" indent="0">
              <a:buNone/>
              <a:defRPr lang="hr-HR" sz="900"/>
            </a:lvl9pPr>
          </a:lstStyle>
          <a:p>
            <a:pPr lvl="0"/>
            <a:r>
              <a:rPr lang="hr-HR"/>
              <a:t>Kliknite da biste uredili matrice</a:t>
            </a:r>
          </a:p>
        </p:txBody>
      </p:sp>
      <p:sp>
        <p:nvSpPr>
          <p:cNvPr id="9" name="Rectangle 8"/>
          <p:cNvSpPr>
            <a:spLocks noGrp="1"/>
          </p:cNvSpPr>
          <p:nvPr>
            <p:ph type="title"/>
          </p:nvPr>
        </p:nvSpPr>
        <p:spPr/>
        <p:txBody>
          <a:bodyPr/>
          <a:lstStyle/>
          <a:p>
            <a:r>
              <a:rPr lang="hr-HR"/>
              <a:t>Kliknite da biste uredili stil naslova matrice</a:t>
            </a:r>
          </a:p>
        </p:txBody>
      </p:sp>
      <p:sp>
        <p:nvSpPr>
          <p:cNvPr id="5" name="Rectangle 3"/>
          <p:cNvSpPr>
            <a:spLocks noGrp="1"/>
          </p:cNvSpPr>
          <p:nvPr>
            <p:ph type="dt" sz="half" idx="10"/>
          </p:nvPr>
        </p:nvSpPr>
        <p:spPr/>
        <p:txBody>
          <a:bodyPr/>
          <a:lstStyle>
            <a:lvl1pPr>
              <a:defRPr/>
            </a:lvl1pPr>
          </a:lstStyle>
          <a:p>
            <a:pPr>
              <a:defRPr/>
            </a:pPr>
            <a:fld id="{DE4D26D1-7348-4C7B-84C8-10DFDDF9123A}" type="datetimeFigureOut">
              <a:rPr lang="sr-Latn-RS"/>
              <a:pPr>
                <a:defRPr/>
              </a:pPr>
              <a:t>5.11.2019.</a:t>
            </a:fld>
            <a:endParaRPr/>
          </a:p>
        </p:txBody>
      </p:sp>
      <p:sp>
        <p:nvSpPr>
          <p:cNvPr id="6" name="Rectangle 4"/>
          <p:cNvSpPr>
            <a:spLocks noGrp="1"/>
          </p:cNvSpPr>
          <p:nvPr>
            <p:ph type="ftr" sz="quarter" idx="11"/>
          </p:nvPr>
        </p:nvSpPr>
        <p:spPr/>
        <p:txBody>
          <a:bodyPr/>
          <a:lstStyle>
            <a:lvl1pPr>
              <a:defRPr/>
            </a:lvl1pPr>
          </a:lstStyle>
          <a:p>
            <a:pPr>
              <a:defRPr/>
            </a:pPr>
            <a:endParaRPr/>
          </a:p>
        </p:txBody>
      </p:sp>
      <p:sp>
        <p:nvSpPr>
          <p:cNvPr id="7" name="Rectangle 5"/>
          <p:cNvSpPr>
            <a:spLocks noGrp="1"/>
          </p:cNvSpPr>
          <p:nvPr>
            <p:ph type="sldNum" sz="quarter" idx="12"/>
          </p:nvPr>
        </p:nvSpPr>
        <p:spPr/>
        <p:txBody>
          <a:bodyPr/>
          <a:lstStyle>
            <a:lvl1pPr>
              <a:defRPr/>
            </a:lvl1pPr>
          </a:lstStyle>
          <a:p>
            <a:pPr>
              <a:defRPr/>
            </a:pPr>
            <a:fld id="{7858AA56-60AE-4E79-9872-C5B9245F446D}"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latinLnBrk="0">
              <a:defRPr lang="hr-HR" sz="2000" b="0">
                <a:solidFill>
                  <a:schemeClr val="tx1"/>
                </a:solidFill>
              </a:defRPr>
            </a:lvl1pPr>
          </a:lstStyle>
          <a:p>
            <a:r>
              <a:rPr lang="hr-HR"/>
              <a:t>Kliknite da biste uredili stil naslova matrice</a:t>
            </a:r>
          </a:p>
        </p:txBody>
      </p:sp>
      <p:sp>
        <p:nvSpPr>
          <p:cNvPr id="3" name="Shape 2"/>
          <p:cNvSpPr>
            <a:spLocks noGrp="1"/>
          </p:cNvSpPr>
          <p:nvPr>
            <p:ph type="pic" idx="1"/>
          </p:nvPr>
        </p:nvSpPr>
        <p:spPr>
          <a:xfrm>
            <a:off x="1792288" y="612775"/>
            <a:ext cx="5486400" cy="4114800"/>
          </a:xfrm>
        </p:spPr>
        <p:txBody>
          <a:bodyPr/>
          <a:lstStyle>
            <a:lvl1pPr marL="0" indent="0" latinLnBrk="0">
              <a:buNone/>
              <a:defRPr lang="hr-HR" sz="3200"/>
            </a:lvl1pPr>
            <a:lvl2pPr marL="457200" indent="0">
              <a:buNone/>
              <a:defRPr lang="hr-HR" sz="2800"/>
            </a:lvl2pPr>
            <a:lvl3pPr marL="914400" indent="0">
              <a:buNone/>
              <a:defRPr lang="hr-HR" sz="2400"/>
            </a:lvl3pPr>
            <a:lvl4pPr marL="1371600" indent="0">
              <a:buNone/>
              <a:defRPr lang="hr-HR" sz="2000"/>
            </a:lvl4pPr>
            <a:lvl5pPr marL="1828800" indent="0">
              <a:buNone/>
              <a:defRPr lang="hr-HR" sz="2000"/>
            </a:lvl5pPr>
            <a:lvl6pPr marL="2286000" indent="0">
              <a:buNone/>
              <a:defRPr lang="hr-HR" sz="2000"/>
            </a:lvl6pPr>
            <a:lvl7pPr marL="2743200" indent="0">
              <a:buNone/>
              <a:defRPr lang="hr-HR" sz="2000"/>
            </a:lvl7pPr>
            <a:lvl8pPr marL="3200400" indent="0">
              <a:buNone/>
              <a:defRPr lang="hr-HR" sz="2000"/>
            </a:lvl8pPr>
            <a:lvl9pPr marL="3657600" indent="0">
              <a:buNone/>
              <a:defRPr lang="hr-HR" sz="2000"/>
            </a:lvl9pPr>
          </a:lstStyle>
          <a:p>
            <a:pPr lvl="0"/>
            <a:r>
              <a:rPr lang="hr-HR" noProof="0"/>
              <a:t>Kliknite ikonu da biste dodali  sliku</a:t>
            </a:r>
          </a:p>
        </p:txBody>
      </p:sp>
      <p:sp>
        <p:nvSpPr>
          <p:cNvPr id="4" name="Shape 3"/>
          <p:cNvSpPr>
            <a:spLocks noGrp="1"/>
          </p:cNvSpPr>
          <p:nvPr>
            <p:ph type="body" sz="half" idx="2"/>
          </p:nvPr>
        </p:nvSpPr>
        <p:spPr>
          <a:xfrm>
            <a:off x="1792288" y="5367338"/>
            <a:ext cx="5486400" cy="804862"/>
          </a:xfrm>
        </p:spPr>
        <p:txBody>
          <a:bodyPr/>
          <a:lstStyle>
            <a:lvl1pPr marL="0" indent="0" latinLnBrk="0">
              <a:buNone/>
              <a:defRPr lang="hr-HR" sz="1400"/>
            </a:lvl1pPr>
            <a:lvl2pPr marL="457200" indent="0">
              <a:buNone/>
              <a:defRPr lang="hr-HR" sz="1200"/>
            </a:lvl2pPr>
            <a:lvl3pPr marL="914400" indent="0">
              <a:buNone/>
              <a:defRPr lang="hr-HR" sz="1000"/>
            </a:lvl3pPr>
            <a:lvl4pPr marL="1371600" indent="0">
              <a:buNone/>
              <a:defRPr lang="hr-HR" sz="900"/>
            </a:lvl4pPr>
            <a:lvl5pPr marL="1828800" indent="0">
              <a:buNone/>
              <a:defRPr lang="hr-HR" sz="900"/>
            </a:lvl5pPr>
            <a:lvl6pPr marL="2286000" indent="0">
              <a:buNone/>
              <a:defRPr lang="hr-HR" sz="900"/>
            </a:lvl6pPr>
            <a:lvl7pPr marL="2743200" indent="0">
              <a:buNone/>
              <a:defRPr lang="hr-HR" sz="900"/>
            </a:lvl7pPr>
            <a:lvl8pPr marL="3200400" indent="0">
              <a:buNone/>
              <a:defRPr lang="hr-HR" sz="900"/>
            </a:lvl8pPr>
            <a:lvl9pPr marL="3657600" indent="0">
              <a:buNone/>
              <a:defRPr lang="hr-HR" sz="900"/>
            </a:lvl9pPr>
          </a:lstStyle>
          <a:p>
            <a:pPr lvl="0"/>
            <a:r>
              <a:rPr lang="hr-HR"/>
              <a:t>Kliknite da biste uredili matrice</a:t>
            </a:r>
          </a:p>
        </p:txBody>
      </p:sp>
      <p:sp>
        <p:nvSpPr>
          <p:cNvPr id="5" name="Rectangle 3"/>
          <p:cNvSpPr>
            <a:spLocks noGrp="1"/>
          </p:cNvSpPr>
          <p:nvPr>
            <p:ph type="dt" sz="half" idx="10"/>
          </p:nvPr>
        </p:nvSpPr>
        <p:spPr/>
        <p:txBody>
          <a:bodyPr/>
          <a:lstStyle>
            <a:lvl1pPr>
              <a:defRPr/>
            </a:lvl1pPr>
          </a:lstStyle>
          <a:p>
            <a:pPr>
              <a:defRPr/>
            </a:pPr>
            <a:fld id="{D5E7F228-3470-4126-9CE6-A345F728F70F}" type="datetimeFigureOut">
              <a:rPr lang="sr-Latn-RS"/>
              <a:pPr>
                <a:defRPr/>
              </a:pPr>
              <a:t>5.11.2019.</a:t>
            </a:fld>
            <a:endParaRPr/>
          </a:p>
        </p:txBody>
      </p:sp>
      <p:sp>
        <p:nvSpPr>
          <p:cNvPr id="6" name="Rectangle 4"/>
          <p:cNvSpPr>
            <a:spLocks noGrp="1"/>
          </p:cNvSpPr>
          <p:nvPr>
            <p:ph type="ftr" sz="quarter" idx="11"/>
          </p:nvPr>
        </p:nvSpPr>
        <p:spPr/>
        <p:txBody>
          <a:bodyPr/>
          <a:lstStyle>
            <a:lvl1pPr>
              <a:defRPr/>
            </a:lvl1pPr>
          </a:lstStyle>
          <a:p>
            <a:pPr>
              <a:defRPr/>
            </a:pPr>
            <a:endParaRPr/>
          </a:p>
        </p:txBody>
      </p:sp>
      <p:sp>
        <p:nvSpPr>
          <p:cNvPr id="7" name="Rectangle 5"/>
          <p:cNvSpPr>
            <a:spLocks noGrp="1"/>
          </p:cNvSpPr>
          <p:nvPr>
            <p:ph type="sldNum" sz="quarter" idx="12"/>
          </p:nvPr>
        </p:nvSpPr>
        <p:spPr/>
        <p:txBody>
          <a:bodyPr/>
          <a:lstStyle>
            <a:lvl1pPr>
              <a:defRPr/>
            </a:lvl1pPr>
          </a:lstStyle>
          <a:p>
            <a:pPr>
              <a:defRPr/>
            </a:pPr>
            <a:fld id="{7A248427-5B69-404B-9C0C-28887CC57209}"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9144000" cy="1506538"/>
            <a:chOff x="0" y="0"/>
            <a:chExt cx="9144000" cy="1506538"/>
          </a:xfrm>
        </p:grpSpPr>
        <p:pic>
          <p:nvPicPr>
            <p:cNvPr id="1032" name="Rectangle 6"/>
            <p:cNvPicPr>
              <a:picLocks noChangeAspect="1"/>
            </p:cNvPicPr>
            <p:nvPr/>
          </p:nvPicPr>
          <p:blipFill>
            <a:blip r:embed="rId11"/>
            <a:srcRect/>
            <a:stretch>
              <a:fillRect/>
            </a:stretch>
          </p:blipFill>
          <p:spPr bwMode="auto">
            <a:xfrm>
              <a:off x="0" y="1"/>
              <a:ext cx="9144000" cy="1419224"/>
            </a:xfrm>
            <a:prstGeom prst="rect">
              <a:avLst/>
            </a:prstGeom>
            <a:noFill/>
            <a:ln w="9525">
              <a:noFill/>
              <a:miter lim="800000"/>
              <a:headEnd/>
              <a:tailEnd/>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Rectangle 2"/>
          <p:cNvSpPr>
            <a:spLocks noGrp="1"/>
          </p:cNvSpPr>
          <p:nvPr>
            <p:ph type="body" idx="1"/>
          </p:nvPr>
        </p:nvSpPr>
        <p:spPr>
          <a:xfrm>
            <a:off x="457200" y="1600200"/>
            <a:ext cx="8229600" cy="4525963"/>
          </a:xfrm>
          <a:prstGeom prst="rect">
            <a:avLst/>
          </a:prstGeom>
        </p:spPr>
        <p:txBody>
          <a:bodyPr vert="horz"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3"/>
          <p:cNvSpPr>
            <a:spLocks noGrp="1"/>
          </p:cNvSpPr>
          <p:nvPr>
            <p:ph type="dt" sz="half" idx="2"/>
          </p:nvPr>
        </p:nvSpPr>
        <p:spPr>
          <a:xfrm>
            <a:off x="457200" y="6356350"/>
            <a:ext cx="2133600" cy="365125"/>
          </a:xfrm>
          <a:prstGeom prst="rect">
            <a:avLst/>
          </a:prstGeom>
        </p:spPr>
        <p:txBody>
          <a:bodyPr vert="horz" rtlCol="0" anchor="ctr"/>
          <a:lstStyle>
            <a:lvl1pPr algn="l" fontAlgn="auto" latinLnBrk="0">
              <a:spcBef>
                <a:spcPts val="0"/>
              </a:spcBef>
              <a:spcAft>
                <a:spcPts val="0"/>
              </a:spcAft>
              <a:defRPr lang="hr-HR" sz="1200">
                <a:solidFill>
                  <a:schemeClr val="tx1">
                    <a:tint val="75000"/>
                  </a:schemeClr>
                </a:solidFill>
                <a:latin typeface="+mn-lt"/>
              </a:defRPr>
            </a:lvl1pPr>
          </a:lstStyle>
          <a:p>
            <a:pPr>
              <a:defRPr/>
            </a:pPr>
            <a:fld id="{35257896-42B0-4F4E-B34E-7906636048A8}" type="datetimeFigureOut">
              <a:rPr lang="sr-Latn-RS"/>
              <a:pPr>
                <a:defRPr/>
              </a:pPr>
              <a:t>5.11.2019.</a:t>
            </a:fld>
            <a:endParaRPr/>
          </a:p>
        </p:txBody>
      </p:sp>
      <p:sp>
        <p:nvSpPr>
          <p:cNvPr id="5" name="Rectangle 4"/>
          <p:cNvSpPr>
            <a:spLocks noGrp="1"/>
          </p:cNvSpPr>
          <p:nvPr>
            <p:ph type="ftr" sz="quarter" idx="3"/>
          </p:nvPr>
        </p:nvSpPr>
        <p:spPr>
          <a:xfrm>
            <a:off x="3124200" y="6356350"/>
            <a:ext cx="2895600" cy="365125"/>
          </a:xfrm>
          <a:prstGeom prst="rect">
            <a:avLst/>
          </a:prstGeom>
        </p:spPr>
        <p:txBody>
          <a:bodyPr vert="horz" rtlCol="0" anchor="ctr"/>
          <a:lstStyle>
            <a:lvl1pPr algn="ctr" fontAlgn="auto" latinLnBrk="0">
              <a:spcBef>
                <a:spcPts val="0"/>
              </a:spcBef>
              <a:spcAft>
                <a:spcPts val="0"/>
              </a:spcAft>
              <a:defRPr lang="hr-HR" sz="1200">
                <a:solidFill>
                  <a:schemeClr val="tx1">
                    <a:tint val="75000"/>
                  </a:schemeClr>
                </a:solidFill>
                <a:latin typeface="+mn-lt"/>
              </a:defRPr>
            </a:lvl1pPr>
          </a:lstStyle>
          <a:p>
            <a:pPr>
              <a:defRPr/>
            </a:pPr>
            <a:endParaRPr/>
          </a:p>
        </p:txBody>
      </p:sp>
      <p:sp>
        <p:nvSpPr>
          <p:cNvPr id="6" name="Rectangle 5"/>
          <p:cNvSpPr>
            <a:spLocks noGrp="1"/>
          </p:cNvSpPr>
          <p:nvPr>
            <p:ph type="sldNum" sz="quarter" idx="4"/>
          </p:nvPr>
        </p:nvSpPr>
        <p:spPr>
          <a:xfrm>
            <a:off x="6553200" y="6356350"/>
            <a:ext cx="2133600" cy="365125"/>
          </a:xfrm>
          <a:prstGeom prst="rect">
            <a:avLst/>
          </a:prstGeom>
        </p:spPr>
        <p:txBody>
          <a:bodyPr vert="horz" rtlCol="0" anchor="ctr"/>
          <a:lstStyle>
            <a:lvl1pPr algn="r" fontAlgn="auto" latinLnBrk="0">
              <a:spcBef>
                <a:spcPts val="0"/>
              </a:spcBef>
              <a:spcAft>
                <a:spcPts val="0"/>
              </a:spcAft>
              <a:defRPr lang="hr-HR" sz="1200">
                <a:solidFill>
                  <a:schemeClr val="tx1">
                    <a:tint val="75000"/>
                  </a:schemeClr>
                </a:solidFill>
                <a:latin typeface="+mn-lt"/>
              </a:defRPr>
            </a:lvl1pPr>
          </a:lstStyle>
          <a:p>
            <a:pPr>
              <a:defRPr/>
            </a:pPr>
            <a:fld id="{DB491457-626A-45CD-B117-90017FAB8D9B}" type="slidenum">
              <a:rPr/>
              <a:pPr>
                <a:defRPr/>
              </a:pPr>
              <a:t>‹#›</a:t>
            </a:fld>
            <a:endParaRPr/>
          </a:p>
        </p:txBody>
      </p:sp>
      <p:sp>
        <p:nvSpPr>
          <p:cNvPr id="13" name="Rectangle 12"/>
          <p:cNvSpPr>
            <a:spLocks noGrp="1"/>
          </p:cNvSpPr>
          <p:nvPr>
            <p:ph type="title"/>
          </p:nvPr>
        </p:nvSpPr>
        <p:spPr>
          <a:xfrm>
            <a:off x="457200" y="152400"/>
            <a:ext cx="8229600" cy="1265238"/>
          </a:xfrm>
          <a:prstGeom prst="rect">
            <a:avLst/>
          </a:prstGeom>
        </p:spPr>
        <p:txBody>
          <a:bodyPr vert="horz" rtlCol="0" anchor="ctr">
            <a:normAutofit/>
          </a:bodyPr>
          <a:lstStyle/>
          <a:p>
            <a:r>
              <a:rPr lang="hr-HR"/>
              <a:t>Kliknite da biste uredili stil naslova matrice</a:t>
            </a:r>
          </a:p>
        </p:txBody>
      </p:sp>
    </p:spTree>
  </p:cSld>
  <p:clrMap bg1="dk1" tx1="lt1" bg2="dk2" tx2="lt2" accent1="accent1" accent2="accent2" accent3="accent3" accent4="accent4" accent5="accent5" accent6="accent6" hlink="hlink" folHlink="folHlink"/>
  <p:sldLayoutIdLst>
    <p:sldLayoutId id="2147483658" r:id="rId1"/>
    <p:sldLayoutId id="2147483657" r:id="rId2"/>
    <p:sldLayoutId id="2147483659" r:id="rId3"/>
    <p:sldLayoutId id="2147483656" r:id="rId4"/>
    <p:sldLayoutId id="2147483655" r:id="rId5"/>
    <p:sldLayoutId id="2147483654" r:id="rId6"/>
    <p:sldLayoutId id="2147483653" r:id="rId7"/>
    <p:sldLayoutId id="2147483652" r:id="rId8"/>
    <p:sldLayoutId id="2147483651" r:id="rId9"/>
  </p:sldLayoutIdLst>
  <p:txStyles>
    <p:titleStyle>
      <a:lvl1pPr algn="l" rtl="0" eaLnBrk="1" fontAlgn="base" hangingPunct="1">
        <a:spcBef>
          <a:spcPct val="0"/>
        </a:spcBef>
        <a:spcAft>
          <a:spcPct val="0"/>
        </a:spcAft>
        <a:defRPr lang="hr-HR" sz="4000" kern="1200">
          <a:solidFill>
            <a:schemeClr val="tx1"/>
          </a:solidFill>
          <a:effectLst>
            <a:outerShdw blurRad="50800" dist="50800" dir="2700000" algn="tl" rotWithShape="0">
              <a:srgbClr val="000000">
                <a:alpha val="43137"/>
              </a:srgbClr>
            </a:outerShdw>
          </a:effectLst>
          <a:latin typeface="+mj-lt"/>
          <a:ea typeface="+mj-ea"/>
          <a:cs typeface="+mj-cs"/>
        </a:defRPr>
      </a:lvl1pPr>
      <a:lvl2pPr algn="l" rtl="0" eaLnBrk="1" fontAlgn="base" hangingPunct="1">
        <a:spcBef>
          <a:spcPct val="0"/>
        </a:spcBef>
        <a:spcAft>
          <a:spcPct val="0"/>
        </a:spcAft>
        <a:defRPr sz="4000">
          <a:solidFill>
            <a:schemeClr val="tx1"/>
          </a:solidFill>
          <a:latin typeface="Bookman Old Style" pitchFamily="18" charset="0"/>
        </a:defRPr>
      </a:lvl2pPr>
      <a:lvl3pPr algn="l" rtl="0" eaLnBrk="1" fontAlgn="base" hangingPunct="1">
        <a:spcBef>
          <a:spcPct val="0"/>
        </a:spcBef>
        <a:spcAft>
          <a:spcPct val="0"/>
        </a:spcAft>
        <a:defRPr sz="4000">
          <a:solidFill>
            <a:schemeClr val="tx1"/>
          </a:solidFill>
          <a:latin typeface="Bookman Old Style" pitchFamily="18" charset="0"/>
        </a:defRPr>
      </a:lvl3pPr>
      <a:lvl4pPr algn="l" rtl="0" eaLnBrk="1" fontAlgn="base" hangingPunct="1">
        <a:spcBef>
          <a:spcPct val="0"/>
        </a:spcBef>
        <a:spcAft>
          <a:spcPct val="0"/>
        </a:spcAft>
        <a:defRPr sz="4000">
          <a:solidFill>
            <a:schemeClr val="tx1"/>
          </a:solidFill>
          <a:latin typeface="Bookman Old Style" pitchFamily="18" charset="0"/>
        </a:defRPr>
      </a:lvl4pPr>
      <a:lvl5pPr algn="l" rtl="0" eaLnBrk="1" fontAlgn="base" hangingPunct="1">
        <a:spcBef>
          <a:spcPct val="0"/>
        </a:spcBef>
        <a:spcAft>
          <a:spcPct val="0"/>
        </a:spcAft>
        <a:defRPr sz="4000">
          <a:solidFill>
            <a:schemeClr val="tx1"/>
          </a:solidFill>
          <a:latin typeface="Bookman Old Style" pitchFamily="18" charset="0"/>
        </a:defRPr>
      </a:lvl5pPr>
      <a:lvl6pPr marL="457200" algn="l" rtl="0" eaLnBrk="1" fontAlgn="base" hangingPunct="1">
        <a:spcBef>
          <a:spcPct val="0"/>
        </a:spcBef>
        <a:spcAft>
          <a:spcPct val="0"/>
        </a:spcAft>
        <a:defRPr sz="4000">
          <a:solidFill>
            <a:schemeClr val="tx1"/>
          </a:solidFill>
          <a:latin typeface="Bookman Old Style" pitchFamily="18" charset="0"/>
        </a:defRPr>
      </a:lvl6pPr>
      <a:lvl7pPr marL="914400" algn="l" rtl="0" eaLnBrk="1" fontAlgn="base" hangingPunct="1">
        <a:spcBef>
          <a:spcPct val="0"/>
        </a:spcBef>
        <a:spcAft>
          <a:spcPct val="0"/>
        </a:spcAft>
        <a:defRPr sz="4000">
          <a:solidFill>
            <a:schemeClr val="tx1"/>
          </a:solidFill>
          <a:latin typeface="Bookman Old Style" pitchFamily="18" charset="0"/>
        </a:defRPr>
      </a:lvl7pPr>
      <a:lvl8pPr marL="1371600" algn="l" rtl="0" eaLnBrk="1" fontAlgn="base" hangingPunct="1">
        <a:spcBef>
          <a:spcPct val="0"/>
        </a:spcBef>
        <a:spcAft>
          <a:spcPct val="0"/>
        </a:spcAft>
        <a:defRPr sz="4000">
          <a:solidFill>
            <a:schemeClr val="tx1"/>
          </a:solidFill>
          <a:latin typeface="Bookman Old Style" pitchFamily="18" charset="0"/>
        </a:defRPr>
      </a:lvl8pPr>
      <a:lvl9pPr marL="1828800" algn="l" rtl="0" eaLnBrk="1" fontAlgn="base" hangingPunct="1">
        <a:spcBef>
          <a:spcPct val="0"/>
        </a:spcBef>
        <a:spcAft>
          <a:spcPct val="0"/>
        </a:spcAft>
        <a:defRPr sz="4000">
          <a:solidFill>
            <a:schemeClr val="tx1"/>
          </a:solidFill>
          <a:latin typeface="Bookman Old Style" pitchFamily="18" charset="0"/>
        </a:defRPr>
      </a:lvl9pPr>
    </p:titleStyle>
    <p:bodyStyle>
      <a:lvl1pPr marL="342900" indent="-342900" algn="l" rtl="0" eaLnBrk="1" fontAlgn="base" hangingPunct="1">
        <a:spcBef>
          <a:spcPct val="20000"/>
        </a:spcBef>
        <a:spcAft>
          <a:spcPts val="400"/>
        </a:spcAft>
        <a:buFont typeface="Arial" charset="0"/>
        <a:buChar char="•"/>
        <a:defRPr lang="hr-HR"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fontAlgn="base" hangingPunct="1">
        <a:spcBef>
          <a:spcPct val="20000"/>
        </a:spcBef>
        <a:spcAft>
          <a:spcPct val="0"/>
        </a:spcAft>
        <a:buFont typeface="Arial" charset="0"/>
        <a:buChar char="–"/>
        <a:defRPr lang="hr-HR"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fontAlgn="base" hangingPunct="1">
        <a:spcBef>
          <a:spcPct val="20000"/>
        </a:spcBef>
        <a:spcAft>
          <a:spcPct val="0"/>
        </a:spcAft>
        <a:buFont typeface="Arial" charset="0"/>
        <a:buChar char="•"/>
        <a:defRPr lang="hr-HR"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fontAlgn="base" hangingPunct="1">
        <a:spcBef>
          <a:spcPct val="20000"/>
        </a:spcBef>
        <a:spcAft>
          <a:spcPct val="0"/>
        </a:spcAft>
        <a:buFont typeface="Arial" charset="0"/>
        <a:buChar char="–"/>
        <a:defRPr lang="hr-HR"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fontAlgn="base" hangingPunct="1">
        <a:spcBef>
          <a:spcPct val="20000"/>
        </a:spcBef>
        <a:spcAft>
          <a:spcPct val="0"/>
        </a:spcAft>
        <a:buFont typeface="Arial" charset="0"/>
        <a:buChar char="»"/>
        <a:defRPr lang="hr-HR"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lang="hr-H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hr-H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hr-H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hr-HR" sz="2000" kern="1200">
          <a:solidFill>
            <a:schemeClr val="tx1"/>
          </a:solidFill>
          <a:latin typeface="+mn-lt"/>
          <a:ea typeface="+mn-ea"/>
          <a:cs typeface="+mn-cs"/>
        </a:defRPr>
      </a:lvl9pPr>
    </p:bodyStyle>
    <p:otherStyle>
      <a:lvl1pPr marL="0" algn="l" rtl="0" eaLnBrk="1" latinLnBrk="0" hangingPunct="1">
        <a:defRPr lang="hr-HR" kern="1200">
          <a:solidFill>
            <a:schemeClr val="tx1"/>
          </a:solidFill>
          <a:latin typeface="+mn-lt"/>
          <a:ea typeface="+mn-ea"/>
          <a:cs typeface="+mn-cs"/>
        </a:defRPr>
      </a:lvl1pPr>
      <a:lvl2pPr marL="457200" algn="l" rtl="0" eaLnBrk="1" hangingPunct="1">
        <a:defRPr lang="hr-HR" kern="1200">
          <a:solidFill>
            <a:schemeClr val="tx1"/>
          </a:solidFill>
          <a:latin typeface="+mn-lt"/>
          <a:ea typeface="+mn-ea"/>
          <a:cs typeface="+mn-cs"/>
        </a:defRPr>
      </a:lvl2pPr>
      <a:lvl3pPr marL="914400" algn="l" rtl="0" eaLnBrk="1" hangingPunct="1">
        <a:defRPr lang="hr-HR" kern="1200">
          <a:solidFill>
            <a:schemeClr val="tx1"/>
          </a:solidFill>
          <a:latin typeface="+mn-lt"/>
          <a:ea typeface="+mn-ea"/>
          <a:cs typeface="+mn-cs"/>
        </a:defRPr>
      </a:lvl3pPr>
      <a:lvl4pPr marL="1371600" algn="l" rtl="0" eaLnBrk="1" hangingPunct="1">
        <a:defRPr lang="hr-HR" kern="1200">
          <a:solidFill>
            <a:schemeClr val="tx1"/>
          </a:solidFill>
          <a:latin typeface="+mn-lt"/>
          <a:ea typeface="+mn-ea"/>
          <a:cs typeface="+mn-cs"/>
        </a:defRPr>
      </a:lvl4pPr>
      <a:lvl5pPr marL="1828800" algn="l" rtl="0" eaLnBrk="1" hangingPunct="1">
        <a:defRPr lang="hr-HR" kern="1200">
          <a:solidFill>
            <a:schemeClr val="tx1"/>
          </a:solidFill>
          <a:latin typeface="+mn-lt"/>
          <a:ea typeface="+mn-ea"/>
          <a:cs typeface="+mn-cs"/>
        </a:defRPr>
      </a:lvl5pPr>
      <a:lvl6pPr marL="2286000" algn="l" rtl="0" eaLnBrk="1" hangingPunct="1">
        <a:defRPr lang="hr-HR" kern="1200">
          <a:solidFill>
            <a:schemeClr val="tx1"/>
          </a:solidFill>
          <a:latin typeface="+mn-lt"/>
          <a:ea typeface="+mn-ea"/>
          <a:cs typeface="+mn-cs"/>
        </a:defRPr>
      </a:lvl6pPr>
      <a:lvl7pPr marL="2743200" algn="l" rtl="0" eaLnBrk="1" hangingPunct="1">
        <a:defRPr lang="hr-HR" kern="1200">
          <a:solidFill>
            <a:schemeClr val="tx1"/>
          </a:solidFill>
          <a:latin typeface="+mn-lt"/>
          <a:ea typeface="+mn-ea"/>
          <a:cs typeface="+mn-cs"/>
        </a:defRPr>
      </a:lvl7pPr>
      <a:lvl8pPr marL="3200400" algn="l" rtl="0" eaLnBrk="1" hangingPunct="1">
        <a:defRPr lang="hr-HR" kern="1200">
          <a:solidFill>
            <a:schemeClr val="tx1"/>
          </a:solidFill>
          <a:latin typeface="+mn-lt"/>
          <a:ea typeface="+mn-ea"/>
          <a:cs typeface="+mn-cs"/>
        </a:defRPr>
      </a:lvl8pPr>
      <a:lvl9pPr marL="3657600" algn="l" rtl="0" eaLnBrk="1" hangingPunct="1">
        <a:defRPr lang="hr-H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ingapps.org/display?v=p4xwmf3n51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quizizz.com/admin/quiz/5dab258bca1d26001cd87de9/diskriminanta-kv-jednadbe" TargetMode="External"/><Relationship Id="rId5" Type="http://schemas.openxmlformats.org/officeDocument/2006/relationships/hyperlink" Target="https://quizizz.com/admin/quiz/5d8a5bba240757001b42ebeb/kvadratna-jednadba" TargetMode="External"/><Relationship Id="rId4" Type="http://schemas.openxmlformats.org/officeDocument/2006/relationships/hyperlink" Target="https://learningapps.org/display?v=p5dpad3rt1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subTitle" idx="1"/>
          </p:nvPr>
        </p:nvSpPr>
        <p:spPr bwMode="auto">
          <a:xfrm>
            <a:off x="1763688" y="620688"/>
            <a:ext cx="6984776" cy="995036"/>
          </a:xfrm>
        </p:spPr>
        <p:txBody>
          <a:bodyPr wrap="square" lIns="91440" tIns="45720" rIns="91440" bIns="45720" numCol="1" compatLnSpc="1">
            <a:prstTxWarp prst="textNoShape">
              <a:avLst/>
            </a:prstTxWarp>
            <a:noAutofit/>
          </a:bodyPr>
          <a:lstStyle/>
          <a:p>
            <a:pPr eaLnBrk="1" hangingPunct="1"/>
            <a:r>
              <a:rPr lang="hr-HR" sz="5400" dirty="0">
                <a:solidFill>
                  <a:srgbClr val="002060"/>
                </a:solidFill>
              </a:rPr>
              <a:t>Novosti u vrednovanju</a:t>
            </a:r>
            <a:endParaRPr sz="5400" dirty="0">
              <a:solidFill>
                <a:srgbClr val="002060"/>
              </a:solidFill>
            </a:endParaRPr>
          </a:p>
        </p:txBody>
      </p:sp>
      <p:sp>
        <p:nvSpPr>
          <p:cNvPr id="10" name="Rectangle 9"/>
          <p:cNvSpPr>
            <a:spLocks noGrp="1"/>
          </p:cNvSpPr>
          <p:nvPr>
            <p:ph type="title"/>
          </p:nvPr>
        </p:nvSpPr>
        <p:spPr>
          <a:xfrm>
            <a:off x="5220072" y="5229200"/>
            <a:ext cx="3744416" cy="1139052"/>
          </a:xfrm>
        </p:spPr>
        <p:txBody>
          <a:bodyPr>
            <a:noAutofit/>
          </a:bodyPr>
          <a:lstStyle/>
          <a:p>
            <a:pPr eaLnBrk="1" fontAlgn="auto" hangingPunct="1">
              <a:spcAft>
                <a:spcPts val="0"/>
              </a:spcAft>
              <a:defRPr/>
            </a:pPr>
            <a:r>
              <a:rPr lang="hr-HR" sz="3200" dirty="0">
                <a:solidFill>
                  <a:srgbClr val="002060"/>
                </a:solidFill>
                <a:latin typeface="+mn-lt"/>
              </a:rPr>
              <a:t>Zrinka</a:t>
            </a:r>
            <a:r>
              <a:rPr lang="hr-HR" sz="3200" dirty="0">
                <a:solidFill>
                  <a:srgbClr val="002060"/>
                </a:solidFill>
              </a:rPr>
              <a:t> Korbar</a:t>
            </a:r>
            <a:br>
              <a:rPr lang="hr-HR" sz="3200" dirty="0">
                <a:solidFill>
                  <a:srgbClr val="002060"/>
                </a:solidFill>
              </a:rPr>
            </a:br>
            <a:r>
              <a:rPr lang="hr-HR" sz="3200" dirty="0">
                <a:solidFill>
                  <a:srgbClr val="002060"/>
                </a:solidFill>
              </a:rPr>
              <a:t>III. gimnazija</a:t>
            </a:r>
            <a:endParaRPr sz="3200" dirty="0">
              <a:solidFill>
                <a:srgbClr val="002060"/>
              </a:solidFill>
            </a:endParaRPr>
          </a:p>
        </p:txBody>
      </p:sp>
      <p:sp>
        <p:nvSpPr>
          <p:cNvPr id="2" name="TekstniOkvir 1">
            <a:extLst>
              <a:ext uri="{FF2B5EF4-FFF2-40B4-BE49-F238E27FC236}">
                <a16:creationId xmlns:a16="http://schemas.microsoft.com/office/drawing/2014/main" id="{455AB98D-DF26-4C60-96A8-5D93744907D9}"/>
              </a:ext>
            </a:extLst>
          </p:cNvPr>
          <p:cNvSpPr txBox="1"/>
          <p:nvPr/>
        </p:nvSpPr>
        <p:spPr>
          <a:xfrm>
            <a:off x="4932040" y="1844824"/>
            <a:ext cx="4211960" cy="461665"/>
          </a:xfrm>
          <a:prstGeom prst="rect">
            <a:avLst/>
          </a:prstGeom>
          <a:noFill/>
        </p:spPr>
        <p:txBody>
          <a:bodyPr wrap="square" rtlCol="0">
            <a:spAutoFit/>
          </a:bodyPr>
          <a:lstStyle/>
          <a:p>
            <a:r>
              <a:rPr lang="hr-HR" sz="2400" dirty="0">
                <a:solidFill>
                  <a:srgbClr val="002060"/>
                </a:solidFill>
                <a:latin typeface="+mn-lt"/>
              </a:rPr>
              <a:t>PMF- ZAGREB, 06. 11. 2019.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ica 4">
                <a:extLst>
                  <a:ext uri="{FF2B5EF4-FFF2-40B4-BE49-F238E27FC236}">
                    <a16:creationId xmlns:a16="http://schemas.microsoft.com/office/drawing/2014/main" id="{F595A767-F981-4E24-9E1E-463B7780DDC1}"/>
                  </a:ext>
                </a:extLst>
              </p:cNvPr>
              <p:cNvGraphicFramePr>
                <a:graphicFrameLocks noGrp="1"/>
              </p:cNvGraphicFramePr>
              <p:nvPr>
                <p:ph idx="1"/>
                <p:extLst>
                  <p:ext uri="{D42A27DB-BD31-4B8C-83A1-F6EECF244321}">
                    <p14:modId xmlns:p14="http://schemas.microsoft.com/office/powerpoint/2010/main" val="3142181535"/>
                  </p:ext>
                </p:extLst>
              </p:nvPr>
            </p:nvGraphicFramePr>
            <p:xfrm>
              <a:off x="421886" y="1772816"/>
              <a:ext cx="8354308" cy="4742175"/>
            </p:xfrm>
            <a:graphic>
              <a:graphicData uri="http://schemas.openxmlformats.org/drawingml/2006/table">
                <a:tbl>
                  <a:tblPr>
                    <a:tableStyleId>{073A0DAA-6AF3-43AB-8588-CEC1D06C72B9}</a:tableStyleId>
                  </a:tblPr>
                  <a:tblGrid>
                    <a:gridCol w="2925978">
                      <a:extLst>
                        <a:ext uri="{9D8B030D-6E8A-4147-A177-3AD203B41FA5}">
                          <a16:colId xmlns:a16="http://schemas.microsoft.com/office/drawing/2014/main" val="1526863905"/>
                        </a:ext>
                      </a:extLst>
                    </a:gridCol>
                    <a:gridCol w="1800200">
                      <a:extLst>
                        <a:ext uri="{9D8B030D-6E8A-4147-A177-3AD203B41FA5}">
                          <a16:colId xmlns:a16="http://schemas.microsoft.com/office/drawing/2014/main" val="211486192"/>
                        </a:ext>
                      </a:extLst>
                    </a:gridCol>
                    <a:gridCol w="1872208">
                      <a:extLst>
                        <a:ext uri="{9D8B030D-6E8A-4147-A177-3AD203B41FA5}">
                          <a16:colId xmlns:a16="http://schemas.microsoft.com/office/drawing/2014/main" val="568912249"/>
                        </a:ext>
                      </a:extLst>
                    </a:gridCol>
                    <a:gridCol w="1755922">
                      <a:extLst>
                        <a:ext uri="{9D8B030D-6E8A-4147-A177-3AD203B41FA5}">
                          <a16:colId xmlns:a16="http://schemas.microsoft.com/office/drawing/2014/main" val="702640133"/>
                        </a:ext>
                      </a:extLst>
                    </a:gridCol>
                  </a:tblGrid>
                  <a:tr h="2448272">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0000"/>
                            </a:lnSpc>
                          </a:pPr>
                          <a14:m>
                            <m:oMathPara xmlns:m="http://schemas.openxmlformats.org/officeDocument/2006/math">
                              <m:oMathParaPr>
                                <m:jc m:val="centerGroup"/>
                              </m:oMathParaPr>
                              <m:oMath xmlns:m="http://schemas.openxmlformats.org/officeDocument/2006/math">
                                <m:func>
                                  <m:funcPr>
                                    <m:ctrlPr>
                                      <a:rPr lang="hr-HR" sz="2400" i="1" smtClean="0">
                                        <a:solidFill>
                                          <a:schemeClr val="tx1"/>
                                        </a:solidFill>
                                        <a:effectLst/>
                                        <a:latin typeface="Cambria Math" panose="02040503050406030204" pitchFamily="18" charset="0"/>
                                      </a:rPr>
                                    </m:ctrlPr>
                                  </m:funcPr>
                                  <m:fName>
                                    <m:r>
                                      <m:rPr>
                                        <m:sty m:val="p"/>
                                      </m:rPr>
                                      <a:rPr lang="hr-HR" sz="2400">
                                        <a:solidFill>
                                          <a:schemeClr val="tx1"/>
                                        </a:solidFill>
                                        <a:effectLst/>
                                        <a:latin typeface="Cambria Math" panose="02040503050406030204" pitchFamily="18" charset="0"/>
                                      </a:rPr>
                                      <m:t>sin</m:t>
                                    </m:r>
                                  </m:fName>
                                  <m:e>
                                    <m:r>
                                      <a:rPr lang="hr-HR" sz="2400">
                                        <a:solidFill>
                                          <a:schemeClr val="tx1"/>
                                        </a:solidFill>
                                        <a:effectLst/>
                                        <a:latin typeface="Cambria Math" panose="02040503050406030204" pitchFamily="18" charset="0"/>
                                      </a:rPr>
                                      <m:t>𝛽</m:t>
                                    </m:r>
                                    <m:r>
                                      <a:rPr lang="hr-HR" sz="2400">
                                        <a:solidFill>
                                          <a:schemeClr val="tx1"/>
                                        </a:solidFill>
                                        <a:effectLst/>
                                        <a:latin typeface="Cambria Math" panose="02040503050406030204" pitchFamily="18" charset="0"/>
                                      </a:rPr>
                                      <m:t>=</m:t>
                                    </m:r>
                                    <m:f>
                                      <m:fPr>
                                        <m:ctrlPr>
                                          <a:rPr lang="hr-HR" sz="2400" i="1">
                                            <a:solidFill>
                                              <a:schemeClr val="tx1"/>
                                            </a:solidFill>
                                            <a:effectLst/>
                                            <a:latin typeface="Cambria Math" panose="02040503050406030204" pitchFamily="18" charset="0"/>
                                          </a:rPr>
                                        </m:ctrlPr>
                                      </m:fPr>
                                      <m:num>
                                        <m:r>
                                          <a:rPr lang="hr-HR" sz="2400">
                                            <a:solidFill>
                                              <a:schemeClr val="tx1"/>
                                            </a:solidFill>
                                            <a:effectLst/>
                                            <a:latin typeface="Cambria Math" panose="02040503050406030204" pitchFamily="18" charset="0"/>
                                          </a:rPr>
                                          <m:t>𝑔</m:t>
                                        </m:r>
                                      </m:num>
                                      <m:den>
                                        <m:r>
                                          <a:rPr lang="hr-HR" sz="2400">
                                            <a:solidFill>
                                              <a:schemeClr val="tx1"/>
                                            </a:solidFill>
                                            <a:effectLst/>
                                            <a:latin typeface="Cambria Math" panose="02040503050406030204" pitchFamily="18" charset="0"/>
                                          </a:rPr>
                                          <m:t>𝑘</m:t>
                                        </m:r>
                                      </m:den>
                                    </m:f>
                                  </m:e>
                                </m:func>
                              </m:oMath>
                            </m:oMathPara>
                          </a14:m>
                          <a:endParaRPr lang="hr-HR"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dirty="0">
                              <a:solidFill>
                                <a:schemeClr val="tx1"/>
                              </a:solidFill>
                              <a:effectLst/>
                            </a:rPr>
                            <a:t>T-N obrazloži</a:t>
                          </a:r>
                          <a:endParaRPr lang="hr-HR" sz="2400" dirty="0">
                            <a:solidFill>
                              <a:schemeClr val="tx1"/>
                            </a:solidFill>
                            <a:effectLst/>
                            <a:latin typeface="Verdana"/>
                            <a:ea typeface="Calibri"/>
                            <a:cs typeface="Times New Roman"/>
                          </a:endParaRPr>
                        </a:p>
                        <a:p>
                          <a:pPr algn="ctr">
                            <a:lnSpc>
                              <a:spcPct val="100000"/>
                            </a:lnSpc>
                          </a:pPr>
                          <a:endParaRPr lang="hr-H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0000"/>
                            </a:lnSpc>
                          </a:pPr>
                          <a14:m>
                            <m:oMathPara xmlns:m="http://schemas.openxmlformats.org/officeDocument/2006/math">
                              <m:oMathParaPr>
                                <m:jc m:val="centerGroup"/>
                              </m:oMathParaPr>
                              <m:oMath xmlns:m="http://schemas.openxmlformats.org/officeDocument/2006/math">
                                <m:func>
                                  <m:funcPr>
                                    <m:ctrlPr>
                                      <a:rPr lang="hr-HR" sz="2400" i="1" smtClean="0">
                                        <a:solidFill>
                                          <a:schemeClr val="tx1"/>
                                        </a:solidFill>
                                        <a:effectLst/>
                                        <a:latin typeface="Cambria Math" panose="02040503050406030204" pitchFamily="18" charset="0"/>
                                      </a:rPr>
                                    </m:ctrlPr>
                                  </m:funcPr>
                                  <m:fName>
                                    <m:r>
                                      <m:rPr>
                                        <m:sty m:val="p"/>
                                      </m:rPr>
                                      <a:rPr lang="hr-HR" sz="2400">
                                        <a:solidFill>
                                          <a:schemeClr val="tx1"/>
                                        </a:solidFill>
                                        <a:effectLst/>
                                        <a:latin typeface="Cambria Math"/>
                                      </a:rPr>
                                      <m:t>tg</m:t>
                                    </m:r>
                                  </m:fName>
                                  <m:e>
                                    <m:r>
                                      <a:rPr lang="hr-HR" sz="2400">
                                        <a:solidFill>
                                          <a:schemeClr val="tx1"/>
                                        </a:solidFill>
                                        <a:effectLst/>
                                        <a:latin typeface="Cambria Math"/>
                                      </a:rPr>
                                      <m:t>𝛽</m:t>
                                    </m:r>
                                    <m:r>
                                      <a:rPr lang="hr-HR" sz="2400">
                                        <a:solidFill>
                                          <a:schemeClr val="tx1"/>
                                        </a:solidFill>
                                        <a:effectLst/>
                                        <a:latin typeface="Cambria Math"/>
                                      </a:rPr>
                                      <m:t>=</m:t>
                                    </m:r>
                                    <m:f>
                                      <m:fPr>
                                        <m:ctrlPr>
                                          <a:rPr lang="hr-HR" sz="2400" i="1">
                                            <a:solidFill>
                                              <a:schemeClr val="tx1"/>
                                            </a:solidFill>
                                            <a:effectLst/>
                                            <a:latin typeface="Cambria Math" panose="02040503050406030204" pitchFamily="18" charset="0"/>
                                          </a:rPr>
                                        </m:ctrlPr>
                                      </m:fPr>
                                      <m:num>
                                        <m:r>
                                          <a:rPr lang="hr-HR" sz="2400" b="0" i="1" smtClean="0">
                                            <a:solidFill>
                                              <a:schemeClr val="tx1"/>
                                            </a:solidFill>
                                            <a:effectLst/>
                                            <a:latin typeface="Cambria Math" panose="02040503050406030204" pitchFamily="18" charset="0"/>
                                          </a:rPr>
                                          <m:t>𝑘</m:t>
                                        </m:r>
                                      </m:num>
                                      <m:den>
                                        <m:r>
                                          <a:rPr lang="hr-HR" sz="2400" b="0" i="1" smtClean="0">
                                            <a:solidFill>
                                              <a:schemeClr val="tx1"/>
                                            </a:solidFill>
                                            <a:effectLst/>
                                            <a:latin typeface="Cambria Math" panose="02040503050406030204" pitchFamily="18" charset="0"/>
                                          </a:rPr>
                                          <m:t>𝑝</m:t>
                                        </m:r>
                                      </m:den>
                                    </m:f>
                                  </m:e>
                                </m:func>
                              </m:oMath>
                            </m:oMathPara>
                          </a14:m>
                          <a:endParaRPr lang="hr-HR"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dirty="0">
                              <a:solidFill>
                                <a:schemeClr val="tx1"/>
                              </a:solidFill>
                              <a:effectLst/>
                            </a:rPr>
                            <a:t>T-N obrazloži</a:t>
                          </a:r>
                          <a:endParaRPr lang="hr-HR" sz="2400" dirty="0">
                            <a:solidFill>
                              <a:schemeClr val="tx1"/>
                            </a:solidFill>
                            <a:effectLst/>
                            <a:latin typeface="Verdana"/>
                            <a:ea typeface="Calibri"/>
                            <a:cs typeface="Times New Roman"/>
                          </a:endParaRPr>
                        </a:p>
                        <a:p>
                          <a:pPr algn="ctr">
                            <a:lnSpc>
                              <a:spcPct val="100000"/>
                            </a:lnSpc>
                          </a:pPr>
                          <a:endParaRPr lang="hr-H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0000"/>
                            </a:lnSpc>
                          </a:pPr>
                          <a14:m>
                            <m:oMathPara xmlns:m="http://schemas.openxmlformats.org/officeDocument/2006/math">
                              <m:oMathParaPr>
                                <m:jc m:val="centerGroup"/>
                              </m:oMathParaPr>
                              <m:oMath xmlns:m="http://schemas.openxmlformats.org/officeDocument/2006/math">
                                <m:func>
                                  <m:funcPr>
                                    <m:ctrlPr>
                                      <a:rPr lang="hr-HR" sz="2400" b="1" i="1" smtClean="0">
                                        <a:solidFill>
                                          <a:schemeClr val="tx1"/>
                                        </a:solidFill>
                                        <a:effectLst/>
                                        <a:latin typeface="Cambria Math" panose="02040503050406030204" pitchFamily="18" charset="0"/>
                                      </a:rPr>
                                    </m:ctrlPr>
                                  </m:funcPr>
                                  <m:fName>
                                    <m:r>
                                      <a:rPr lang="hr-HR" sz="2400" b="1" i="1">
                                        <a:solidFill>
                                          <a:schemeClr val="tx1"/>
                                        </a:solidFill>
                                        <a:effectLst/>
                                        <a:latin typeface="Cambria Math"/>
                                      </a:rPr>
                                      <m:t>𝒄𝒕𝒈</m:t>
                                    </m:r>
                                  </m:fName>
                                  <m:e>
                                    <m:r>
                                      <a:rPr lang="hr-HR" sz="2400" b="1" i="1" smtClean="0">
                                        <a:solidFill>
                                          <a:schemeClr val="tx1"/>
                                        </a:solidFill>
                                        <a:effectLst/>
                                        <a:latin typeface="Cambria Math" panose="02040503050406030204" pitchFamily="18" charset="0"/>
                                        <a:ea typeface="Cambria Math" panose="02040503050406030204" pitchFamily="18" charset="0"/>
                                      </a:rPr>
                                      <m:t>𝜷</m:t>
                                    </m:r>
                                    <m:r>
                                      <a:rPr lang="hr-HR" sz="2400" b="1" i="1">
                                        <a:solidFill>
                                          <a:schemeClr val="tx1"/>
                                        </a:solidFill>
                                        <a:effectLst/>
                                        <a:latin typeface="Cambria Math"/>
                                      </a:rPr>
                                      <m:t>=</m:t>
                                    </m:r>
                                    <m:f>
                                      <m:fPr>
                                        <m:ctrlPr>
                                          <a:rPr lang="hr-HR" sz="2400" b="1" i="1">
                                            <a:solidFill>
                                              <a:schemeClr val="tx1"/>
                                            </a:solidFill>
                                            <a:effectLst/>
                                            <a:latin typeface="Cambria Math" panose="02040503050406030204" pitchFamily="18" charset="0"/>
                                          </a:rPr>
                                        </m:ctrlPr>
                                      </m:fPr>
                                      <m:num>
                                        <m:r>
                                          <a:rPr lang="hr-HR" sz="2400" b="1" i="1">
                                            <a:solidFill>
                                              <a:schemeClr val="tx1"/>
                                            </a:solidFill>
                                            <a:effectLst/>
                                            <a:latin typeface="Cambria Math"/>
                                          </a:rPr>
                                          <m:t>𝒑</m:t>
                                        </m:r>
                                      </m:num>
                                      <m:den>
                                        <m:r>
                                          <a:rPr lang="hr-HR" sz="2400" b="1" i="1">
                                            <a:solidFill>
                                              <a:schemeClr val="tx1"/>
                                            </a:solidFill>
                                            <a:effectLst/>
                                            <a:latin typeface="Cambria Math"/>
                                          </a:rPr>
                                          <m:t>𝒈</m:t>
                                        </m:r>
                                      </m:den>
                                    </m:f>
                                  </m:e>
                                </m:func>
                              </m:oMath>
                            </m:oMathPara>
                          </a14:m>
                          <a:endParaRPr lang="hr-HR" sz="2400" b="1" i="1" dirty="0"/>
                        </a:p>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dirty="0">
                              <a:solidFill>
                                <a:schemeClr val="tx1"/>
                              </a:solidFill>
                              <a:effectLst/>
                            </a:rPr>
                            <a:t>T-N obrazloži</a:t>
                          </a:r>
                          <a:endParaRPr lang="hr-HR" sz="2400" dirty="0">
                            <a:solidFill>
                              <a:schemeClr val="tx1"/>
                            </a:solidFill>
                            <a:effectLst/>
                            <a:latin typeface="Verdana"/>
                            <a:ea typeface="Calibri"/>
                            <a:cs typeface="Times New Roman"/>
                          </a:endParaRPr>
                        </a:p>
                        <a:p>
                          <a:pPr algn="ctr">
                            <a:lnSpc>
                              <a:spcPct val="100000"/>
                            </a:lnSpc>
                          </a:pPr>
                          <a:endParaRPr lang="hr-H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866888833"/>
                      </a:ext>
                    </a:extLst>
                  </a:tr>
                  <a:tr h="2293903">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0000"/>
                            </a:lnSpc>
                          </a:pPr>
                          <a14:m>
                            <m:oMathPara xmlns:m="http://schemas.openxmlformats.org/officeDocument/2006/math">
                              <m:oMathParaPr>
                                <m:jc m:val="centerGroup"/>
                              </m:oMathParaPr>
                              <m:oMath xmlns:m="http://schemas.openxmlformats.org/officeDocument/2006/math">
                                <m:func>
                                  <m:funcPr>
                                    <m:ctrlPr>
                                      <a:rPr lang="hr-HR" sz="2400" i="1" smtClean="0">
                                        <a:solidFill>
                                          <a:schemeClr val="tx1">
                                            <a:lumMod val="95000"/>
                                          </a:schemeClr>
                                        </a:solidFill>
                                        <a:effectLst/>
                                        <a:latin typeface="Cambria Math" panose="02040503050406030204" pitchFamily="18" charset="0"/>
                                      </a:rPr>
                                    </m:ctrlPr>
                                  </m:funcPr>
                                  <m:fName>
                                    <m:r>
                                      <a:rPr lang="hr-HR" sz="2400">
                                        <a:solidFill>
                                          <a:schemeClr val="tx1">
                                            <a:lumMod val="95000"/>
                                          </a:schemeClr>
                                        </a:solidFill>
                                        <a:effectLst/>
                                        <a:latin typeface="Cambria Math"/>
                                      </a:rPr>
                                      <m:t>𝐜𝐨𝐬</m:t>
                                    </m:r>
                                  </m:fName>
                                  <m:e>
                                    <m:r>
                                      <m:rPr>
                                        <m:sty m:val="p"/>
                                      </m:rPr>
                                      <a:rPr lang="el-GR" sz="2400" i="1" smtClean="0">
                                        <a:solidFill>
                                          <a:schemeClr val="tx1">
                                            <a:lumMod val="95000"/>
                                          </a:schemeClr>
                                        </a:solidFill>
                                        <a:effectLst/>
                                        <a:latin typeface="Cambria Math" panose="02040503050406030204" pitchFamily="18" charset="0"/>
                                        <a:ea typeface="Cambria Math" panose="02040503050406030204" pitchFamily="18" charset="0"/>
                                      </a:rPr>
                                      <m:t>δ</m:t>
                                    </m:r>
                                    <m:r>
                                      <a:rPr lang="hr-HR" sz="2400">
                                        <a:solidFill>
                                          <a:schemeClr val="tx1">
                                            <a:lumMod val="95000"/>
                                          </a:schemeClr>
                                        </a:solidFill>
                                        <a:effectLst/>
                                        <a:latin typeface="Cambria Math"/>
                                      </a:rPr>
                                      <m:t>=</m:t>
                                    </m:r>
                                    <m:f>
                                      <m:fPr>
                                        <m:ctrlPr>
                                          <a:rPr lang="hr-HR" sz="2400" i="1">
                                            <a:solidFill>
                                              <a:schemeClr val="tx1">
                                                <a:lumMod val="95000"/>
                                              </a:schemeClr>
                                            </a:solidFill>
                                            <a:effectLst/>
                                            <a:latin typeface="Cambria Math" panose="02040503050406030204" pitchFamily="18" charset="0"/>
                                          </a:rPr>
                                        </m:ctrlPr>
                                      </m:fPr>
                                      <m:num>
                                        <m:r>
                                          <a:rPr lang="hr-HR" sz="2400">
                                            <a:solidFill>
                                              <a:schemeClr val="tx1">
                                                <a:lumMod val="95000"/>
                                              </a:schemeClr>
                                            </a:solidFill>
                                            <a:effectLst/>
                                            <a:latin typeface="Cambria Math"/>
                                          </a:rPr>
                                          <m:t>𝒑</m:t>
                                        </m:r>
                                      </m:num>
                                      <m:den>
                                        <m:r>
                                          <a:rPr lang="hr-HR" sz="2400">
                                            <a:solidFill>
                                              <a:schemeClr val="tx1">
                                                <a:lumMod val="95000"/>
                                              </a:schemeClr>
                                            </a:solidFill>
                                            <a:effectLst/>
                                            <a:latin typeface="Cambria Math"/>
                                          </a:rPr>
                                          <m:t>𝒈</m:t>
                                        </m:r>
                                      </m:den>
                                    </m:f>
                                  </m:e>
                                </m:func>
                              </m:oMath>
                            </m:oMathPara>
                          </a14:m>
                          <a:endParaRPr lang="hr-HR" sz="2400" dirty="0">
                            <a:solidFill>
                              <a:schemeClr val="tx1">
                                <a:lumMod val="9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dirty="0">
                              <a:solidFill>
                                <a:schemeClr val="tx1"/>
                              </a:solidFill>
                              <a:effectLst/>
                            </a:rPr>
                            <a:t>T-N obrazloži</a:t>
                          </a:r>
                          <a:endParaRPr lang="hr-HR" sz="2400" dirty="0">
                            <a:solidFill>
                              <a:schemeClr val="tx1"/>
                            </a:solidFill>
                            <a:effectLst/>
                            <a:latin typeface="Verdana"/>
                            <a:ea typeface="Calibri"/>
                            <a:cs typeface="Times New Roman"/>
                          </a:endParaRPr>
                        </a:p>
                        <a:p>
                          <a:pPr algn="ctr">
                            <a:lnSpc>
                              <a:spcPct val="100000"/>
                            </a:lnSpc>
                          </a:pPr>
                          <a:endParaRPr lang="hr-HR" sz="2400" dirty="0">
                            <a:solidFill>
                              <a:schemeClr val="tx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0000"/>
                            </a:lnSpc>
                          </a:pPr>
                          <a14:m>
                            <m:oMathPara xmlns:m="http://schemas.openxmlformats.org/officeDocument/2006/math">
                              <m:oMathParaPr>
                                <m:jc m:val="centerGroup"/>
                              </m:oMathParaPr>
                              <m:oMath xmlns:m="http://schemas.openxmlformats.org/officeDocument/2006/math">
                                <m:func>
                                  <m:funcPr>
                                    <m:ctrlPr>
                                      <a:rPr lang="hr-HR" sz="2400" i="1" smtClean="0">
                                        <a:solidFill>
                                          <a:schemeClr val="tx1">
                                            <a:lumMod val="95000"/>
                                          </a:schemeClr>
                                        </a:solidFill>
                                        <a:effectLst/>
                                        <a:latin typeface="Cambria Math" panose="02040503050406030204" pitchFamily="18" charset="0"/>
                                      </a:rPr>
                                    </m:ctrlPr>
                                  </m:funcPr>
                                  <m:fName>
                                    <m:r>
                                      <m:rPr>
                                        <m:sty m:val="p"/>
                                      </m:rPr>
                                      <a:rPr lang="hr-HR" sz="2400">
                                        <a:solidFill>
                                          <a:schemeClr val="tx1">
                                            <a:lumMod val="95000"/>
                                          </a:schemeClr>
                                        </a:solidFill>
                                        <a:effectLst/>
                                        <a:latin typeface="Cambria Math" panose="02040503050406030204" pitchFamily="18" charset="0"/>
                                      </a:rPr>
                                      <m:t>sin</m:t>
                                    </m:r>
                                  </m:fName>
                                  <m:e>
                                    <m:r>
                                      <m:rPr>
                                        <m:sty m:val="p"/>
                                      </m:rPr>
                                      <a:rPr lang="el-GR" sz="2400" i="1" smtClean="0">
                                        <a:solidFill>
                                          <a:schemeClr val="tx1">
                                            <a:lumMod val="95000"/>
                                          </a:schemeClr>
                                        </a:solidFill>
                                        <a:effectLst/>
                                        <a:latin typeface="Cambria Math" panose="02040503050406030204" pitchFamily="18" charset="0"/>
                                        <a:ea typeface="Cambria Math" panose="02040503050406030204" pitchFamily="18" charset="0"/>
                                      </a:rPr>
                                      <m:t>δ</m:t>
                                    </m:r>
                                    <m:r>
                                      <a:rPr lang="hr-HR" sz="2400">
                                        <a:solidFill>
                                          <a:schemeClr val="tx1">
                                            <a:lumMod val="95000"/>
                                          </a:schemeClr>
                                        </a:solidFill>
                                        <a:effectLst/>
                                        <a:latin typeface="Cambria Math" panose="02040503050406030204" pitchFamily="18" charset="0"/>
                                      </a:rPr>
                                      <m:t>=</m:t>
                                    </m:r>
                                    <m:f>
                                      <m:fPr>
                                        <m:ctrlPr>
                                          <a:rPr lang="hr-HR" sz="2400" i="1">
                                            <a:solidFill>
                                              <a:schemeClr val="tx1">
                                                <a:lumMod val="95000"/>
                                              </a:schemeClr>
                                            </a:solidFill>
                                            <a:effectLst/>
                                            <a:latin typeface="Cambria Math" panose="02040503050406030204" pitchFamily="18" charset="0"/>
                                          </a:rPr>
                                        </m:ctrlPr>
                                      </m:fPr>
                                      <m:num>
                                        <m:r>
                                          <a:rPr lang="hr-HR" sz="2400" b="0" i="1" smtClean="0">
                                            <a:solidFill>
                                              <a:schemeClr val="tx1">
                                                <a:lumMod val="95000"/>
                                              </a:schemeClr>
                                            </a:solidFill>
                                            <a:effectLst/>
                                            <a:latin typeface="Cambria Math" panose="02040503050406030204" pitchFamily="18" charset="0"/>
                                          </a:rPr>
                                          <m:t>𝑔</m:t>
                                        </m:r>
                                      </m:num>
                                      <m:den>
                                        <m:r>
                                          <a:rPr lang="hr-HR" sz="2400" b="0" i="1" smtClean="0">
                                            <a:solidFill>
                                              <a:schemeClr val="tx1">
                                                <a:lumMod val="95000"/>
                                              </a:schemeClr>
                                            </a:solidFill>
                                            <a:effectLst/>
                                            <a:latin typeface="Cambria Math" panose="02040503050406030204" pitchFamily="18" charset="0"/>
                                          </a:rPr>
                                          <m:t>𝑝</m:t>
                                        </m:r>
                                      </m:den>
                                    </m:f>
                                  </m:e>
                                </m:func>
                              </m:oMath>
                            </m:oMathPara>
                          </a14:m>
                          <a:endParaRPr lang="hr-HR" sz="2400" dirty="0">
                            <a:solidFill>
                              <a:schemeClr val="tx1">
                                <a:lumMod val="9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dirty="0">
                              <a:solidFill>
                                <a:schemeClr val="tx1"/>
                              </a:solidFill>
                              <a:effectLst/>
                            </a:rPr>
                            <a:t>T-N obrazloži</a:t>
                          </a:r>
                          <a:endParaRPr lang="hr-HR" sz="2400" dirty="0">
                            <a:solidFill>
                              <a:schemeClr val="tx1"/>
                            </a:solidFill>
                            <a:effectLst/>
                            <a:latin typeface="Verdana"/>
                            <a:ea typeface="Calibri"/>
                            <a:cs typeface="Times New Roman"/>
                          </a:endParaRPr>
                        </a:p>
                        <a:p>
                          <a:pPr algn="ctr">
                            <a:lnSpc>
                              <a:spcPct val="100000"/>
                            </a:lnSpc>
                          </a:pPr>
                          <a:endParaRPr lang="hr-HR" sz="2400" dirty="0">
                            <a:solidFill>
                              <a:schemeClr val="tx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0000"/>
                            </a:lnSpc>
                          </a:pPr>
                          <a14:m>
                            <m:oMathPara xmlns:m="http://schemas.openxmlformats.org/officeDocument/2006/math">
                              <m:oMathParaPr>
                                <m:jc m:val="centerGroup"/>
                              </m:oMathParaPr>
                              <m:oMath xmlns:m="http://schemas.openxmlformats.org/officeDocument/2006/math">
                                <m:func>
                                  <m:funcPr>
                                    <m:ctrlPr>
                                      <a:rPr lang="hr-HR" sz="2400" i="1" smtClean="0">
                                        <a:solidFill>
                                          <a:schemeClr val="tx1">
                                            <a:lumMod val="95000"/>
                                          </a:schemeClr>
                                        </a:solidFill>
                                        <a:effectLst/>
                                        <a:latin typeface="Cambria Math" panose="02040503050406030204" pitchFamily="18" charset="0"/>
                                      </a:rPr>
                                    </m:ctrlPr>
                                  </m:funcPr>
                                  <m:fName>
                                    <m:r>
                                      <m:rPr>
                                        <m:sty m:val="p"/>
                                      </m:rPr>
                                      <a:rPr lang="hr-HR" sz="2400">
                                        <a:solidFill>
                                          <a:schemeClr val="tx1">
                                            <a:lumMod val="95000"/>
                                          </a:schemeClr>
                                        </a:solidFill>
                                        <a:effectLst/>
                                        <a:latin typeface="Cambria Math"/>
                                      </a:rPr>
                                      <m:t>tg</m:t>
                                    </m:r>
                                  </m:fName>
                                  <m:e>
                                    <m:r>
                                      <a:rPr lang="hr-HR" sz="2400">
                                        <a:solidFill>
                                          <a:schemeClr val="tx1">
                                            <a:lumMod val="95000"/>
                                          </a:schemeClr>
                                        </a:solidFill>
                                        <a:effectLst/>
                                        <a:latin typeface="Cambria Math"/>
                                      </a:rPr>
                                      <m:t>𝛿</m:t>
                                    </m:r>
                                    <m:r>
                                      <a:rPr lang="hr-HR" sz="2400">
                                        <a:solidFill>
                                          <a:schemeClr val="tx1">
                                            <a:lumMod val="95000"/>
                                          </a:schemeClr>
                                        </a:solidFill>
                                        <a:effectLst/>
                                        <a:latin typeface="Cambria Math"/>
                                      </a:rPr>
                                      <m:t>=</m:t>
                                    </m:r>
                                    <m:f>
                                      <m:fPr>
                                        <m:ctrlPr>
                                          <a:rPr lang="hr-HR" sz="2400" i="1">
                                            <a:solidFill>
                                              <a:schemeClr val="tx1">
                                                <a:lumMod val="95000"/>
                                              </a:schemeClr>
                                            </a:solidFill>
                                            <a:effectLst/>
                                            <a:latin typeface="Cambria Math" panose="02040503050406030204" pitchFamily="18" charset="0"/>
                                          </a:rPr>
                                        </m:ctrlPr>
                                      </m:fPr>
                                      <m:num>
                                        <m:r>
                                          <a:rPr lang="hr-HR" sz="2400">
                                            <a:solidFill>
                                              <a:schemeClr val="tx1">
                                                <a:lumMod val="95000"/>
                                              </a:schemeClr>
                                            </a:solidFill>
                                            <a:effectLst/>
                                            <a:latin typeface="Cambria Math"/>
                                          </a:rPr>
                                          <m:t>𝑝</m:t>
                                        </m:r>
                                      </m:num>
                                      <m:den>
                                        <m:r>
                                          <a:rPr lang="hr-HR" sz="2400">
                                            <a:solidFill>
                                              <a:schemeClr val="tx1">
                                                <a:lumMod val="95000"/>
                                              </a:schemeClr>
                                            </a:solidFill>
                                            <a:effectLst/>
                                            <a:latin typeface="Cambria Math"/>
                                          </a:rPr>
                                          <m:t>𝑘</m:t>
                                        </m:r>
                                      </m:den>
                                    </m:f>
                                  </m:e>
                                </m:func>
                              </m:oMath>
                            </m:oMathPara>
                          </a14:m>
                          <a:endParaRPr lang="hr-HR" sz="2400" dirty="0">
                            <a:solidFill>
                              <a:schemeClr val="tx1">
                                <a:lumMod val="9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dirty="0">
                              <a:solidFill>
                                <a:schemeClr val="tx1"/>
                              </a:solidFill>
                              <a:effectLst/>
                            </a:rPr>
                            <a:t>T-N obrazloži</a:t>
                          </a:r>
                          <a:endParaRPr lang="hr-HR" sz="2400" dirty="0">
                            <a:solidFill>
                              <a:schemeClr val="tx1"/>
                            </a:solidFill>
                            <a:effectLst/>
                            <a:latin typeface="Verdana"/>
                            <a:ea typeface="Calibri"/>
                            <a:cs typeface="Times New Roman"/>
                          </a:endParaRPr>
                        </a:p>
                        <a:p>
                          <a:pPr algn="ctr">
                            <a:lnSpc>
                              <a:spcPct val="100000"/>
                            </a:lnSpc>
                          </a:pPr>
                          <a:endParaRPr lang="hr-HR" sz="2400" dirty="0">
                            <a:solidFill>
                              <a:schemeClr val="tx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016079267"/>
                      </a:ext>
                    </a:extLst>
                  </a:tr>
                </a:tbl>
              </a:graphicData>
            </a:graphic>
          </p:graphicFrame>
        </mc:Choice>
        <mc:Fallback xmlns="">
          <p:graphicFrame>
            <p:nvGraphicFramePr>
              <p:cNvPr id="4" name="Tablica 4">
                <a:extLst>
                  <a:ext uri="{FF2B5EF4-FFF2-40B4-BE49-F238E27FC236}">
                    <a16:creationId xmlns:a16="http://schemas.microsoft.com/office/drawing/2014/main" id="{F595A767-F981-4E24-9E1E-463B7780DDC1}"/>
                  </a:ext>
                </a:extLst>
              </p:cNvPr>
              <p:cNvGraphicFramePr>
                <a:graphicFrameLocks noGrp="1"/>
              </p:cNvGraphicFramePr>
              <p:nvPr>
                <p:ph idx="1"/>
                <p:extLst>
                  <p:ext uri="{D42A27DB-BD31-4B8C-83A1-F6EECF244321}">
                    <p14:modId xmlns:p14="http://schemas.microsoft.com/office/powerpoint/2010/main" val="3142181535"/>
                  </p:ext>
                </p:extLst>
              </p:nvPr>
            </p:nvGraphicFramePr>
            <p:xfrm>
              <a:off x="421886" y="1772816"/>
              <a:ext cx="8354308" cy="4742175"/>
            </p:xfrm>
            <a:graphic>
              <a:graphicData uri="http://schemas.openxmlformats.org/drawingml/2006/table">
                <a:tbl>
                  <a:tblPr>
                    <a:tableStyleId>{073A0DAA-6AF3-43AB-8588-CEC1D06C72B9}</a:tableStyleId>
                  </a:tblPr>
                  <a:tblGrid>
                    <a:gridCol w="2925978">
                      <a:extLst>
                        <a:ext uri="{9D8B030D-6E8A-4147-A177-3AD203B41FA5}">
                          <a16:colId xmlns:a16="http://schemas.microsoft.com/office/drawing/2014/main" val="1526863905"/>
                        </a:ext>
                      </a:extLst>
                    </a:gridCol>
                    <a:gridCol w="1800200">
                      <a:extLst>
                        <a:ext uri="{9D8B030D-6E8A-4147-A177-3AD203B41FA5}">
                          <a16:colId xmlns:a16="http://schemas.microsoft.com/office/drawing/2014/main" val="211486192"/>
                        </a:ext>
                      </a:extLst>
                    </a:gridCol>
                    <a:gridCol w="1872208">
                      <a:extLst>
                        <a:ext uri="{9D8B030D-6E8A-4147-A177-3AD203B41FA5}">
                          <a16:colId xmlns:a16="http://schemas.microsoft.com/office/drawing/2014/main" val="568912249"/>
                        </a:ext>
                      </a:extLst>
                    </a:gridCol>
                    <a:gridCol w="1755922">
                      <a:extLst>
                        <a:ext uri="{9D8B030D-6E8A-4147-A177-3AD203B41FA5}">
                          <a16:colId xmlns:a16="http://schemas.microsoft.com/office/drawing/2014/main" val="702640133"/>
                        </a:ext>
                      </a:extLst>
                    </a:gridCol>
                  </a:tblGrid>
                  <a:tr h="2448272">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62500" t="-249" r="-201689" b="-94279"/>
                          </a:stretch>
                        </a:blipFill>
                      </a:tcPr>
                    </a:tc>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53094" t="-249" r="-94463" b="-94279"/>
                          </a:stretch>
                        </a:blipFill>
                      </a:tcPr>
                    </a:tc>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6389" t="-249" r="-694" b="-94279"/>
                          </a:stretch>
                        </a:blipFill>
                      </a:tcPr>
                    </a:tc>
                    <a:extLst>
                      <a:ext uri="{0D108BD9-81ED-4DB2-BD59-A6C34878D82A}">
                        <a16:rowId xmlns:a16="http://schemas.microsoft.com/office/drawing/2014/main" val="3866888833"/>
                      </a:ext>
                    </a:extLst>
                  </a:tr>
                  <a:tr h="2293903">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62500" t="-106897" r="-201689" b="-531"/>
                          </a:stretch>
                        </a:blipFill>
                      </a:tcPr>
                    </a:tc>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53094" t="-106897" r="-94463" b="-531"/>
                          </a:stretch>
                        </a:blipFill>
                      </a:tcPr>
                    </a:tc>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6389" t="-106897" r="-694" b="-531"/>
                          </a:stretch>
                        </a:blipFill>
                      </a:tcPr>
                    </a:tc>
                    <a:extLst>
                      <a:ext uri="{0D108BD9-81ED-4DB2-BD59-A6C34878D82A}">
                        <a16:rowId xmlns:a16="http://schemas.microsoft.com/office/drawing/2014/main" val="2016079267"/>
                      </a:ext>
                    </a:extLst>
                  </a:tr>
                </a:tbl>
              </a:graphicData>
            </a:graphic>
          </p:graphicFrame>
        </mc:Fallback>
      </mc:AlternateContent>
      <p:sp>
        <p:nvSpPr>
          <p:cNvPr id="3" name="Naslov 2">
            <a:extLst>
              <a:ext uri="{FF2B5EF4-FFF2-40B4-BE49-F238E27FC236}">
                <a16:creationId xmlns:a16="http://schemas.microsoft.com/office/drawing/2014/main" id="{D9C38AD2-D832-411D-A4B0-1BB4DF0EA945}"/>
              </a:ext>
            </a:extLst>
          </p:cNvPr>
          <p:cNvSpPr>
            <a:spLocks noGrp="1"/>
          </p:cNvSpPr>
          <p:nvPr>
            <p:ph type="title"/>
          </p:nvPr>
        </p:nvSpPr>
        <p:spPr/>
        <p:txBody>
          <a:bodyPr/>
          <a:lstStyle/>
          <a:p>
            <a:r>
              <a:rPr lang="hr-HR" dirty="0"/>
              <a:t>VZU-izlazna kartica</a:t>
            </a:r>
          </a:p>
        </p:txBody>
      </p:sp>
      <p:pic>
        <p:nvPicPr>
          <p:cNvPr id="6" name="Picture 13">
            <a:extLst>
              <a:ext uri="{FF2B5EF4-FFF2-40B4-BE49-F238E27FC236}">
                <a16:creationId xmlns:a16="http://schemas.microsoft.com/office/drawing/2014/main" id="{BF9D339E-8265-4C86-86D1-A73A7BAEE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562" t="23689" r="33292" b="26929"/>
          <a:stretch>
            <a:fillRect/>
          </a:stretch>
        </p:blipFill>
        <p:spPr bwMode="auto">
          <a:xfrm>
            <a:off x="683568" y="2060848"/>
            <a:ext cx="2296969" cy="15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1BD15840-73F5-4EBB-9D20-250BFE8EA2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4107" t="30795" r="28571" b="27110"/>
          <a:stretch>
            <a:fillRect/>
          </a:stretch>
        </p:blipFill>
        <p:spPr bwMode="auto">
          <a:xfrm>
            <a:off x="690754" y="4365104"/>
            <a:ext cx="2369558" cy="14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34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EDF95916-4C6C-4170-A58D-A7354755992C}"/>
              </a:ext>
            </a:extLst>
          </p:cNvPr>
          <p:cNvSpPr>
            <a:spLocks noGrp="1"/>
          </p:cNvSpPr>
          <p:nvPr>
            <p:ph type="title"/>
          </p:nvPr>
        </p:nvSpPr>
        <p:spPr/>
        <p:txBody>
          <a:bodyPr/>
          <a:lstStyle/>
          <a:p>
            <a:r>
              <a:rPr lang="hr-HR" dirty="0"/>
              <a:t>VZU-izlazna kartica -spajalica</a:t>
            </a:r>
          </a:p>
        </p:txBody>
      </p:sp>
      <mc:AlternateContent xmlns:mc="http://schemas.openxmlformats.org/markup-compatibility/2006" xmlns:a14="http://schemas.microsoft.com/office/drawing/2010/main">
        <mc:Choice Requires="a14">
          <p:graphicFrame>
            <p:nvGraphicFramePr>
              <p:cNvPr id="6" name="Tablica 6">
                <a:extLst>
                  <a:ext uri="{FF2B5EF4-FFF2-40B4-BE49-F238E27FC236}">
                    <a16:creationId xmlns:a16="http://schemas.microsoft.com/office/drawing/2014/main" id="{958E2CD4-9D27-4855-BABC-3C026B582DB4}"/>
                  </a:ext>
                </a:extLst>
              </p:cNvPr>
              <p:cNvGraphicFramePr>
                <a:graphicFrameLocks noGrp="1"/>
              </p:cNvGraphicFramePr>
              <p:nvPr>
                <p:ph idx="1"/>
                <p:extLst>
                  <p:ext uri="{D42A27DB-BD31-4B8C-83A1-F6EECF244321}">
                    <p14:modId xmlns:p14="http://schemas.microsoft.com/office/powerpoint/2010/main" val="4167101985"/>
                  </p:ext>
                </p:extLst>
              </p:nvPr>
            </p:nvGraphicFramePr>
            <p:xfrm>
              <a:off x="107503" y="1600200"/>
              <a:ext cx="8946849" cy="5114776"/>
            </p:xfrm>
            <a:graphic>
              <a:graphicData uri="http://schemas.openxmlformats.org/drawingml/2006/table">
                <a:tbl>
                  <a:tblPr>
                    <a:tableStyleId>{D113A9D2-9D6B-4929-AA2D-F23B5EE8CBE7}</a:tableStyleId>
                  </a:tblPr>
                  <a:tblGrid>
                    <a:gridCol w="4689881">
                      <a:extLst>
                        <a:ext uri="{9D8B030D-6E8A-4147-A177-3AD203B41FA5}">
                          <a16:colId xmlns:a16="http://schemas.microsoft.com/office/drawing/2014/main" val="2967773981"/>
                        </a:ext>
                      </a:extLst>
                    </a:gridCol>
                    <a:gridCol w="4256968">
                      <a:extLst>
                        <a:ext uri="{9D8B030D-6E8A-4147-A177-3AD203B41FA5}">
                          <a16:colId xmlns:a16="http://schemas.microsoft.com/office/drawing/2014/main" val="1811437789"/>
                        </a:ext>
                      </a:extLst>
                    </a:gridCol>
                  </a:tblGrid>
                  <a:tr h="850900">
                    <a:tc>
                      <a:txBody>
                        <a:bodyPr/>
                        <a:lstStyle/>
                        <a:p>
                          <a:pPr/>
                          <a14:m>
                            <m:oMathPara xmlns:m="http://schemas.openxmlformats.org/officeDocument/2006/math">
                              <m:oMathParaPr>
                                <m:jc m:val="centerGroup"/>
                              </m:oMathParaPr>
                              <m:oMath xmlns:m="http://schemas.openxmlformats.org/officeDocument/2006/math">
                                <m:r>
                                  <a:rPr lang="hr-HR" sz="2400" smtClean="0">
                                    <a:latin typeface="Cambria Math" panose="02040503050406030204" pitchFamily="18" charset="0"/>
                                  </a:rPr>
                                  <m:t>24</m:t>
                                </m:r>
                                <m:sSup>
                                  <m:sSupPr>
                                    <m:ctrlPr>
                                      <a:rPr lang="hr-HR" sz="2400" i="1">
                                        <a:latin typeface="Cambria Math" panose="02040503050406030204" pitchFamily="18" charset="0"/>
                                      </a:rPr>
                                    </m:ctrlPr>
                                  </m:sSupPr>
                                  <m:e>
                                    <m:r>
                                      <a:rPr lang="hr-HR" sz="2400">
                                        <a:latin typeface="Cambria Math" panose="02040503050406030204" pitchFamily="18" charset="0"/>
                                      </a:rPr>
                                      <m:t>𝑥</m:t>
                                    </m:r>
                                  </m:e>
                                  <m:sup>
                                    <m:r>
                                      <a:rPr lang="hr-HR" sz="2400">
                                        <a:latin typeface="Cambria Math" panose="02040503050406030204" pitchFamily="18" charset="0"/>
                                      </a:rPr>
                                      <m:t>4</m:t>
                                    </m:r>
                                  </m:sup>
                                </m:sSup>
                                <m:r>
                                  <a:rPr lang="hr-HR" sz="2400">
                                    <a:latin typeface="Cambria Math" panose="02040503050406030204" pitchFamily="18" charset="0"/>
                                  </a:rPr>
                                  <m:t>+3</m:t>
                                </m:r>
                                <m:r>
                                  <a:rPr lang="hr-HR" sz="2400">
                                    <a:latin typeface="Cambria Math" panose="02040503050406030204" pitchFamily="18" charset="0"/>
                                  </a:rPr>
                                  <m:t>𝑥</m:t>
                                </m:r>
                                <m:sSup>
                                  <m:sSupPr>
                                    <m:ctrlPr>
                                      <a:rPr lang="hr-HR" sz="2400" i="1">
                                        <a:latin typeface="Cambria Math" panose="02040503050406030204" pitchFamily="18" charset="0"/>
                                      </a:rPr>
                                    </m:ctrlPr>
                                  </m:sSupPr>
                                  <m:e>
                                    <m:r>
                                      <a:rPr lang="hr-HR" sz="2400">
                                        <a:latin typeface="Cambria Math" panose="02040503050406030204" pitchFamily="18" charset="0"/>
                                      </a:rPr>
                                      <m:t>𝑏</m:t>
                                    </m:r>
                                  </m:e>
                                  <m:sup>
                                    <m:r>
                                      <a:rPr lang="hr-HR" sz="2400">
                                        <a:latin typeface="Cambria Math" panose="02040503050406030204" pitchFamily="18" charset="0"/>
                                      </a:rPr>
                                      <m:t>3</m:t>
                                    </m:r>
                                  </m:sup>
                                </m:sSup>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hr-HR" sz="2400" i="1" kern="1200" smtClean="0">
                                        <a:effectLst/>
                                        <a:latin typeface="Cambria Math" panose="02040503050406030204" pitchFamily="18" charset="0"/>
                                      </a:rPr>
                                    </m:ctrlPr>
                                  </m:sSupPr>
                                  <m:e>
                                    <m:r>
                                      <a:rPr lang="hr-HR" sz="2400" kern="1200">
                                        <a:effectLst/>
                                        <a:latin typeface="Cambria Math" panose="02040503050406030204" pitchFamily="18" charset="0"/>
                                      </a:rPr>
                                      <m:t>𝑝</m:t>
                                    </m:r>
                                  </m:e>
                                  <m:sup>
                                    <m:r>
                                      <a:rPr lang="hr-HR" sz="2400" kern="1200">
                                        <a:effectLst/>
                                        <a:latin typeface="Cambria Math" panose="02040503050406030204" pitchFamily="18" charset="0"/>
                                      </a:rPr>
                                      <m:t>3</m:t>
                                    </m:r>
                                  </m:sup>
                                </m:sSup>
                                <m:r>
                                  <a:rPr lang="hr-HR" sz="2400" kern="1200">
                                    <a:effectLst/>
                                    <a:latin typeface="Cambria Math" panose="02040503050406030204" pitchFamily="18" charset="0"/>
                                  </a:rPr>
                                  <m:t>+8+10</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𝑝</m:t>
                                    </m:r>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+20</m:t>
                                </m:r>
                                <m:r>
                                  <a:rPr lang="hr-HR" sz="2400" kern="1200">
                                    <a:effectLst/>
                                    <a:latin typeface="Cambria Math" panose="02040503050406030204" pitchFamily="18" charset="0"/>
                                  </a:rPr>
                                  <m:t>𝑝</m:t>
                                </m:r>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932155418"/>
                      </a:ext>
                    </a:extLst>
                  </a:tr>
                  <a:tr h="850900">
                    <a:tc>
                      <a:txBody>
                        <a:bodyPr/>
                        <a:lstStyle/>
                        <a:p>
                          <a:pPr/>
                          <a14:m>
                            <m:oMathPara xmlns:m="http://schemas.openxmlformats.org/officeDocument/2006/math">
                              <m:oMathParaPr>
                                <m:jc m:val="center"/>
                              </m:oMathParaPr>
                              <m:oMath xmlns:m="http://schemas.openxmlformats.org/officeDocument/2006/math">
                                <m:d>
                                  <m:dPr>
                                    <m:ctrlPr>
                                      <a:rPr lang="hr-HR" sz="2400" i="1" kern="1200" smtClean="0">
                                        <a:effectLst/>
                                        <a:latin typeface="Cambria Math" panose="02040503050406030204" pitchFamily="18" charset="0"/>
                                      </a:rPr>
                                    </m:ctrlPr>
                                  </m:dPr>
                                  <m:e>
                                    <m:r>
                                      <a:rPr lang="hr-HR" sz="2400" kern="1200">
                                        <a:effectLst/>
                                        <a:latin typeface="Cambria Math" panose="02040503050406030204" pitchFamily="18" charset="0"/>
                                      </a:rPr>
                                      <m:t>3</m:t>
                                    </m:r>
                                    <m:r>
                                      <a:rPr lang="hr-HR" sz="2400" kern="1200">
                                        <a:effectLst/>
                                        <a:latin typeface="Cambria Math" panose="02040503050406030204" pitchFamily="18" charset="0"/>
                                      </a:rPr>
                                      <m:t>𝑎</m:t>
                                    </m:r>
                                    <m:r>
                                      <a:rPr lang="hr-HR" sz="2400" kern="1200">
                                        <a:effectLst/>
                                        <a:latin typeface="Cambria Math" panose="02040503050406030204" pitchFamily="18" charset="0"/>
                                      </a:rPr>
                                      <m:t>−</m:t>
                                    </m:r>
                                    <m:r>
                                      <a:rPr lang="hr-HR" sz="2400" kern="1200">
                                        <a:effectLst/>
                                        <a:latin typeface="Cambria Math" panose="02040503050406030204" pitchFamily="18" charset="0"/>
                                      </a:rPr>
                                      <m:t>𝑏</m:t>
                                    </m:r>
                                    <m:r>
                                      <a:rPr lang="hr-HR" sz="2400" kern="1200">
                                        <a:effectLst/>
                                        <a:latin typeface="Cambria Math" panose="02040503050406030204" pitchFamily="18" charset="0"/>
                                      </a:rPr>
                                      <m:t>−1</m:t>
                                    </m:r>
                                  </m:e>
                                </m:d>
                                <m:d>
                                  <m:dPr>
                                    <m:ctrlPr>
                                      <a:rPr lang="hr-HR" sz="2400" i="1" kern="1200">
                                        <a:effectLst/>
                                        <a:latin typeface="Cambria Math" panose="02040503050406030204" pitchFamily="18" charset="0"/>
                                      </a:rPr>
                                    </m:ctrlPr>
                                  </m:dPr>
                                  <m:e>
                                    <m:r>
                                      <a:rPr lang="hr-HR" sz="2400" kern="1200">
                                        <a:effectLst/>
                                        <a:latin typeface="Cambria Math" panose="02040503050406030204" pitchFamily="18" charset="0"/>
                                      </a:rPr>
                                      <m:t>3</m:t>
                                    </m:r>
                                    <m:r>
                                      <a:rPr lang="hr-HR" sz="2400" kern="1200">
                                        <a:effectLst/>
                                        <a:latin typeface="Cambria Math" panose="02040503050406030204" pitchFamily="18" charset="0"/>
                                      </a:rPr>
                                      <m:t>𝑎</m:t>
                                    </m:r>
                                    <m:r>
                                      <a:rPr lang="hr-HR" sz="2400" kern="1200">
                                        <a:effectLst/>
                                        <a:latin typeface="Cambria Math" panose="02040503050406030204" pitchFamily="18" charset="0"/>
                                      </a:rPr>
                                      <m:t>−</m:t>
                                    </m:r>
                                    <m:r>
                                      <a:rPr lang="hr-HR" sz="2400" kern="1200">
                                        <a:effectLst/>
                                        <a:latin typeface="Cambria Math" panose="02040503050406030204" pitchFamily="18" charset="0"/>
                                      </a:rPr>
                                      <m:t>𝑏</m:t>
                                    </m:r>
                                    <m:r>
                                      <a:rPr lang="hr-HR" sz="2400" kern="1200">
                                        <a:effectLst/>
                                        <a:latin typeface="Cambria Math" panose="02040503050406030204" pitchFamily="18" charset="0"/>
                                      </a:rPr>
                                      <m:t>+1</m:t>
                                    </m:r>
                                  </m:e>
                                </m:d>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14:m>
                            <m:oMathPara xmlns:m="http://schemas.openxmlformats.org/officeDocument/2006/math">
                              <m:oMathParaPr>
                                <m:jc m:val="centerGroup"/>
                              </m:oMathParaPr>
                              <m:oMath xmlns:m="http://schemas.openxmlformats.org/officeDocument/2006/math">
                                <m:r>
                                  <a:rPr lang="hr-HR" sz="2400" kern="1200" smtClean="0">
                                    <a:effectLst/>
                                    <a:latin typeface="Cambria Math" panose="02040503050406030204" pitchFamily="18" charset="0"/>
                                  </a:rPr>
                                  <m:t>3</m:t>
                                </m:r>
                                <m:r>
                                  <a:rPr lang="hr-HR" sz="2400" kern="1200" smtClean="0">
                                    <a:effectLst/>
                                    <a:latin typeface="Cambria Math" panose="02040503050406030204" pitchFamily="18" charset="0"/>
                                  </a:rPr>
                                  <m:t>𝑥</m:t>
                                </m:r>
                                <m:r>
                                  <a:rPr lang="hr-HR" sz="2400" kern="1200" smtClean="0">
                                    <a:effectLst/>
                                    <a:latin typeface="Cambria Math" panose="02040503050406030204" pitchFamily="18" charset="0"/>
                                  </a:rPr>
                                  <m:t>(2</m:t>
                                </m:r>
                                <m:r>
                                  <a:rPr lang="hr-HR" sz="2400" kern="1200" smtClean="0">
                                    <a:effectLst/>
                                    <a:latin typeface="Cambria Math" panose="02040503050406030204" pitchFamily="18" charset="0"/>
                                  </a:rPr>
                                  <m:t>𝑥</m:t>
                                </m:r>
                                <m:r>
                                  <a:rPr lang="hr-HR" sz="2400" kern="1200" smtClean="0">
                                    <a:effectLst/>
                                    <a:latin typeface="Cambria Math" panose="02040503050406030204" pitchFamily="18" charset="0"/>
                                  </a:rPr>
                                  <m:t>+</m:t>
                                </m:r>
                                <m:r>
                                  <a:rPr lang="hr-HR" sz="2400" kern="1200" smtClean="0">
                                    <a:effectLst/>
                                    <a:latin typeface="Cambria Math" panose="02040503050406030204" pitchFamily="18" charset="0"/>
                                  </a:rPr>
                                  <m:t>𝑏</m:t>
                                </m:r>
                                <m:r>
                                  <a:rPr lang="hr-HR" sz="2400" kern="1200" smtClean="0">
                                    <a:effectLst/>
                                    <a:latin typeface="Cambria Math" panose="02040503050406030204" pitchFamily="18" charset="0"/>
                                  </a:rPr>
                                  <m:t>)</m:t>
                                </m:r>
                                <m:d>
                                  <m:dPr>
                                    <m:ctrlPr>
                                      <a:rPr lang="hr-HR" sz="2400" i="1" kern="1200">
                                        <a:effectLst/>
                                        <a:latin typeface="Cambria Math" panose="02040503050406030204" pitchFamily="18" charset="0"/>
                                      </a:rPr>
                                    </m:ctrlPr>
                                  </m:dPr>
                                  <m:e>
                                    <m:r>
                                      <a:rPr lang="hr-HR" sz="2400" kern="1200">
                                        <a:effectLst/>
                                        <a:latin typeface="Cambria Math" panose="02040503050406030204" pitchFamily="18" charset="0"/>
                                      </a:rPr>
                                      <m:t>4</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𝑥</m:t>
                                        </m:r>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−2</m:t>
                                    </m:r>
                                    <m:r>
                                      <a:rPr lang="hr-HR" sz="2400" kern="1200">
                                        <a:effectLst/>
                                        <a:latin typeface="Cambria Math" panose="02040503050406030204" pitchFamily="18" charset="0"/>
                                      </a:rPr>
                                      <m:t>𝑥𝑏</m:t>
                                    </m:r>
                                    <m:r>
                                      <a:rPr lang="hr-HR" sz="2400" kern="1200">
                                        <a:effectLst/>
                                        <a:latin typeface="Cambria Math" panose="02040503050406030204" pitchFamily="18" charset="0"/>
                                      </a:rPr>
                                      <m:t>+</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𝑏</m:t>
                                        </m:r>
                                      </m:e>
                                      <m:sup>
                                        <m:r>
                                          <a:rPr lang="hr-HR" sz="2400" kern="1200">
                                            <a:effectLst/>
                                            <a:latin typeface="Cambria Math" panose="02040503050406030204" pitchFamily="18" charset="0"/>
                                          </a:rPr>
                                          <m:t>2</m:t>
                                        </m:r>
                                      </m:sup>
                                    </m:sSup>
                                  </m:e>
                                </m:d>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02706203"/>
                      </a:ext>
                    </a:extLst>
                  </a:tr>
                  <a:tr h="8509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hr-HR" sz="2400" smtClean="0">
                                    <a:effectLst/>
                                    <a:latin typeface="Cambria Math" panose="02040503050406030204" pitchFamily="18" charset="0"/>
                                  </a:rPr>
                                  <m:t>50</m:t>
                                </m:r>
                                <m:sSup>
                                  <m:sSupPr>
                                    <m:ctrlPr>
                                      <a:rPr lang="hr-HR" sz="2400" i="1">
                                        <a:effectLst/>
                                        <a:latin typeface="Cambria Math" panose="02040503050406030204" pitchFamily="18" charset="0"/>
                                      </a:rPr>
                                    </m:ctrlPr>
                                  </m:sSupPr>
                                  <m:e>
                                    <m:r>
                                      <a:rPr lang="hr-HR" sz="2400">
                                        <a:effectLst/>
                                        <a:latin typeface="Cambria Math" panose="02040503050406030204" pitchFamily="18" charset="0"/>
                                      </a:rPr>
                                      <m:t>𝑎</m:t>
                                    </m:r>
                                  </m:e>
                                  <m:sup>
                                    <m:r>
                                      <a:rPr lang="hr-HR" sz="2400">
                                        <a:effectLst/>
                                        <a:latin typeface="Cambria Math" panose="02040503050406030204" pitchFamily="18" charset="0"/>
                                      </a:rPr>
                                      <m:t>4</m:t>
                                    </m:r>
                                  </m:sup>
                                </m:sSup>
                                <m:r>
                                  <a:rPr lang="hr-HR" sz="2400">
                                    <a:effectLst/>
                                    <a:latin typeface="Cambria Math" panose="02040503050406030204" pitchFamily="18" charset="0"/>
                                  </a:rPr>
                                  <m:t>𝑏</m:t>
                                </m:r>
                                <m:r>
                                  <a:rPr lang="hr-HR" sz="2400">
                                    <a:effectLst/>
                                    <a:latin typeface="Cambria Math" panose="02040503050406030204" pitchFamily="18" charset="0"/>
                                  </a:rPr>
                                  <m:t>−60</m:t>
                                </m:r>
                                <m:sSup>
                                  <m:sSupPr>
                                    <m:ctrlPr>
                                      <a:rPr lang="hr-HR" sz="2400" i="1">
                                        <a:effectLst/>
                                        <a:latin typeface="Cambria Math" panose="02040503050406030204" pitchFamily="18" charset="0"/>
                                      </a:rPr>
                                    </m:ctrlPr>
                                  </m:sSupPr>
                                  <m:e>
                                    <m:r>
                                      <a:rPr lang="hr-HR" sz="2400">
                                        <a:effectLst/>
                                        <a:latin typeface="Cambria Math" panose="02040503050406030204" pitchFamily="18" charset="0"/>
                                      </a:rPr>
                                      <m:t>𝑎</m:t>
                                    </m:r>
                                  </m:e>
                                  <m:sup>
                                    <m:r>
                                      <a:rPr lang="hr-HR" sz="2400">
                                        <a:effectLst/>
                                        <a:latin typeface="Cambria Math" panose="02040503050406030204" pitchFamily="18" charset="0"/>
                                      </a:rPr>
                                      <m:t>3</m:t>
                                    </m:r>
                                  </m:sup>
                                </m:sSup>
                                <m:sSup>
                                  <m:sSupPr>
                                    <m:ctrlPr>
                                      <a:rPr lang="hr-HR" sz="2400" i="1">
                                        <a:effectLst/>
                                        <a:latin typeface="Cambria Math" panose="02040503050406030204" pitchFamily="18" charset="0"/>
                                      </a:rPr>
                                    </m:ctrlPr>
                                  </m:sSupPr>
                                  <m:e>
                                    <m:r>
                                      <a:rPr lang="hr-HR" sz="2400">
                                        <a:effectLst/>
                                        <a:latin typeface="Cambria Math" panose="02040503050406030204" pitchFamily="18" charset="0"/>
                                      </a:rPr>
                                      <m:t>𝑏</m:t>
                                    </m:r>
                                  </m:e>
                                  <m:sup>
                                    <m:r>
                                      <a:rPr lang="hr-HR" sz="2400">
                                        <a:effectLst/>
                                        <a:latin typeface="Cambria Math" panose="02040503050406030204" pitchFamily="18" charset="0"/>
                                      </a:rPr>
                                      <m:t>3</m:t>
                                    </m:r>
                                  </m:sup>
                                </m:sSup>
                                <m:r>
                                  <a:rPr lang="hr-HR" sz="2400">
                                    <a:effectLst/>
                                    <a:latin typeface="Cambria Math" panose="02040503050406030204" pitchFamily="18" charset="0"/>
                                  </a:rPr>
                                  <m:t>+18</m:t>
                                </m:r>
                                <m:sSup>
                                  <m:sSupPr>
                                    <m:ctrlPr>
                                      <a:rPr lang="hr-HR" sz="2400" i="1">
                                        <a:effectLst/>
                                        <a:latin typeface="Cambria Math" panose="02040503050406030204" pitchFamily="18" charset="0"/>
                                      </a:rPr>
                                    </m:ctrlPr>
                                  </m:sSupPr>
                                  <m:e>
                                    <m:r>
                                      <a:rPr lang="hr-HR" sz="2400">
                                        <a:effectLst/>
                                        <a:latin typeface="Cambria Math" panose="02040503050406030204" pitchFamily="18" charset="0"/>
                                      </a:rPr>
                                      <m:t>𝑎</m:t>
                                    </m:r>
                                  </m:e>
                                  <m:sup>
                                    <m:r>
                                      <a:rPr lang="hr-HR" sz="2400">
                                        <a:effectLst/>
                                        <a:latin typeface="Cambria Math" panose="02040503050406030204" pitchFamily="18" charset="0"/>
                                      </a:rPr>
                                      <m:t>2</m:t>
                                    </m:r>
                                  </m:sup>
                                </m:sSup>
                                <m:sSup>
                                  <m:sSupPr>
                                    <m:ctrlPr>
                                      <a:rPr lang="hr-HR" sz="2400" i="1">
                                        <a:effectLst/>
                                        <a:latin typeface="Cambria Math" panose="02040503050406030204" pitchFamily="18" charset="0"/>
                                      </a:rPr>
                                    </m:ctrlPr>
                                  </m:sSupPr>
                                  <m:e>
                                    <m:r>
                                      <a:rPr lang="hr-HR" sz="2400">
                                        <a:effectLst/>
                                        <a:latin typeface="Cambria Math" panose="02040503050406030204" pitchFamily="18" charset="0"/>
                                      </a:rPr>
                                      <m:t>𝑏</m:t>
                                    </m:r>
                                  </m:e>
                                  <m:sup>
                                    <m:r>
                                      <a:rPr lang="hr-HR" sz="2400">
                                        <a:effectLst/>
                                        <a:latin typeface="Cambria Math" panose="02040503050406030204" pitchFamily="18" charset="0"/>
                                      </a:rPr>
                                      <m:t>5</m:t>
                                    </m:r>
                                  </m:sup>
                                </m:sSup>
                              </m:oMath>
                            </m:oMathPara>
                          </a14:m>
                          <a:endParaRPr lang="hr-HR" sz="2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14:m>
                            <m:oMathPara xmlns:m="http://schemas.openxmlformats.org/officeDocument/2006/math">
                              <m:oMathParaPr>
                                <m:jc m:val="centerGroup"/>
                              </m:oMathParaPr>
                              <m:oMath xmlns:m="http://schemas.openxmlformats.org/officeDocument/2006/math">
                                <m:r>
                                  <a:rPr lang="hr-HR" sz="2400" kern="1200" smtClean="0">
                                    <a:effectLst/>
                                    <a:latin typeface="Cambria Math" panose="02040503050406030204" pitchFamily="18" charset="0"/>
                                  </a:rPr>
                                  <m:t>9</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𝑎</m:t>
                                    </m:r>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−6</m:t>
                                </m:r>
                                <m:r>
                                  <a:rPr lang="hr-HR" sz="2400" kern="1200" smtClean="0">
                                    <a:effectLst/>
                                    <a:latin typeface="Cambria Math" panose="02040503050406030204" pitchFamily="18" charset="0"/>
                                  </a:rPr>
                                  <m:t>𝑎𝑏</m:t>
                                </m:r>
                                <m:r>
                                  <a:rPr lang="hr-HR" sz="2400" kern="1200">
                                    <a:effectLst/>
                                    <a:latin typeface="Cambria Math" panose="02040503050406030204" pitchFamily="18" charset="0"/>
                                  </a:rPr>
                                  <m:t>+</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𝑏</m:t>
                                    </m:r>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−1</m:t>
                                </m:r>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29715767"/>
                      </a:ext>
                    </a:extLst>
                  </a:tr>
                  <a:tr h="860276">
                    <a:tc>
                      <a:txBody>
                        <a:bodyPr/>
                        <a:lstStyle/>
                        <a:p>
                          <a:pPr/>
                          <a14:m>
                            <m:oMathPara xmlns:m="http://schemas.openxmlformats.org/officeDocument/2006/math">
                              <m:oMathParaPr>
                                <m:jc m:val="centerGroup"/>
                              </m:oMathParaPr>
                              <m:oMath xmlns:m="http://schemas.openxmlformats.org/officeDocument/2006/math">
                                <m:d>
                                  <m:dPr>
                                    <m:ctrlPr>
                                      <a:rPr lang="hr-HR" sz="2400" i="1" kern="1200" smtClean="0">
                                        <a:effectLst/>
                                        <a:latin typeface="Cambria Math" panose="02040503050406030204" pitchFamily="18" charset="0"/>
                                      </a:rPr>
                                    </m:ctrlPr>
                                  </m:dPr>
                                  <m:e>
                                    <m:r>
                                      <a:rPr lang="hr-HR" sz="2400" kern="1200">
                                        <a:effectLst/>
                                        <a:latin typeface="Cambria Math" panose="02040503050406030204" pitchFamily="18" charset="0"/>
                                      </a:rPr>
                                      <m:t>𝑝</m:t>
                                    </m:r>
                                    <m:r>
                                      <a:rPr lang="hr-HR" sz="2400" kern="1200">
                                        <a:effectLst/>
                                        <a:latin typeface="Cambria Math" panose="02040503050406030204" pitchFamily="18" charset="0"/>
                                      </a:rPr>
                                      <m:t>+2</m:t>
                                    </m:r>
                                  </m:e>
                                </m:d>
                                <m:d>
                                  <m:dPr>
                                    <m:ctrlPr>
                                      <a:rPr lang="hr-HR" sz="2400" i="1" kern="1200">
                                        <a:effectLst/>
                                        <a:latin typeface="Cambria Math" panose="02040503050406030204" pitchFamily="18" charset="0"/>
                                      </a:rPr>
                                    </m:ctrlPr>
                                  </m:dPr>
                                  <m:e>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𝑝</m:t>
                                        </m:r>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+8</m:t>
                                    </m:r>
                                    <m:r>
                                      <a:rPr lang="hr-HR" sz="2400" kern="1200">
                                        <a:effectLst/>
                                        <a:latin typeface="Cambria Math" panose="02040503050406030204" pitchFamily="18" charset="0"/>
                                      </a:rPr>
                                      <m:t>𝑝</m:t>
                                    </m:r>
                                    <m:r>
                                      <a:rPr lang="hr-HR" sz="2400" kern="1200">
                                        <a:effectLst/>
                                        <a:latin typeface="Cambria Math" panose="02040503050406030204" pitchFamily="18" charset="0"/>
                                      </a:rPr>
                                      <m:t>+4</m:t>
                                    </m:r>
                                  </m:e>
                                </m:d>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14:m>
                            <m:oMathPara xmlns:m="http://schemas.openxmlformats.org/officeDocument/2006/math">
                              <m:oMathParaPr>
                                <m:jc m:val="centerGroup"/>
                              </m:oMathParaPr>
                              <m:oMath xmlns:m="http://schemas.openxmlformats.org/officeDocument/2006/math">
                                <m:r>
                                  <a:rPr lang="hr-HR" sz="2400" kern="1200" smtClean="0">
                                    <a:effectLst/>
                                    <a:latin typeface="Cambria Math" panose="02040503050406030204" pitchFamily="18" charset="0"/>
                                  </a:rPr>
                                  <m:t>5(3</m:t>
                                </m:r>
                                <m:r>
                                  <a:rPr lang="hr-HR" sz="2400" kern="1200" smtClean="0">
                                    <a:effectLst/>
                                    <a:latin typeface="Cambria Math" panose="02040503050406030204" pitchFamily="18" charset="0"/>
                                  </a:rPr>
                                  <m:t>𝑥</m:t>
                                </m:r>
                                <m:r>
                                  <a:rPr lang="hr-HR" sz="2400" kern="1200" smtClean="0">
                                    <a:effectLst/>
                                    <a:latin typeface="Cambria Math" panose="02040503050406030204" pitchFamily="18" charset="0"/>
                                  </a:rPr>
                                  <m:t>−2</m:t>
                                </m:r>
                                <m:r>
                                  <a:rPr lang="hr-HR" sz="2400" kern="1200" smtClean="0">
                                    <a:effectLst/>
                                    <a:latin typeface="Cambria Math" panose="02040503050406030204" pitchFamily="18" charset="0"/>
                                  </a:rPr>
                                  <m:t>𝑦</m:t>
                                </m:r>
                                <m:r>
                                  <a:rPr lang="hr-HR" sz="2400" kern="1200" smtClean="0">
                                    <a:effectLst/>
                                    <a:latin typeface="Cambria Math" panose="02040503050406030204" pitchFamily="18" charset="0"/>
                                  </a:rPr>
                                  <m:t>)</m:t>
                                </m:r>
                                <m:d>
                                  <m:dPr>
                                    <m:ctrlPr>
                                      <a:rPr lang="hr-HR" sz="2400" i="1" kern="1200">
                                        <a:effectLst/>
                                        <a:latin typeface="Cambria Math" panose="02040503050406030204" pitchFamily="18" charset="0"/>
                                      </a:rPr>
                                    </m:ctrlPr>
                                  </m:dPr>
                                  <m:e>
                                    <m:r>
                                      <a:rPr lang="hr-HR" sz="2400" kern="1200">
                                        <a:effectLst/>
                                        <a:latin typeface="Cambria Math" panose="02040503050406030204" pitchFamily="18" charset="0"/>
                                      </a:rPr>
                                      <m:t>9</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𝑥</m:t>
                                        </m:r>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+6</m:t>
                                    </m:r>
                                    <m:r>
                                      <a:rPr lang="hr-HR" sz="2400" kern="1200">
                                        <a:effectLst/>
                                        <a:latin typeface="Cambria Math" panose="02040503050406030204" pitchFamily="18" charset="0"/>
                                      </a:rPr>
                                      <m:t>𝑥𝑦</m:t>
                                    </m:r>
                                    <m:r>
                                      <a:rPr lang="hr-HR" sz="2400" kern="1200">
                                        <a:effectLst/>
                                        <a:latin typeface="Cambria Math" panose="02040503050406030204" pitchFamily="18" charset="0"/>
                                      </a:rPr>
                                      <m:t>+4</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𝑦</m:t>
                                        </m:r>
                                      </m:e>
                                      <m:sup>
                                        <m:r>
                                          <a:rPr lang="hr-HR" sz="2400" kern="1200">
                                            <a:effectLst/>
                                            <a:latin typeface="Cambria Math" panose="02040503050406030204" pitchFamily="18" charset="0"/>
                                          </a:rPr>
                                          <m:t>2</m:t>
                                        </m:r>
                                      </m:sup>
                                    </m:sSup>
                                  </m:e>
                                </m:d>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988185681"/>
                      </a:ext>
                    </a:extLst>
                  </a:tr>
                  <a:tr h="850900">
                    <a:tc>
                      <a:txBody>
                        <a:bodyPr/>
                        <a:lstStyle/>
                        <a:p>
                          <a:pPr/>
                          <a14:m>
                            <m:oMathPara xmlns:m="http://schemas.openxmlformats.org/officeDocument/2006/math">
                              <m:oMathParaPr>
                                <m:jc m:val="centerGroup"/>
                              </m:oMathParaPr>
                              <m:oMath xmlns:m="http://schemas.openxmlformats.org/officeDocument/2006/math">
                                <m:r>
                                  <a:rPr lang="hr-HR" sz="2400" kern="1200" smtClean="0">
                                    <a:effectLst/>
                                    <a:latin typeface="Cambria Math" panose="02040503050406030204" pitchFamily="18" charset="0"/>
                                  </a:rPr>
                                  <m:t>135</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𝑥</m:t>
                                    </m:r>
                                  </m:e>
                                  <m:sup>
                                    <m:r>
                                      <a:rPr lang="hr-HR" sz="2400" kern="1200">
                                        <a:effectLst/>
                                        <a:latin typeface="Cambria Math" panose="02040503050406030204" pitchFamily="18" charset="0"/>
                                      </a:rPr>
                                      <m:t>3</m:t>
                                    </m:r>
                                  </m:sup>
                                </m:sSup>
                                <m:r>
                                  <a:rPr lang="hr-HR" sz="2400" kern="1200">
                                    <a:effectLst/>
                                    <a:latin typeface="Cambria Math" panose="02040503050406030204" pitchFamily="18" charset="0"/>
                                  </a:rPr>
                                  <m:t>−40</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𝑦</m:t>
                                    </m:r>
                                  </m:e>
                                  <m:sup>
                                    <m:r>
                                      <a:rPr lang="hr-HR" sz="2400" kern="1200">
                                        <a:effectLst/>
                                        <a:latin typeface="Cambria Math" panose="02040503050406030204" pitchFamily="18" charset="0"/>
                                      </a:rPr>
                                      <m:t>3</m:t>
                                    </m:r>
                                  </m:sup>
                                </m:sSup>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14:m>
                            <m:oMathPara xmlns:m="http://schemas.openxmlformats.org/officeDocument/2006/math">
                              <m:oMathParaPr>
                                <m:jc m:val="centerGroup"/>
                              </m:oMathParaPr>
                              <m:oMath xmlns:m="http://schemas.openxmlformats.org/officeDocument/2006/math">
                                <m:r>
                                  <a:rPr lang="hr-HR" sz="2400" kern="1200" smtClean="0">
                                    <a:effectLst/>
                                    <a:latin typeface="Cambria Math" panose="02040503050406030204" pitchFamily="18" charset="0"/>
                                  </a:rPr>
                                  <m:t>2</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𝑎</m:t>
                                    </m:r>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𝑏</m:t>
                                </m:r>
                                <m:sSup>
                                  <m:sSupPr>
                                    <m:ctrlPr>
                                      <a:rPr lang="hr-HR" sz="2400" i="1" kern="1200">
                                        <a:effectLst/>
                                        <a:latin typeface="Cambria Math" panose="02040503050406030204" pitchFamily="18" charset="0"/>
                                      </a:rPr>
                                    </m:ctrlPr>
                                  </m:sSupPr>
                                  <m:e>
                                    <m:d>
                                      <m:dPr>
                                        <m:ctrlPr>
                                          <a:rPr lang="hr-HR" sz="2400" i="1" kern="1200">
                                            <a:effectLst/>
                                            <a:latin typeface="Cambria Math" panose="02040503050406030204" pitchFamily="18" charset="0"/>
                                          </a:rPr>
                                        </m:ctrlPr>
                                      </m:dPr>
                                      <m:e>
                                        <m:r>
                                          <a:rPr lang="hr-HR" sz="2400" kern="1200">
                                            <a:effectLst/>
                                            <a:latin typeface="Cambria Math" panose="02040503050406030204" pitchFamily="18" charset="0"/>
                                          </a:rPr>
                                          <m:t>5</m:t>
                                        </m:r>
                                        <m:r>
                                          <a:rPr lang="hr-HR" sz="2400" kern="1200">
                                            <a:effectLst/>
                                            <a:latin typeface="Cambria Math" panose="02040503050406030204" pitchFamily="18" charset="0"/>
                                          </a:rPr>
                                          <m:t>𝑎</m:t>
                                        </m:r>
                                        <m:r>
                                          <a:rPr lang="hr-HR" sz="2400" kern="1200">
                                            <a:effectLst/>
                                            <a:latin typeface="Cambria Math" panose="02040503050406030204" pitchFamily="18" charset="0"/>
                                          </a:rPr>
                                          <m:t>−3</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𝑎</m:t>
                                            </m:r>
                                          </m:e>
                                          <m:sup>
                                            <m:r>
                                              <a:rPr lang="hr-HR" sz="2400" kern="1200">
                                                <a:effectLst/>
                                                <a:latin typeface="Cambria Math" panose="02040503050406030204" pitchFamily="18" charset="0"/>
                                              </a:rPr>
                                              <m:t>2</m:t>
                                            </m:r>
                                          </m:sup>
                                        </m:sSup>
                                      </m:e>
                                    </m:d>
                                  </m:e>
                                  <m:sup>
                                    <m:r>
                                      <a:rPr lang="hr-HR" sz="2400" kern="1200">
                                        <a:effectLst/>
                                        <a:latin typeface="Cambria Math" panose="02040503050406030204" pitchFamily="18" charset="0"/>
                                      </a:rPr>
                                      <m:t>2</m:t>
                                    </m:r>
                                  </m:sup>
                                </m:sSup>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08660836"/>
                      </a:ext>
                    </a:extLst>
                  </a:tr>
                  <a:tr h="850900">
                    <a:tc>
                      <a:txBody>
                        <a:bodyPr/>
                        <a:lstStyle/>
                        <a:p>
                          <a:pPr/>
                          <a14:m>
                            <m:oMathPara xmlns:m="http://schemas.openxmlformats.org/officeDocument/2006/math">
                              <m:oMathParaPr>
                                <m:jc m:val="centerGroup"/>
                              </m:oMathParaPr>
                              <m:oMath xmlns:m="http://schemas.openxmlformats.org/officeDocument/2006/math">
                                <m:sSup>
                                  <m:sSupPr>
                                    <m:ctrlPr>
                                      <a:rPr lang="hr-HR" sz="2400" i="1" kern="1200" smtClean="0">
                                        <a:effectLst/>
                                        <a:latin typeface="Cambria Math" panose="02040503050406030204" pitchFamily="18" charset="0"/>
                                      </a:rPr>
                                    </m:ctrlPr>
                                  </m:sSupPr>
                                  <m:e>
                                    <m:d>
                                      <m:dPr>
                                        <m:ctrlPr>
                                          <a:rPr lang="hr-HR" sz="2400" i="1" kern="1200">
                                            <a:effectLst/>
                                            <a:latin typeface="Cambria Math" panose="02040503050406030204" pitchFamily="18" charset="0"/>
                                          </a:rPr>
                                        </m:ctrlPr>
                                      </m:dPr>
                                      <m:e>
                                        <m:r>
                                          <a:rPr lang="hr-HR" sz="2400" kern="1200">
                                            <a:effectLst/>
                                            <a:latin typeface="Cambria Math" panose="02040503050406030204" pitchFamily="18" charset="0"/>
                                          </a:rPr>
                                          <m:t>𝑚</m:t>
                                        </m:r>
                                        <m:r>
                                          <a:rPr lang="hr-HR" sz="2400" kern="1200">
                                            <a:effectLst/>
                                            <a:latin typeface="Cambria Math" panose="02040503050406030204" pitchFamily="18" charset="0"/>
                                          </a:rPr>
                                          <m:t>+</m:t>
                                        </m:r>
                                        <m:r>
                                          <a:rPr lang="hr-HR" sz="2400" kern="1200">
                                            <a:effectLst/>
                                            <a:latin typeface="Cambria Math" panose="02040503050406030204" pitchFamily="18" charset="0"/>
                                          </a:rPr>
                                          <m:t>𝑛</m:t>
                                        </m:r>
                                        <m:r>
                                          <a:rPr lang="hr-HR" sz="2400" kern="1200">
                                            <a:effectLst/>
                                            <a:latin typeface="Cambria Math" panose="02040503050406030204" pitchFamily="18" charset="0"/>
                                          </a:rPr>
                                          <m:t>+</m:t>
                                        </m:r>
                                        <m:r>
                                          <a:rPr lang="hr-HR" sz="2400" kern="1200">
                                            <a:effectLst/>
                                            <a:latin typeface="Cambria Math" panose="02040503050406030204" pitchFamily="18" charset="0"/>
                                          </a:rPr>
                                          <m:t>𝑝</m:t>
                                        </m:r>
                                      </m:e>
                                    </m:d>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m:t>
                                </m:r>
                                <m:sSup>
                                  <m:sSupPr>
                                    <m:ctrlPr>
                                      <a:rPr lang="hr-HR" sz="2400" i="1" kern="1200">
                                        <a:effectLst/>
                                        <a:latin typeface="Cambria Math" panose="02040503050406030204" pitchFamily="18" charset="0"/>
                                      </a:rPr>
                                    </m:ctrlPr>
                                  </m:sSupPr>
                                  <m:e>
                                    <m:d>
                                      <m:dPr>
                                        <m:ctrlPr>
                                          <a:rPr lang="hr-HR" sz="2400" i="1" kern="1200">
                                            <a:effectLst/>
                                            <a:latin typeface="Cambria Math" panose="02040503050406030204" pitchFamily="18" charset="0"/>
                                          </a:rPr>
                                        </m:ctrlPr>
                                      </m:dPr>
                                      <m:e>
                                        <m:r>
                                          <a:rPr lang="hr-HR" sz="2400" kern="1200">
                                            <a:effectLst/>
                                            <a:latin typeface="Cambria Math" panose="02040503050406030204" pitchFamily="18" charset="0"/>
                                          </a:rPr>
                                          <m:t>𝑚</m:t>
                                        </m:r>
                                        <m:r>
                                          <a:rPr lang="hr-HR" sz="2400" kern="1200">
                                            <a:effectLst/>
                                            <a:latin typeface="Cambria Math" panose="02040503050406030204" pitchFamily="18" charset="0"/>
                                          </a:rPr>
                                          <m:t>−</m:t>
                                        </m:r>
                                        <m:r>
                                          <a:rPr lang="hr-HR" sz="2400" kern="1200">
                                            <a:effectLst/>
                                            <a:latin typeface="Cambria Math" panose="02040503050406030204" pitchFamily="18" charset="0"/>
                                          </a:rPr>
                                          <m:t>𝑛</m:t>
                                        </m:r>
                                        <m:r>
                                          <a:rPr lang="hr-HR" sz="2400" kern="1200">
                                            <a:effectLst/>
                                            <a:latin typeface="Cambria Math" panose="02040503050406030204" pitchFamily="18" charset="0"/>
                                          </a:rPr>
                                          <m:t>−</m:t>
                                        </m:r>
                                        <m:r>
                                          <a:rPr lang="hr-HR" sz="2400" kern="1200">
                                            <a:effectLst/>
                                            <a:latin typeface="Cambria Math" panose="02040503050406030204" pitchFamily="18" charset="0"/>
                                          </a:rPr>
                                          <m:t>𝑝</m:t>
                                        </m:r>
                                      </m:e>
                                    </m:d>
                                  </m:e>
                                  <m:sup>
                                    <m:r>
                                      <a:rPr lang="hr-HR" sz="2400" kern="1200">
                                        <a:effectLst/>
                                        <a:latin typeface="Cambria Math" panose="02040503050406030204" pitchFamily="18" charset="0"/>
                                      </a:rPr>
                                      <m:t>2</m:t>
                                    </m:r>
                                  </m:sup>
                                </m:sSup>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14:m>
                            <m:oMathPara xmlns:m="http://schemas.openxmlformats.org/officeDocument/2006/math">
                              <m:oMathParaPr>
                                <m:jc m:val="centerGroup"/>
                              </m:oMathParaPr>
                              <m:oMath xmlns:m="http://schemas.openxmlformats.org/officeDocument/2006/math">
                                <m:r>
                                  <a:rPr lang="hr-HR" sz="2400" kern="1200" smtClean="0">
                                    <a:effectLst/>
                                    <a:latin typeface="Cambria Math" panose="02040503050406030204" pitchFamily="18" charset="0"/>
                                  </a:rPr>
                                  <m:t>4</m:t>
                                </m:r>
                                <m:r>
                                  <a:rPr lang="hr-HR" sz="2400" kern="1200" smtClean="0">
                                    <a:effectLst/>
                                    <a:latin typeface="Cambria Math" panose="02040503050406030204" pitchFamily="18" charset="0"/>
                                  </a:rPr>
                                  <m:t>𝑚</m:t>
                                </m:r>
                                <m:r>
                                  <a:rPr lang="hr-HR" sz="2400" kern="1200" smtClean="0">
                                    <a:effectLst/>
                                    <a:latin typeface="Cambria Math" panose="02040503050406030204" pitchFamily="18" charset="0"/>
                                  </a:rPr>
                                  <m:t>(</m:t>
                                </m:r>
                                <m:r>
                                  <a:rPr lang="hr-HR" sz="2400" kern="1200" smtClean="0">
                                    <a:effectLst/>
                                    <a:latin typeface="Cambria Math" panose="02040503050406030204" pitchFamily="18" charset="0"/>
                                  </a:rPr>
                                  <m:t>𝑛</m:t>
                                </m:r>
                                <m:r>
                                  <a:rPr lang="hr-HR" sz="2400" kern="1200" smtClean="0">
                                    <a:effectLst/>
                                    <a:latin typeface="Cambria Math" panose="02040503050406030204" pitchFamily="18" charset="0"/>
                                  </a:rPr>
                                  <m:t>+</m:t>
                                </m:r>
                                <m:r>
                                  <a:rPr lang="hr-HR" sz="2400" kern="1200" smtClean="0">
                                    <a:effectLst/>
                                    <a:latin typeface="Cambria Math" panose="02040503050406030204" pitchFamily="18" charset="0"/>
                                  </a:rPr>
                                  <m:t>𝑝</m:t>
                                </m:r>
                                <m:r>
                                  <a:rPr lang="hr-HR" sz="2400" kern="1200" smtClean="0">
                                    <a:effectLst/>
                                    <a:latin typeface="Cambria Math" panose="02040503050406030204" pitchFamily="18" charset="0"/>
                                  </a:rPr>
                                  <m:t>)</m:t>
                                </m:r>
                              </m:oMath>
                            </m:oMathPara>
                          </a14:m>
                          <a:endParaRPr lang="hr-HR"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33917490"/>
                      </a:ext>
                    </a:extLst>
                  </a:tr>
                </a:tbl>
              </a:graphicData>
            </a:graphic>
          </p:graphicFrame>
        </mc:Choice>
        <mc:Fallback xmlns="">
          <p:graphicFrame>
            <p:nvGraphicFramePr>
              <p:cNvPr id="6" name="Tablica 6">
                <a:extLst>
                  <a:ext uri="{FF2B5EF4-FFF2-40B4-BE49-F238E27FC236}">
                    <a16:creationId xmlns:a16="http://schemas.microsoft.com/office/drawing/2014/main" id="{958E2CD4-9D27-4855-BABC-3C026B582DB4}"/>
                  </a:ext>
                </a:extLst>
              </p:cNvPr>
              <p:cNvGraphicFramePr>
                <a:graphicFrameLocks noGrp="1"/>
              </p:cNvGraphicFramePr>
              <p:nvPr>
                <p:ph idx="1"/>
                <p:extLst>
                  <p:ext uri="{D42A27DB-BD31-4B8C-83A1-F6EECF244321}">
                    <p14:modId xmlns:p14="http://schemas.microsoft.com/office/powerpoint/2010/main" val="4167101985"/>
                  </p:ext>
                </p:extLst>
              </p:nvPr>
            </p:nvGraphicFramePr>
            <p:xfrm>
              <a:off x="107503" y="1600200"/>
              <a:ext cx="8946849" cy="5114776"/>
            </p:xfrm>
            <a:graphic>
              <a:graphicData uri="http://schemas.openxmlformats.org/drawingml/2006/table">
                <a:tbl>
                  <a:tblPr>
                    <a:tableStyleId>{D113A9D2-9D6B-4929-AA2D-F23B5EE8CBE7}</a:tableStyleId>
                  </a:tblPr>
                  <a:tblGrid>
                    <a:gridCol w="4689881">
                      <a:extLst>
                        <a:ext uri="{9D8B030D-6E8A-4147-A177-3AD203B41FA5}">
                          <a16:colId xmlns:a16="http://schemas.microsoft.com/office/drawing/2014/main" val="2967773981"/>
                        </a:ext>
                      </a:extLst>
                    </a:gridCol>
                    <a:gridCol w="4256968">
                      <a:extLst>
                        <a:ext uri="{9D8B030D-6E8A-4147-A177-3AD203B41FA5}">
                          <a16:colId xmlns:a16="http://schemas.microsoft.com/office/drawing/2014/main" val="1811437789"/>
                        </a:ext>
                      </a:extLst>
                    </a:gridCol>
                  </a:tblGrid>
                  <a:tr h="850900">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09" t="-2143" r="-91818" b="-509286"/>
                          </a:stretch>
                        </a:blipFill>
                      </a:tcPr>
                    </a:tc>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1159" t="-2143" r="-1144" b="-509286"/>
                          </a:stretch>
                        </a:blipFill>
                      </a:tcPr>
                    </a:tc>
                    <a:extLst>
                      <a:ext uri="{0D108BD9-81ED-4DB2-BD59-A6C34878D82A}">
                        <a16:rowId xmlns:a16="http://schemas.microsoft.com/office/drawing/2014/main" val="2932155418"/>
                      </a:ext>
                    </a:extLst>
                  </a:tr>
                  <a:tr h="850900">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09" t="-102878" r="-91818" b="-412950"/>
                          </a:stretch>
                        </a:blipFill>
                      </a:tcPr>
                    </a:tc>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1159" t="-102878" r="-1144" b="-412950"/>
                          </a:stretch>
                        </a:blipFill>
                      </a:tcPr>
                    </a:tc>
                    <a:extLst>
                      <a:ext uri="{0D108BD9-81ED-4DB2-BD59-A6C34878D82A}">
                        <a16:rowId xmlns:a16="http://schemas.microsoft.com/office/drawing/2014/main" val="502706203"/>
                      </a:ext>
                    </a:extLst>
                  </a:tr>
                  <a:tr h="850900">
                    <a:tc>
                      <a:txBody>
                        <a:bodyPr/>
                        <a:lstStyle/>
                        <a:p>
                          <a:endParaRPr lang="sr-Latn-R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09" t="-201429" r="-91818" b="-310000"/>
                          </a:stretch>
                        </a:blipFill>
                      </a:tcPr>
                    </a:tc>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1159" t="-201429" r="-1144" b="-310000"/>
                          </a:stretch>
                        </a:blipFill>
                      </a:tcPr>
                    </a:tc>
                    <a:extLst>
                      <a:ext uri="{0D108BD9-81ED-4DB2-BD59-A6C34878D82A}">
                        <a16:rowId xmlns:a16="http://schemas.microsoft.com/office/drawing/2014/main" val="729715767"/>
                      </a:ext>
                    </a:extLst>
                  </a:tr>
                  <a:tr h="860276">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09" t="-297183" r="-91818" b="-205634"/>
                          </a:stretch>
                        </a:blipFill>
                      </a:tcPr>
                    </a:tc>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1159" t="-297183" r="-1144" b="-205634"/>
                          </a:stretch>
                        </a:blipFill>
                      </a:tcPr>
                    </a:tc>
                    <a:extLst>
                      <a:ext uri="{0D108BD9-81ED-4DB2-BD59-A6C34878D82A}">
                        <a16:rowId xmlns:a16="http://schemas.microsoft.com/office/drawing/2014/main" val="988185681"/>
                      </a:ext>
                    </a:extLst>
                  </a:tr>
                  <a:tr h="850900">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09" t="-405755" r="-91818" b="-110072"/>
                          </a:stretch>
                        </a:blipFill>
                      </a:tcPr>
                    </a:tc>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1159" t="-405755" r="-1144" b="-110072"/>
                          </a:stretch>
                        </a:blipFill>
                      </a:tcPr>
                    </a:tc>
                    <a:extLst>
                      <a:ext uri="{0D108BD9-81ED-4DB2-BD59-A6C34878D82A}">
                        <a16:rowId xmlns:a16="http://schemas.microsoft.com/office/drawing/2014/main" val="3808660836"/>
                      </a:ext>
                    </a:extLst>
                  </a:tr>
                  <a:tr h="850900">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09" t="-502143" r="-91818" b="-9286"/>
                          </a:stretch>
                        </a:blipFill>
                      </a:tcPr>
                    </a:tc>
                    <a:tc>
                      <a:txBody>
                        <a:bodyPr/>
                        <a:lstStyle/>
                        <a:p>
                          <a:endParaRPr lang="sr-Latn-R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1159" t="-502143" r="-1144" b="-9286"/>
                          </a:stretch>
                        </a:blipFill>
                      </a:tcPr>
                    </a:tc>
                    <a:extLst>
                      <a:ext uri="{0D108BD9-81ED-4DB2-BD59-A6C34878D82A}">
                        <a16:rowId xmlns:a16="http://schemas.microsoft.com/office/drawing/2014/main" val="1033917490"/>
                      </a:ext>
                    </a:extLst>
                  </a:tr>
                </a:tbl>
              </a:graphicData>
            </a:graphic>
          </p:graphicFrame>
        </mc:Fallback>
      </mc:AlternateContent>
    </p:spTree>
    <p:extLst>
      <p:ext uri="{BB962C8B-B14F-4D97-AF65-F5344CB8AC3E}">
        <p14:creationId xmlns:p14="http://schemas.microsoft.com/office/powerpoint/2010/main" val="350977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VZU-kvizovi</a:t>
            </a:r>
            <a:endParaRPr dirty="0"/>
          </a:p>
        </p:txBody>
      </p:sp>
      <p:sp>
        <p:nvSpPr>
          <p:cNvPr id="3" name="Rectangle 2"/>
          <p:cNvSpPr>
            <a:spLocks noGrp="1"/>
          </p:cNvSpPr>
          <p:nvPr>
            <p:ph idx="1"/>
          </p:nvPr>
        </p:nvSpPr>
        <p:spPr>
          <a:xfrm>
            <a:off x="457200" y="1844824"/>
            <a:ext cx="8229600" cy="4680520"/>
          </a:xfrm>
        </p:spPr>
        <p:txBody>
          <a:bodyPr>
            <a:normAutofit/>
          </a:bodyPr>
          <a:lstStyle/>
          <a:p>
            <a:r>
              <a:rPr lang="hr-HR" sz="2700" dirty="0">
                <a:hlinkClick r:id="rId3">
                  <a:extLst>
                    <a:ext uri="{A12FA001-AC4F-418D-AE19-62706E023703}">
                      <ahyp:hlinkClr xmlns:ahyp="http://schemas.microsoft.com/office/drawing/2018/hyperlinkcolor" val="tx"/>
                    </a:ext>
                  </a:extLst>
                </a:hlinkClick>
              </a:rPr>
              <a:t>https://learningapps.org/display?v=p4xwmf3n518</a:t>
            </a:r>
            <a:endParaRPr lang="hr-HR" sz="2700" dirty="0"/>
          </a:p>
          <a:p>
            <a:endParaRPr lang="hr-HR" sz="2700" dirty="0"/>
          </a:p>
          <a:p>
            <a:r>
              <a:rPr lang="hr-HR" sz="2700" dirty="0">
                <a:hlinkClick r:id="rId4">
                  <a:extLst>
                    <a:ext uri="{A12FA001-AC4F-418D-AE19-62706E023703}">
                      <ahyp:hlinkClr xmlns:ahyp="http://schemas.microsoft.com/office/drawing/2018/hyperlinkcolor" val="tx"/>
                    </a:ext>
                  </a:extLst>
                </a:hlinkClick>
              </a:rPr>
              <a:t>https://learningapps.org/display?v=p5dpad3rt18</a:t>
            </a:r>
            <a:endParaRPr lang="hr-HR" sz="2700" dirty="0"/>
          </a:p>
          <a:p>
            <a:endParaRPr lang="hr-HR" sz="2700" dirty="0"/>
          </a:p>
          <a:p>
            <a:r>
              <a:rPr lang="hr-HR" sz="2400" dirty="0">
                <a:hlinkClick r:id="rId5">
                  <a:extLst>
                    <a:ext uri="{A12FA001-AC4F-418D-AE19-62706E023703}">
                      <ahyp:hlinkClr xmlns:ahyp="http://schemas.microsoft.com/office/drawing/2018/hyperlinkcolor" val="tx"/>
                    </a:ext>
                  </a:extLst>
                </a:hlinkClick>
              </a:rPr>
              <a:t>https://quizizz.com/admin/quiz/5d8a5bba240757001b42ebeb/kvadratna-jednadba</a:t>
            </a:r>
            <a:endParaRPr lang="hr-HR" sz="2400" dirty="0"/>
          </a:p>
          <a:p>
            <a:endParaRPr lang="hr-HR" sz="2400" dirty="0"/>
          </a:p>
          <a:p>
            <a:r>
              <a:rPr lang="hr-HR" sz="2400" dirty="0">
                <a:hlinkClick r:id="rId6">
                  <a:extLst>
                    <a:ext uri="{A12FA001-AC4F-418D-AE19-62706E023703}">
                      <ahyp:hlinkClr xmlns:ahyp="http://schemas.microsoft.com/office/drawing/2018/hyperlinkcolor" val="tx"/>
                    </a:ext>
                  </a:extLst>
                </a:hlinkClick>
              </a:rPr>
              <a:t>https://quizizz.com/admin/quiz/5dab258bca1d26001cd87de9/diskriminanta-kv-jednadbe</a:t>
            </a:r>
            <a:endParaRPr lang="hr-HR" sz="2400" dirty="0"/>
          </a:p>
          <a:p>
            <a:pPr marL="0" indent="0">
              <a:buNone/>
            </a:pPr>
            <a:endParaRPr lang="hr-HR" sz="2400" dirty="0"/>
          </a:p>
          <a:p>
            <a:pPr marL="0" indent="0">
              <a:buNone/>
            </a:pPr>
            <a:endParaRPr lang="hr-HR" sz="2400" dirty="0"/>
          </a:p>
          <a:p>
            <a:pPr marL="0" indent="0" eaLnBrk="1" fontAlgn="auto" hangingPunct="1">
              <a:buNone/>
              <a:defRPr/>
            </a:pPr>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Vrednovanje kao učenje</a:t>
            </a:r>
            <a:endParaRPr dirty="0"/>
          </a:p>
        </p:txBody>
      </p:sp>
      <p:sp>
        <p:nvSpPr>
          <p:cNvPr id="3" name="Rectangle 2"/>
          <p:cNvSpPr>
            <a:spLocks noGrp="1"/>
          </p:cNvSpPr>
          <p:nvPr>
            <p:ph idx="1"/>
          </p:nvPr>
        </p:nvSpPr>
        <p:spPr>
          <a:xfrm>
            <a:off x="107504" y="1600200"/>
            <a:ext cx="8856984" cy="5105400"/>
          </a:xfrm>
        </p:spPr>
        <p:txBody>
          <a:bodyPr>
            <a:normAutofit lnSpcReduction="10000"/>
          </a:bodyPr>
          <a:lstStyle/>
          <a:p>
            <a:r>
              <a:rPr lang="hr-HR" u="sng" dirty="0" err="1">
                <a:solidFill>
                  <a:srgbClr val="00B0F0"/>
                </a:solidFill>
              </a:rPr>
              <a:t>samovrednovanje</a:t>
            </a:r>
            <a:r>
              <a:rPr lang="hr-HR" u="sng" dirty="0">
                <a:solidFill>
                  <a:srgbClr val="00B0F0"/>
                </a:solidFill>
              </a:rPr>
              <a:t> i vršnjačko vrednovanje </a:t>
            </a:r>
            <a:r>
              <a:rPr lang="hr-HR" dirty="0"/>
              <a:t>kao dio suradničkih aktivnosti osvješćivanja i razmišljanja o vlastitome procesu učenja može se poticati i poučavati na svim razinama i u svim područjima učenja na načine koji su primjereni učenicima. </a:t>
            </a:r>
          </a:p>
          <a:p>
            <a:r>
              <a:rPr lang="hr-HR" dirty="0"/>
              <a:t>učenici su uključeni u proces donošenja odluka o sljedećim koracima u učenju, </a:t>
            </a:r>
            <a:r>
              <a:rPr lang="hr-HR" b="1" dirty="0">
                <a:solidFill>
                  <a:srgbClr val="00B0F0"/>
                </a:solidFill>
              </a:rPr>
              <a:t>preuzimaju odgovornost </a:t>
            </a:r>
            <a:r>
              <a:rPr lang="hr-HR" b="1" dirty="0"/>
              <a:t> </a:t>
            </a:r>
            <a:r>
              <a:rPr lang="hr-HR" dirty="0"/>
              <a:t>za svoje učenje.</a:t>
            </a:r>
          </a:p>
          <a:p>
            <a:r>
              <a:rPr lang="hr-HR" u="sng" dirty="0">
                <a:solidFill>
                  <a:srgbClr val="00B0F0"/>
                </a:solidFill>
              </a:rPr>
              <a:t>vršnjačko vrednovanje </a:t>
            </a:r>
            <a:r>
              <a:rPr lang="hr-HR" dirty="0"/>
              <a:t>kao dio suradničkih aktivnosti kojima vršnjaci prate rad u timu, pri čemu učenici odlučuju o kriterijima vrednovanja.</a:t>
            </a:r>
          </a:p>
          <a:p>
            <a:pPr marL="0" indent="0" eaLnBrk="1" fontAlgn="auto" hangingPunct="1">
              <a:buNone/>
              <a:defRPr/>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VKU-</a:t>
            </a:r>
            <a:r>
              <a:rPr lang="hr-HR" dirty="0" err="1"/>
              <a:t>samovrednovanje</a:t>
            </a:r>
            <a:endParaRPr dirty="0"/>
          </a:p>
        </p:txBody>
      </p:sp>
      <p:pic>
        <p:nvPicPr>
          <p:cNvPr id="4" name="Content Placeholder 4">
            <a:extLst>
              <a:ext uri="{FF2B5EF4-FFF2-40B4-BE49-F238E27FC236}">
                <a16:creationId xmlns:a16="http://schemas.microsoft.com/office/drawing/2014/main" id="{2A041F78-41D4-4AA0-B82A-BB5DA9837423}"/>
              </a:ext>
            </a:extLst>
          </p:cNvPr>
          <p:cNvPicPr>
            <a:picLocks noGrp="1"/>
          </p:cNvPicPr>
          <p:nvPr>
            <p:ph idx="1"/>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Lst>
          </a:blip>
          <a:srcRect l="16158" t="22617" r="45127" b="14173"/>
          <a:stretch/>
        </p:blipFill>
        <p:spPr bwMode="auto">
          <a:xfrm>
            <a:off x="457200" y="1628800"/>
            <a:ext cx="8229600" cy="496855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ica 4">
                <a:extLst>
                  <a:ext uri="{FF2B5EF4-FFF2-40B4-BE49-F238E27FC236}">
                    <a16:creationId xmlns:a16="http://schemas.microsoft.com/office/drawing/2014/main" id="{ABB271DA-C406-4F30-8B96-AF27EA4C61EC}"/>
                  </a:ext>
                </a:extLst>
              </p:cNvPr>
              <p:cNvGraphicFramePr>
                <a:graphicFrameLocks noGrp="1"/>
              </p:cNvGraphicFramePr>
              <p:nvPr>
                <p:ph idx="1"/>
                <p:extLst>
                  <p:ext uri="{D42A27DB-BD31-4B8C-83A1-F6EECF244321}">
                    <p14:modId xmlns:p14="http://schemas.microsoft.com/office/powerpoint/2010/main" val="871642058"/>
                  </p:ext>
                </p:extLst>
              </p:nvPr>
            </p:nvGraphicFramePr>
            <p:xfrm>
              <a:off x="107504" y="1613646"/>
              <a:ext cx="8928992" cy="5091953"/>
            </p:xfrm>
            <a:graphic>
              <a:graphicData uri="http://schemas.openxmlformats.org/drawingml/2006/table">
                <a:tbl>
                  <a:tblPr>
                    <a:tableStyleId>{125E5076-3810-47DD-B79F-674D7AD40C01}</a:tableStyleId>
                  </a:tblPr>
                  <a:tblGrid>
                    <a:gridCol w="7418546">
                      <a:extLst>
                        <a:ext uri="{9D8B030D-6E8A-4147-A177-3AD203B41FA5}">
                          <a16:colId xmlns:a16="http://schemas.microsoft.com/office/drawing/2014/main" val="1590040038"/>
                        </a:ext>
                      </a:extLst>
                    </a:gridCol>
                    <a:gridCol w="1510446">
                      <a:extLst>
                        <a:ext uri="{9D8B030D-6E8A-4147-A177-3AD203B41FA5}">
                          <a16:colId xmlns:a16="http://schemas.microsoft.com/office/drawing/2014/main" val="840850561"/>
                        </a:ext>
                      </a:extLst>
                    </a:gridCol>
                  </a:tblGrid>
                  <a:tr h="1029330">
                    <a:tc>
                      <a:txBody>
                        <a:bodyPr/>
                        <a:lstStyle/>
                        <a:p>
                          <a:r>
                            <a:rPr lang="hr-HR" dirty="0"/>
                            <a:t>Ime i prezime rješavača:_____________________________</a:t>
                          </a:r>
                        </a:p>
                        <a:p>
                          <a:r>
                            <a:rPr lang="hr-HR" dirty="0"/>
                            <a:t>Ime i prezime ispravljača:_____________________________</a:t>
                          </a:r>
                          <a:endParaRPr lang="hr-H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hr-HR" dirty="0"/>
                            <a:t>Bodovi</a:t>
                          </a:r>
                          <a:endParaRPr lang="hr-H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01883464"/>
                      </a:ext>
                    </a:extLst>
                  </a:tr>
                  <a:tr h="1249701">
                    <a:tc>
                      <a:txBody>
                        <a:bodyPr/>
                        <a:lstStyle/>
                        <a:p>
                          <a:r>
                            <a:rPr lang="hr-HR" sz="2400" dirty="0"/>
                            <a:t>(3) 1. Izračunaj: </a:t>
                          </a:r>
                          <a14:m>
                            <m:oMath xmlns:m="http://schemas.openxmlformats.org/officeDocument/2006/math">
                              <m:f>
                                <m:fPr>
                                  <m:ctrlPr>
                                    <a:rPr lang="hr-HR" sz="2400" i="1" kern="1200" smtClean="0">
                                      <a:effectLst/>
                                      <a:latin typeface="Cambria Math" panose="02040503050406030204" pitchFamily="18" charset="0"/>
                                    </a:rPr>
                                  </m:ctrlPr>
                                </m:fPr>
                                <m:num>
                                  <m:r>
                                    <a:rPr lang="hr-HR" sz="2400" kern="1200">
                                      <a:effectLst/>
                                      <a:latin typeface="Cambria Math" panose="02040503050406030204" pitchFamily="18" charset="0"/>
                                    </a:rPr>
                                    <m:t>𝑎</m:t>
                                  </m:r>
                                  <m:r>
                                    <a:rPr lang="hr-HR" sz="2400" kern="1200">
                                      <a:effectLst/>
                                      <a:latin typeface="Cambria Math" panose="02040503050406030204" pitchFamily="18" charset="0"/>
                                    </a:rPr>
                                    <m:t>−</m:t>
                                  </m:r>
                                  <m:r>
                                    <a:rPr lang="hr-HR" sz="2400" kern="1200">
                                      <a:effectLst/>
                                      <a:latin typeface="Cambria Math" panose="02040503050406030204" pitchFamily="18" charset="0"/>
                                    </a:rPr>
                                    <m:t>𝑏</m:t>
                                  </m:r>
                                </m:num>
                                <m:den>
                                  <m:r>
                                    <a:rPr lang="hr-HR" sz="2400" kern="1200">
                                      <a:effectLst/>
                                      <a:latin typeface="Cambria Math" panose="02040503050406030204" pitchFamily="18" charset="0"/>
                                    </a:rPr>
                                    <m:t>𝑎</m:t>
                                  </m:r>
                                  <m:r>
                                    <a:rPr lang="hr-HR" sz="2400" kern="1200">
                                      <a:effectLst/>
                                      <a:latin typeface="Cambria Math" panose="02040503050406030204" pitchFamily="18" charset="0"/>
                                    </a:rPr>
                                    <m:t>+</m:t>
                                  </m:r>
                                  <m:r>
                                    <a:rPr lang="hr-HR" sz="2400" kern="1200">
                                      <a:effectLst/>
                                      <a:latin typeface="Cambria Math" panose="02040503050406030204" pitchFamily="18" charset="0"/>
                                    </a:rPr>
                                    <m:t>𝑏</m:t>
                                  </m:r>
                                </m:den>
                              </m:f>
                              <m:r>
                                <a:rPr lang="hr-HR" sz="2400" kern="1200">
                                  <a:effectLst/>
                                  <a:latin typeface="Cambria Math" panose="02040503050406030204" pitchFamily="18" charset="0"/>
                                </a:rPr>
                                <m:t>+</m:t>
                              </m:r>
                              <m:f>
                                <m:fPr>
                                  <m:ctrlPr>
                                    <a:rPr lang="hr-HR" sz="2400" i="1" kern="1200">
                                      <a:effectLst/>
                                      <a:latin typeface="Cambria Math" panose="02040503050406030204" pitchFamily="18" charset="0"/>
                                    </a:rPr>
                                  </m:ctrlPr>
                                </m:fPr>
                                <m:num>
                                  <m:r>
                                    <a:rPr lang="hr-HR" sz="2400" kern="1200">
                                      <a:effectLst/>
                                      <a:latin typeface="Cambria Math" panose="02040503050406030204" pitchFamily="18" charset="0"/>
                                    </a:rPr>
                                    <m:t>4</m:t>
                                  </m:r>
                                  <m:r>
                                    <a:rPr lang="hr-HR" sz="2400" kern="1200">
                                      <a:effectLst/>
                                      <a:latin typeface="Cambria Math" panose="02040503050406030204" pitchFamily="18" charset="0"/>
                                    </a:rPr>
                                    <m:t>𝑎𝑏</m:t>
                                  </m:r>
                                </m:num>
                                <m:den>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𝑎</m:t>
                                      </m:r>
                                    </m:e>
                                    <m:sup>
                                      <m:r>
                                        <a:rPr lang="hr-HR" sz="2400" kern="1200">
                                          <a:effectLst/>
                                          <a:latin typeface="Cambria Math" panose="02040503050406030204" pitchFamily="18" charset="0"/>
                                        </a:rPr>
                                        <m:t>2</m:t>
                                      </m:r>
                                    </m:sup>
                                  </m:sSup>
                                  <m:r>
                                    <a:rPr lang="hr-HR" sz="2400" kern="1200">
                                      <a:effectLst/>
                                      <a:latin typeface="Cambria Math" panose="02040503050406030204" pitchFamily="18" charset="0"/>
                                    </a:rPr>
                                    <m:t>−</m:t>
                                  </m:r>
                                  <m:sSup>
                                    <m:sSupPr>
                                      <m:ctrlPr>
                                        <a:rPr lang="hr-HR" sz="2400" i="1" kern="1200">
                                          <a:effectLst/>
                                          <a:latin typeface="Cambria Math" panose="02040503050406030204" pitchFamily="18" charset="0"/>
                                        </a:rPr>
                                      </m:ctrlPr>
                                    </m:sSupPr>
                                    <m:e>
                                      <m:r>
                                        <a:rPr lang="hr-HR" sz="2400" kern="1200">
                                          <a:effectLst/>
                                          <a:latin typeface="Cambria Math" panose="02040503050406030204" pitchFamily="18" charset="0"/>
                                        </a:rPr>
                                        <m:t>𝑏</m:t>
                                      </m:r>
                                    </m:e>
                                    <m:sup>
                                      <m:r>
                                        <a:rPr lang="hr-HR" sz="2400" kern="1200">
                                          <a:effectLst/>
                                          <a:latin typeface="Cambria Math" panose="02040503050406030204" pitchFamily="18" charset="0"/>
                                        </a:rPr>
                                        <m:t>2</m:t>
                                      </m:r>
                                    </m:sup>
                                  </m:sSup>
                                </m:den>
                              </m:f>
                              <m:r>
                                <a:rPr lang="hr-HR" sz="2400" kern="1200">
                                  <a:effectLst/>
                                  <a:latin typeface="Cambria Math" panose="02040503050406030204" pitchFamily="18" charset="0"/>
                                </a:rPr>
                                <m:t>=</m:t>
                              </m:r>
                            </m:oMath>
                          </a14:m>
                          <a:endParaRPr lang="hr-HR"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304815968"/>
                      </a:ext>
                    </a:extLst>
                  </a:tr>
                  <a:tr h="1406461">
                    <a:tc>
                      <a:txBody>
                        <a:bodyPr/>
                        <a:lstStyle/>
                        <a:p>
                          <a:r>
                            <a:rPr lang="hr-HR" sz="2400" dirty="0"/>
                            <a:t>(3) 2. Izračunaj: </a:t>
                          </a:r>
                          <a14:m>
                            <m:oMath xmlns:m="http://schemas.openxmlformats.org/officeDocument/2006/math">
                              <m:d>
                                <m:dPr>
                                  <m:ctrlPr>
                                    <a:rPr lang="hr-HR" sz="2400" i="1" kern="1200" smtClean="0">
                                      <a:solidFill>
                                        <a:schemeClr val="lt1"/>
                                      </a:solidFill>
                                      <a:effectLst/>
                                      <a:latin typeface="Cambria Math" panose="02040503050406030204" pitchFamily="18" charset="0"/>
                                      <a:ea typeface="+mn-ea"/>
                                      <a:cs typeface="+mn-cs"/>
                                    </a:rPr>
                                  </m:ctrlPr>
                                </m:dPr>
                                <m:e>
                                  <m:f>
                                    <m:fPr>
                                      <m:ctrlPr>
                                        <a:rPr lang="hr-HR" sz="2400" i="1" kern="1200">
                                          <a:solidFill>
                                            <a:schemeClr val="lt1"/>
                                          </a:solidFill>
                                          <a:effectLst/>
                                          <a:latin typeface="Cambria Math" panose="02040503050406030204" pitchFamily="18" charset="0"/>
                                          <a:ea typeface="+mn-ea"/>
                                          <a:cs typeface="+mn-cs"/>
                                        </a:rPr>
                                      </m:ctrlPr>
                                    </m:fPr>
                                    <m:num>
                                      <m:r>
                                        <a:rPr lang="hr-HR" sz="2400" i="1" kern="1200">
                                          <a:solidFill>
                                            <a:schemeClr val="lt1"/>
                                          </a:solidFill>
                                          <a:effectLst/>
                                          <a:latin typeface="Cambria Math" panose="02040503050406030204" pitchFamily="18" charset="0"/>
                                          <a:ea typeface="+mn-ea"/>
                                          <a:cs typeface="+mn-cs"/>
                                        </a:rPr>
                                        <m:t>4+</m:t>
                                      </m:r>
                                      <m:sSup>
                                        <m:sSupPr>
                                          <m:ctrlPr>
                                            <a:rPr lang="hr-HR" sz="2400" i="1" kern="1200">
                                              <a:solidFill>
                                                <a:schemeClr val="lt1"/>
                                              </a:solidFill>
                                              <a:effectLst/>
                                              <a:latin typeface="Cambria Math" panose="02040503050406030204" pitchFamily="18" charset="0"/>
                                              <a:ea typeface="+mn-ea"/>
                                              <a:cs typeface="+mn-cs"/>
                                            </a:rPr>
                                          </m:ctrlPr>
                                        </m:sSupPr>
                                        <m:e>
                                          <m:r>
                                            <a:rPr lang="hr-HR" sz="2400" i="1" kern="1200">
                                              <a:solidFill>
                                                <a:schemeClr val="lt1"/>
                                              </a:solidFill>
                                              <a:effectLst/>
                                              <a:latin typeface="Cambria Math" panose="02040503050406030204" pitchFamily="18" charset="0"/>
                                              <a:ea typeface="+mn-ea"/>
                                              <a:cs typeface="+mn-cs"/>
                                            </a:rPr>
                                            <m:t>𝑎</m:t>
                                          </m:r>
                                        </m:e>
                                        <m:sup>
                                          <m:r>
                                            <a:rPr lang="hr-HR" sz="2400" i="1" kern="1200">
                                              <a:solidFill>
                                                <a:schemeClr val="lt1"/>
                                              </a:solidFill>
                                              <a:effectLst/>
                                              <a:latin typeface="Cambria Math" panose="02040503050406030204" pitchFamily="18" charset="0"/>
                                              <a:ea typeface="+mn-ea"/>
                                              <a:cs typeface="+mn-cs"/>
                                            </a:rPr>
                                            <m:t>2</m:t>
                                          </m:r>
                                        </m:sup>
                                      </m:sSup>
                                    </m:num>
                                    <m:den>
                                      <m:r>
                                        <a:rPr lang="hr-HR" sz="2400" i="1" kern="1200">
                                          <a:solidFill>
                                            <a:schemeClr val="lt1"/>
                                          </a:solidFill>
                                          <a:effectLst/>
                                          <a:latin typeface="Cambria Math" panose="02040503050406030204" pitchFamily="18" charset="0"/>
                                          <a:ea typeface="+mn-ea"/>
                                          <a:cs typeface="+mn-cs"/>
                                        </a:rPr>
                                        <m:t>𝑎</m:t>
                                      </m:r>
                                    </m:den>
                                  </m:f>
                                  <m:r>
                                    <a:rPr lang="hr-HR" sz="2400" i="1" kern="1200">
                                      <a:solidFill>
                                        <a:schemeClr val="lt1"/>
                                      </a:solidFill>
                                      <a:effectLst/>
                                      <a:latin typeface="Cambria Math" panose="02040503050406030204" pitchFamily="18" charset="0"/>
                                      <a:ea typeface="+mn-ea"/>
                                      <a:cs typeface="+mn-cs"/>
                                    </a:rPr>
                                    <m:t>−4</m:t>
                                  </m:r>
                                </m:e>
                              </m:d>
                              <m:r>
                                <a:rPr lang="hr-HR" sz="2400" i="1" kern="1200">
                                  <a:solidFill>
                                    <a:schemeClr val="lt1"/>
                                  </a:solidFill>
                                  <a:effectLst/>
                                  <a:latin typeface="Cambria Math" panose="02040503050406030204" pitchFamily="18" charset="0"/>
                                  <a:ea typeface="+mn-ea"/>
                                  <a:cs typeface="+mn-cs"/>
                                </a:rPr>
                                <m:t>:</m:t>
                              </m:r>
                              <m:d>
                                <m:dPr>
                                  <m:ctrlPr>
                                    <a:rPr lang="hr-HR" sz="2400" i="1" kern="1200">
                                      <a:solidFill>
                                        <a:schemeClr val="lt1"/>
                                      </a:solidFill>
                                      <a:effectLst/>
                                      <a:latin typeface="Cambria Math" panose="02040503050406030204" pitchFamily="18" charset="0"/>
                                      <a:ea typeface="+mn-ea"/>
                                      <a:cs typeface="+mn-cs"/>
                                    </a:rPr>
                                  </m:ctrlPr>
                                </m:dPr>
                                <m:e>
                                  <m:f>
                                    <m:fPr>
                                      <m:ctrlPr>
                                        <a:rPr lang="hr-HR" sz="2400" i="1" kern="1200">
                                          <a:solidFill>
                                            <a:schemeClr val="lt1"/>
                                          </a:solidFill>
                                          <a:effectLst/>
                                          <a:latin typeface="Cambria Math" panose="02040503050406030204" pitchFamily="18" charset="0"/>
                                          <a:ea typeface="+mn-ea"/>
                                          <a:cs typeface="+mn-cs"/>
                                        </a:rPr>
                                      </m:ctrlPr>
                                    </m:fPr>
                                    <m:num>
                                      <m:r>
                                        <a:rPr lang="hr-HR" sz="2400" i="1" kern="1200">
                                          <a:solidFill>
                                            <a:schemeClr val="lt1"/>
                                          </a:solidFill>
                                          <a:effectLst/>
                                          <a:latin typeface="Cambria Math" panose="02040503050406030204" pitchFamily="18" charset="0"/>
                                          <a:ea typeface="+mn-ea"/>
                                          <a:cs typeface="+mn-cs"/>
                                        </a:rPr>
                                        <m:t>1</m:t>
                                      </m:r>
                                    </m:num>
                                    <m:den>
                                      <m:r>
                                        <a:rPr lang="hr-HR" sz="2400" i="1" kern="1200">
                                          <a:solidFill>
                                            <a:schemeClr val="lt1"/>
                                          </a:solidFill>
                                          <a:effectLst/>
                                          <a:latin typeface="Cambria Math" panose="02040503050406030204" pitchFamily="18" charset="0"/>
                                          <a:ea typeface="+mn-ea"/>
                                          <a:cs typeface="+mn-cs"/>
                                        </a:rPr>
                                        <m:t>2</m:t>
                                      </m:r>
                                    </m:den>
                                  </m:f>
                                  <m:r>
                                    <a:rPr lang="hr-HR" sz="2400" i="1" kern="1200">
                                      <a:solidFill>
                                        <a:schemeClr val="lt1"/>
                                      </a:solidFill>
                                      <a:effectLst/>
                                      <a:latin typeface="Cambria Math" panose="02040503050406030204" pitchFamily="18" charset="0"/>
                                      <a:ea typeface="+mn-ea"/>
                                      <a:cs typeface="+mn-cs"/>
                                    </a:rPr>
                                    <m:t>−</m:t>
                                  </m:r>
                                  <m:f>
                                    <m:fPr>
                                      <m:ctrlPr>
                                        <a:rPr lang="hr-HR" sz="2400" i="1" kern="1200">
                                          <a:solidFill>
                                            <a:schemeClr val="lt1"/>
                                          </a:solidFill>
                                          <a:effectLst/>
                                          <a:latin typeface="Cambria Math" panose="02040503050406030204" pitchFamily="18" charset="0"/>
                                          <a:ea typeface="+mn-ea"/>
                                          <a:cs typeface="+mn-cs"/>
                                        </a:rPr>
                                      </m:ctrlPr>
                                    </m:fPr>
                                    <m:num>
                                      <m:r>
                                        <a:rPr lang="hr-HR" sz="2400" i="1" kern="1200">
                                          <a:solidFill>
                                            <a:schemeClr val="lt1"/>
                                          </a:solidFill>
                                          <a:effectLst/>
                                          <a:latin typeface="Cambria Math" panose="02040503050406030204" pitchFamily="18" charset="0"/>
                                          <a:ea typeface="+mn-ea"/>
                                          <a:cs typeface="+mn-cs"/>
                                        </a:rPr>
                                        <m:t>1</m:t>
                                      </m:r>
                                    </m:num>
                                    <m:den>
                                      <m:r>
                                        <a:rPr lang="hr-HR" sz="2400" i="1" kern="1200">
                                          <a:solidFill>
                                            <a:schemeClr val="lt1"/>
                                          </a:solidFill>
                                          <a:effectLst/>
                                          <a:latin typeface="Cambria Math" panose="02040503050406030204" pitchFamily="18" charset="0"/>
                                          <a:ea typeface="+mn-ea"/>
                                          <a:cs typeface="+mn-cs"/>
                                        </a:rPr>
                                        <m:t>𝑎</m:t>
                                      </m:r>
                                    </m:den>
                                  </m:f>
                                </m:e>
                              </m:d>
                              <m:r>
                                <a:rPr lang="hr-HR" sz="2400" i="1" kern="1200">
                                  <a:solidFill>
                                    <a:schemeClr val="lt1"/>
                                  </a:solidFill>
                                  <a:effectLst/>
                                  <a:latin typeface="Cambria Math" panose="02040503050406030204" pitchFamily="18" charset="0"/>
                                  <a:ea typeface="+mn-ea"/>
                                  <a:cs typeface="+mn-cs"/>
                                </a:rPr>
                                <m:t>=</m:t>
                              </m:r>
                            </m:oMath>
                          </a14:m>
                          <a:endParaRPr lang="hr-H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7615589"/>
                      </a:ext>
                    </a:extLst>
                  </a:tr>
                  <a:tr h="1406461">
                    <a:tc>
                      <a:txBody>
                        <a:bodyPr/>
                        <a:lstStyle/>
                        <a:p>
                          <a:r>
                            <a:rPr lang="hr-HR" sz="2400" dirty="0"/>
                            <a:t>(3) 3. Izračunaj:  </a:t>
                          </a:r>
                          <a:r>
                            <a:rPr lang="hr-HR" sz="2400" kern="1200" dirty="0">
                              <a:solidFill>
                                <a:schemeClr val="lt1"/>
                              </a:solidFill>
                              <a:effectLst/>
                              <a:latin typeface="+mn-lt"/>
                              <a:ea typeface="+mn-ea"/>
                              <a:cs typeface="+mn-cs"/>
                            </a:rPr>
                            <a:t>. </a:t>
                          </a:r>
                          <a14:m>
                            <m:oMath xmlns:m="http://schemas.openxmlformats.org/officeDocument/2006/math">
                              <m:d>
                                <m:dPr>
                                  <m:ctrlPr>
                                    <a:rPr lang="hr-HR" sz="2400" i="1" kern="1200">
                                      <a:solidFill>
                                        <a:schemeClr val="lt1"/>
                                      </a:solidFill>
                                      <a:effectLst/>
                                      <a:latin typeface="Cambria Math" panose="02040503050406030204" pitchFamily="18" charset="0"/>
                                      <a:ea typeface="+mn-ea"/>
                                      <a:cs typeface="+mn-cs"/>
                                    </a:rPr>
                                  </m:ctrlPr>
                                </m:dPr>
                                <m:e>
                                  <m:r>
                                    <a:rPr lang="hr-HR" sz="2400" i="1" kern="1200">
                                      <a:solidFill>
                                        <a:schemeClr val="lt1"/>
                                      </a:solidFill>
                                      <a:effectLst/>
                                      <a:latin typeface="Cambria Math" panose="02040503050406030204" pitchFamily="18" charset="0"/>
                                      <a:ea typeface="+mn-ea"/>
                                      <a:cs typeface="+mn-cs"/>
                                    </a:rPr>
                                    <m:t>2</m:t>
                                  </m:r>
                                  <m:r>
                                    <a:rPr lang="hr-HR" sz="2400" i="1" kern="1200">
                                      <a:solidFill>
                                        <a:schemeClr val="lt1"/>
                                      </a:solidFill>
                                      <a:effectLst/>
                                      <a:latin typeface="Cambria Math" panose="02040503050406030204" pitchFamily="18" charset="0"/>
                                      <a:ea typeface="+mn-ea"/>
                                      <a:cs typeface="+mn-cs"/>
                                    </a:rPr>
                                    <m:t>𝑎</m:t>
                                  </m:r>
                                  <m:r>
                                    <a:rPr lang="hr-HR" sz="2400" i="1" kern="1200">
                                      <a:solidFill>
                                        <a:schemeClr val="lt1"/>
                                      </a:solidFill>
                                      <a:effectLst/>
                                      <a:latin typeface="Cambria Math" panose="02040503050406030204" pitchFamily="18" charset="0"/>
                                      <a:ea typeface="+mn-ea"/>
                                      <a:cs typeface="+mn-cs"/>
                                    </a:rPr>
                                    <m:t>−</m:t>
                                  </m:r>
                                  <m:f>
                                    <m:fPr>
                                      <m:ctrlPr>
                                        <a:rPr lang="hr-HR" sz="2400" i="1" kern="1200">
                                          <a:solidFill>
                                            <a:schemeClr val="lt1"/>
                                          </a:solidFill>
                                          <a:effectLst/>
                                          <a:latin typeface="Cambria Math" panose="02040503050406030204" pitchFamily="18" charset="0"/>
                                          <a:ea typeface="+mn-ea"/>
                                          <a:cs typeface="+mn-cs"/>
                                        </a:rPr>
                                      </m:ctrlPr>
                                    </m:fPr>
                                    <m:num>
                                      <m:r>
                                        <a:rPr lang="hr-HR" sz="2400" i="1" kern="1200">
                                          <a:solidFill>
                                            <a:schemeClr val="lt1"/>
                                          </a:solidFill>
                                          <a:effectLst/>
                                          <a:latin typeface="Cambria Math" panose="02040503050406030204" pitchFamily="18" charset="0"/>
                                          <a:ea typeface="+mn-ea"/>
                                          <a:cs typeface="+mn-cs"/>
                                        </a:rPr>
                                        <m:t>10</m:t>
                                      </m:r>
                                      <m:r>
                                        <a:rPr lang="hr-HR" sz="2400" i="1" kern="1200">
                                          <a:solidFill>
                                            <a:schemeClr val="lt1"/>
                                          </a:solidFill>
                                          <a:effectLst/>
                                          <a:latin typeface="Cambria Math" panose="02040503050406030204" pitchFamily="18" charset="0"/>
                                          <a:ea typeface="+mn-ea"/>
                                          <a:cs typeface="+mn-cs"/>
                                        </a:rPr>
                                        <m:t>𝑎</m:t>
                                      </m:r>
                                      <m:r>
                                        <a:rPr lang="hr-HR" sz="2400" i="1" kern="1200">
                                          <a:solidFill>
                                            <a:schemeClr val="lt1"/>
                                          </a:solidFill>
                                          <a:effectLst/>
                                          <a:latin typeface="Cambria Math" panose="02040503050406030204" pitchFamily="18" charset="0"/>
                                          <a:ea typeface="+mn-ea"/>
                                          <a:cs typeface="+mn-cs"/>
                                        </a:rPr>
                                        <m:t>−9</m:t>
                                      </m:r>
                                    </m:num>
                                    <m:den>
                                      <m:r>
                                        <a:rPr lang="hr-HR" sz="2400" i="1" kern="1200">
                                          <a:solidFill>
                                            <a:schemeClr val="lt1"/>
                                          </a:solidFill>
                                          <a:effectLst/>
                                          <a:latin typeface="Cambria Math" panose="02040503050406030204" pitchFamily="18" charset="0"/>
                                          <a:ea typeface="+mn-ea"/>
                                          <a:cs typeface="+mn-cs"/>
                                        </a:rPr>
                                        <m:t>2</m:t>
                                      </m:r>
                                      <m:r>
                                        <a:rPr lang="hr-HR" sz="2400" i="1" kern="1200">
                                          <a:solidFill>
                                            <a:schemeClr val="lt1"/>
                                          </a:solidFill>
                                          <a:effectLst/>
                                          <a:latin typeface="Cambria Math" panose="02040503050406030204" pitchFamily="18" charset="0"/>
                                          <a:ea typeface="+mn-ea"/>
                                          <a:cs typeface="+mn-cs"/>
                                        </a:rPr>
                                        <m:t>𝑎</m:t>
                                      </m:r>
                                      <m:r>
                                        <a:rPr lang="hr-HR" sz="2400" i="1" kern="1200">
                                          <a:solidFill>
                                            <a:schemeClr val="lt1"/>
                                          </a:solidFill>
                                          <a:effectLst/>
                                          <a:latin typeface="Cambria Math" panose="02040503050406030204" pitchFamily="18" charset="0"/>
                                          <a:ea typeface="+mn-ea"/>
                                          <a:cs typeface="+mn-cs"/>
                                        </a:rPr>
                                        <m:t>−1</m:t>
                                      </m:r>
                                    </m:den>
                                  </m:f>
                                </m:e>
                              </m:d>
                              <m:r>
                                <a:rPr lang="hr-HR" sz="2400" i="1" kern="1200">
                                  <a:solidFill>
                                    <a:schemeClr val="lt1"/>
                                  </a:solidFill>
                                  <a:effectLst/>
                                  <a:latin typeface="Cambria Math" panose="02040503050406030204" pitchFamily="18" charset="0"/>
                                  <a:ea typeface="+mn-ea"/>
                                  <a:cs typeface="+mn-cs"/>
                                </a:rPr>
                                <m:t>∙</m:t>
                              </m:r>
                              <m:f>
                                <m:fPr>
                                  <m:ctrlPr>
                                    <a:rPr lang="hr-HR" sz="2400" i="1" kern="1200">
                                      <a:solidFill>
                                        <a:schemeClr val="lt1"/>
                                      </a:solidFill>
                                      <a:effectLst/>
                                      <a:latin typeface="Cambria Math" panose="02040503050406030204" pitchFamily="18" charset="0"/>
                                      <a:ea typeface="+mn-ea"/>
                                      <a:cs typeface="+mn-cs"/>
                                    </a:rPr>
                                  </m:ctrlPr>
                                </m:fPr>
                                <m:num>
                                  <m:r>
                                    <a:rPr lang="hr-HR" sz="2400" i="1" kern="1200">
                                      <a:solidFill>
                                        <a:schemeClr val="lt1"/>
                                      </a:solidFill>
                                      <a:effectLst/>
                                      <a:latin typeface="Cambria Math" panose="02040503050406030204" pitchFamily="18" charset="0"/>
                                      <a:ea typeface="+mn-ea"/>
                                      <a:cs typeface="+mn-cs"/>
                                    </a:rPr>
                                    <m:t>2</m:t>
                                  </m:r>
                                  <m:r>
                                    <a:rPr lang="hr-HR" sz="2400" i="1" kern="1200">
                                      <a:solidFill>
                                        <a:schemeClr val="lt1"/>
                                      </a:solidFill>
                                      <a:effectLst/>
                                      <a:latin typeface="Cambria Math" panose="02040503050406030204" pitchFamily="18" charset="0"/>
                                      <a:ea typeface="+mn-ea"/>
                                      <a:cs typeface="+mn-cs"/>
                                    </a:rPr>
                                    <m:t>𝑎</m:t>
                                  </m:r>
                                  <m:r>
                                    <a:rPr lang="hr-HR" sz="2400" i="1" kern="1200">
                                      <a:solidFill>
                                        <a:schemeClr val="lt1"/>
                                      </a:solidFill>
                                      <a:effectLst/>
                                      <a:latin typeface="Cambria Math" panose="02040503050406030204" pitchFamily="18" charset="0"/>
                                      <a:ea typeface="+mn-ea"/>
                                      <a:cs typeface="+mn-cs"/>
                                    </a:rPr>
                                    <m:t>−1</m:t>
                                  </m:r>
                                </m:num>
                                <m:den>
                                  <m:r>
                                    <a:rPr lang="hr-HR" sz="2400" i="1" kern="1200">
                                      <a:solidFill>
                                        <a:schemeClr val="lt1"/>
                                      </a:solidFill>
                                      <a:effectLst/>
                                      <a:latin typeface="Cambria Math" panose="02040503050406030204" pitchFamily="18" charset="0"/>
                                      <a:ea typeface="+mn-ea"/>
                                      <a:cs typeface="+mn-cs"/>
                                    </a:rPr>
                                    <m:t>4</m:t>
                                  </m:r>
                                  <m:sSup>
                                    <m:sSupPr>
                                      <m:ctrlPr>
                                        <a:rPr lang="hr-HR" sz="2400" i="1" kern="1200">
                                          <a:solidFill>
                                            <a:schemeClr val="lt1"/>
                                          </a:solidFill>
                                          <a:effectLst/>
                                          <a:latin typeface="Cambria Math" panose="02040503050406030204" pitchFamily="18" charset="0"/>
                                          <a:ea typeface="+mn-ea"/>
                                          <a:cs typeface="+mn-cs"/>
                                        </a:rPr>
                                      </m:ctrlPr>
                                    </m:sSupPr>
                                    <m:e>
                                      <m:r>
                                        <a:rPr lang="hr-HR" sz="2400" i="1" kern="1200">
                                          <a:solidFill>
                                            <a:schemeClr val="lt1"/>
                                          </a:solidFill>
                                          <a:effectLst/>
                                          <a:latin typeface="Cambria Math" panose="02040503050406030204" pitchFamily="18" charset="0"/>
                                          <a:ea typeface="+mn-ea"/>
                                          <a:cs typeface="+mn-cs"/>
                                        </a:rPr>
                                        <m:t>𝑎</m:t>
                                      </m:r>
                                    </m:e>
                                    <m:sup>
                                      <m:r>
                                        <a:rPr lang="hr-HR" sz="2400" i="1" kern="1200">
                                          <a:solidFill>
                                            <a:schemeClr val="lt1"/>
                                          </a:solidFill>
                                          <a:effectLst/>
                                          <a:latin typeface="Cambria Math" panose="02040503050406030204" pitchFamily="18" charset="0"/>
                                          <a:ea typeface="+mn-ea"/>
                                          <a:cs typeface="+mn-cs"/>
                                        </a:rPr>
                                        <m:t>2</m:t>
                                      </m:r>
                                    </m:sup>
                                  </m:sSup>
                                  <m:r>
                                    <a:rPr lang="hr-HR" sz="2400" i="1" kern="1200">
                                      <a:solidFill>
                                        <a:schemeClr val="lt1"/>
                                      </a:solidFill>
                                      <a:effectLst/>
                                      <a:latin typeface="Cambria Math" panose="02040503050406030204" pitchFamily="18" charset="0"/>
                                      <a:ea typeface="+mn-ea"/>
                                      <a:cs typeface="+mn-cs"/>
                                    </a:rPr>
                                    <m:t>−9</m:t>
                                  </m:r>
                                </m:den>
                              </m:f>
                              <m:r>
                                <a:rPr lang="hr-HR" sz="2400" i="1" kern="1200">
                                  <a:solidFill>
                                    <a:schemeClr val="lt1"/>
                                  </a:solidFill>
                                  <a:effectLst/>
                                  <a:latin typeface="Cambria Math" panose="02040503050406030204" pitchFamily="18" charset="0"/>
                                  <a:ea typeface="+mn-ea"/>
                                  <a:cs typeface="+mn-cs"/>
                                </a:rPr>
                                <m:t>=</m:t>
                              </m:r>
                            </m:oMath>
                          </a14:m>
                          <a:endParaRPr lang="hr-H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33175633"/>
                      </a:ext>
                    </a:extLst>
                  </a:tr>
                </a:tbl>
              </a:graphicData>
            </a:graphic>
          </p:graphicFrame>
        </mc:Choice>
        <mc:Fallback xmlns="">
          <p:graphicFrame>
            <p:nvGraphicFramePr>
              <p:cNvPr id="4" name="Tablica 4">
                <a:extLst>
                  <a:ext uri="{FF2B5EF4-FFF2-40B4-BE49-F238E27FC236}">
                    <a16:creationId xmlns:a16="http://schemas.microsoft.com/office/drawing/2014/main" id="{ABB271DA-C406-4F30-8B96-AF27EA4C61EC}"/>
                  </a:ext>
                </a:extLst>
              </p:cNvPr>
              <p:cNvGraphicFramePr>
                <a:graphicFrameLocks noGrp="1"/>
              </p:cNvGraphicFramePr>
              <p:nvPr>
                <p:ph idx="1"/>
                <p:extLst>
                  <p:ext uri="{D42A27DB-BD31-4B8C-83A1-F6EECF244321}">
                    <p14:modId xmlns:p14="http://schemas.microsoft.com/office/powerpoint/2010/main" val="871642058"/>
                  </p:ext>
                </p:extLst>
              </p:nvPr>
            </p:nvGraphicFramePr>
            <p:xfrm>
              <a:off x="107504" y="1613646"/>
              <a:ext cx="8928992" cy="5091953"/>
            </p:xfrm>
            <a:graphic>
              <a:graphicData uri="http://schemas.openxmlformats.org/drawingml/2006/table">
                <a:tbl>
                  <a:tblPr>
                    <a:tableStyleId>{125E5076-3810-47DD-B79F-674D7AD40C01}</a:tableStyleId>
                  </a:tblPr>
                  <a:tblGrid>
                    <a:gridCol w="7418546">
                      <a:extLst>
                        <a:ext uri="{9D8B030D-6E8A-4147-A177-3AD203B41FA5}">
                          <a16:colId xmlns:a16="http://schemas.microsoft.com/office/drawing/2014/main" val="1590040038"/>
                        </a:ext>
                      </a:extLst>
                    </a:gridCol>
                    <a:gridCol w="1510446">
                      <a:extLst>
                        <a:ext uri="{9D8B030D-6E8A-4147-A177-3AD203B41FA5}">
                          <a16:colId xmlns:a16="http://schemas.microsoft.com/office/drawing/2014/main" val="840850561"/>
                        </a:ext>
                      </a:extLst>
                    </a:gridCol>
                  </a:tblGrid>
                  <a:tr h="1029330">
                    <a:tc>
                      <a:txBody>
                        <a:bodyPr/>
                        <a:lstStyle/>
                        <a:p>
                          <a:r>
                            <a:rPr lang="hr-HR" dirty="0"/>
                            <a:t>Ime i prezime rješavača:_____________________________</a:t>
                          </a:r>
                        </a:p>
                        <a:p>
                          <a:r>
                            <a:rPr lang="hr-HR" dirty="0"/>
                            <a:t>Ime i prezime ispravljača:_____________________________</a:t>
                          </a:r>
                          <a:endParaRPr lang="hr-H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hr-HR" dirty="0"/>
                            <a:t>Bodovi</a:t>
                          </a:r>
                          <a:endParaRPr lang="hr-H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01883464"/>
                      </a:ext>
                    </a:extLst>
                  </a:tr>
                  <a:tr h="1249701">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2" t="-84878" r="-20525" b="-226829"/>
                          </a:stretch>
                        </a:blipFill>
                      </a:tcPr>
                    </a:tc>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304815968"/>
                      </a:ext>
                    </a:extLst>
                  </a:tr>
                  <a:tr h="1406461">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2" t="-164069" r="-20525" b="-101299"/>
                          </a:stretch>
                        </a:blipFill>
                      </a:tcPr>
                    </a:tc>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7615589"/>
                      </a:ext>
                    </a:extLst>
                  </a:tr>
                  <a:tr h="1406461">
                    <a:tc>
                      <a:txBody>
                        <a:bodyPr/>
                        <a:lstStyle/>
                        <a:p>
                          <a:endParaRPr lang="sr-Latn-R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2" t="-264069" r="-20525" b="-1299"/>
                          </a:stretch>
                        </a:blipFill>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33175633"/>
                      </a:ext>
                    </a:extLst>
                  </a:tr>
                </a:tbl>
              </a:graphicData>
            </a:graphic>
          </p:graphicFrame>
        </mc:Fallback>
      </mc:AlternateContent>
      <p:sp>
        <p:nvSpPr>
          <p:cNvPr id="3" name="Naslov 2">
            <a:extLst>
              <a:ext uri="{FF2B5EF4-FFF2-40B4-BE49-F238E27FC236}">
                <a16:creationId xmlns:a16="http://schemas.microsoft.com/office/drawing/2014/main" id="{6CE8411F-52D3-434C-9313-DFA6ED4A31CC}"/>
              </a:ext>
            </a:extLst>
          </p:cNvPr>
          <p:cNvSpPr>
            <a:spLocks noGrp="1"/>
          </p:cNvSpPr>
          <p:nvPr>
            <p:ph type="title"/>
          </p:nvPr>
        </p:nvSpPr>
        <p:spPr/>
        <p:txBody>
          <a:bodyPr/>
          <a:lstStyle/>
          <a:p>
            <a:r>
              <a:rPr lang="hr-HR" dirty="0"/>
              <a:t>VKU-vršnjačko vrednovanje</a:t>
            </a:r>
          </a:p>
        </p:txBody>
      </p:sp>
    </p:spTree>
    <p:extLst>
      <p:ext uri="{BB962C8B-B14F-4D97-AF65-F5344CB8AC3E}">
        <p14:creationId xmlns:p14="http://schemas.microsoft.com/office/powerpoint/2010/main" val="100035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zervirano mjesto sadržaja 1">
                <a:extLst>
                  <a:ext uri="{FF2B5EF4-FFF2-40B4-BE49-F238E27FC236}">
                    <a16:creationId xmlns:a16="http://schemas.microsoft.com/office/drawing/2014/main" id="{1E69C0B6-41F9-4314-BC30-5EB35623F26F}"/>
                  </a:ext>
                </a:extLst>
              </p:cNvPr>
              <p:cNvSpPr>
                <a:spLocks noGrp="1"/>
              </p:cNvSpPr>
              <p:nvPr>
                <p:ph idx="1"/>
              </p:nvPr>
            </p:nvSpPr>
            <p:spPr>
              <a:xfrm>
                <a:off x="107504" y="1600200"/>
                <a:ext cx="8928992" cy="5105400"/>
              </a:xfrm>
            </p:spPr>
            <p:txBody>
              <a:bodyPr>
                <a:normAutofit/>
              </a:bodyPr>
              <a:lstStyle/>
              <a:p>
                <a:pPr marL="0" indent="0">
                  <a:spcAft>
                    <a:spcPts val="0"/>
                  </a:spcAft>
                  <a:buNone/>
                </a:pPr>
                <a:r>
                  <a:rPr lang="hr-HR" dirty="0">
                    <a:effectLst/>
                    <a:ea typeface="Times New Roman" panose="02020603050405020304" pitchFamily="18" charset="0"/>
                    <a:cs typeface="Calibri" panose="020F0502020204030204" pitchFamily="34" charset="0"/>
                  </a:rPr>
                  <a:t>1. </a:t>
                </a:r>
                <a14:m>
                  <m:oMath xmlns:m="http://schemas.openxmlformats.org/officeDocument/2006/math">
                    <m:f>
                      <m:fPr>
                        <m:ctrlPr>
                          <a:rPr lang="hr-HR" i="1" smtClean="0">
                            <a:effectLst/>
                            <a:latin typeface="Cambria Math" panose="02040503050406030204" pitchFamily="18" charset="0"/>
                            <a:ea typeface="Times New Roman" panose="02020603050405020304" pitchFamily="18" charset="0"/>
                            <a:cs typeface="Calibri" panose="020F0502020204030204" pitchFamily="34" charset="0"/>
                          </a:rPr>
                        </m:ctrlPr>
                      </m:fPr>
                      <m:num>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num>
                      <m:den>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den>
                    </m:f>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i="1">
                            <a:effectLst/>
                            <a:latin typeface="Cambria Math" panose="02040503050406030204" pitchFamily="18" charset="0"/>
                            <a:ea typeface="Times New Roman" panose="02020603050405020304" pitchFamily="18" charset="0"/>
                            <a:cs typeface="Calibri" panose="020F0502020204030204" pitchFamily="34" charset="0"/>
                          </a:rPr>
                          <m:t>4</m:t>
                        </m:r>
                        <m:r>
                          <a:rPr lang="hr-HR" i="1">
                            <a:effectLst/>
                            <a:latin typeface="Cambria Math" panose="02040503050406030204" pitchFamily="18" charset="0"/>
                            <a:ea typeface="Times New Roman" panose="02020603050405020304" pitchFamily="18" charset="0"/>
                            <a:cs typeface="Calibri" panose="020F0502020204030204" pitchFamily="34" charset="0"/>
                          </a:rPr>
                          <m:t>𝑎𝑏</m:t>
                        </m:r>
                      </m:num>
                      <m:den>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en>
                    </m:f>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r>
                          <a:rPr lang="hr-HR" i="1">
                            <a:effectLst/>
                            <a:latin typeface="Cambria Math" panose="02040503050406030204" pitchFamily="18" charset="0"/>
                            <a:ea typeface="Times New Roman" panose="02020603050405020304" pitchFamily="18" charset="0"/>
                            <a:cs typeface="Calibri" panose="020F0502020204030204" pitchFamily="34" charset="0"/>
                          </a:rPr>
                          <m:t>+4</m:t>
                        </m:r>
                        <m:r>
                          <a:rPr lang="hr-HR" i="1">
                            <a:effectLst/>
                            <a:latin typeface="Cambria Math" panose="02040503050406030204" pitchFamily="18" charset="0"/>
                            <a:ea typeface="Times New Roman" panose="02020603050405020304" pitchFamily="18" charset="0"/>
                            <a:cs typeface="Calibri" panose="020F0502020204030204" pitchFamily="34" charset="0"/>
                          </a:rPr>
                          <m:t>𝑎𝑏</m:t>
                        </m:r>
                      </m:num>
                      <m:den>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en>
                    </m:f>
                    <m:d>
                      <m:dPr>
                        <m:ctrlP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1. </m:t>
                        </m:r>
                        <m:r>
                          <a:rPr lang="hr-HR"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e>
                    </m:d>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r>
                          <a:rPr lang="hr-HR" i="1">
                            <a:effectLst/>
                            <a:latin typeface="Cambria Math" panose="02040503050406030204" pitchFamily="18" charset="0"/>
                            <a:ea typeface="Times New Roman" panose="02020603050405020304" pitchFamily="18" charset="0"/>
                            <a:cs typeface="Calibri" panose="020F0502020204030204" pitchFamily="34" charset="0"/>
                          </a:rPr>
                          <m:t>−2</m:t>
                        </m:r>
                        <m:r>
                          <a:rPr lang="hr-HR" i="1">
                            <a:effectLst/>
                            <a:latin typeface="Cambria Math" panose="02040503050406030204" pitchFamily="18" charset="0"/>
                            <a:ea typeface="Times New Roman" panose="02020603050405020304" pitchFamily="18" charset="0"/>
                            <a:cs typeface="Calibri" panose="020F0502020204030204" pitchFamily="34" charset="0"/>
                          </a:rPr>
                          <m:t>𝑎𝑏</m:t>
                        </m:r>
                        <m:r>
                          <a:rPr lang="hr-HR"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i="1">
                                <a:effectLst/>
                                <a:latin typeface="Cambria Math" panose="02040503050406030204" pitchFamily="18" charset="0"/>
                                <a:ea typeface="Times New Roman" panose="02020603050405020304" pitchFamily="18" charset="0"/>
                                <a:cs typeface="Calibri" panose="020F0502020204030204" pitchFamily="34" charset="0"/>
                              </a:rPr>
                              <m:t>𝑏</m:t>
                            </m:r>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r>
                          <a:rPr lang="hr-HR" i="1">
                            <a:effectLst/>
                            <a:latin typeface="Cambria Math" panose="02040503050406030204" pitchFamily="18" charset="0"/>
                            <a:ea typeface="Times New Roman" panose="02020603050405020304" pitchFamily="18" charset="0"/>
                            <a:cs typeface="Calibri" panose="020F0502020204030204" pitchFamily="34" charset="0"/>
                          </a:rPr>
                          <m:t>+4</m:t>
                        </m:r>
                        <m:r>
                          <a:rPr lang="hr-HR" i="1">
                            <a:effectLst/>
                            <a:latin typeface="Cambria Math" panose="02040503050406030204" pitchFamily="18" charset="0"/>
                            <a:ea typeface="Times New Roman" panose="02020603050405020304" pitchFamily="18" charset="0"/>
                            <a:cs typeface="Calibri" panose="020F0502020204030204" pitchFamily="34" charset="0"/>
                          </a:rPr>
                          <m:t>𝑎𝑏</m:t>
                        </m:r>
                      </m:num>
                      <m:den>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en>
                    </m:f>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r>
                          <a:rPr lang="hr-HR" i="1">
                            <a:effectLst/>
                            <a:latin typeface="Cambria Math" panose="02040503050406030204" pitchFamily="18" charset="0"/>
                            <a:ea typeface="Times New Roman" panose="02020603050405020304" pitchFamily="18" charset="0"/>
                            <a:cs typeface="Calibri" panose="020F0502020204030204" pitchFamily="34" charset="0"/>
                          </a:rPr>
                          <m:t>+2</m:t>
                        </m:r>
                        <m:r>
                          <a:rPr lang="hr-HR" i="1">
                            <a:effectLst/>
                            <a:latin typeface="Cambria Math" panose="02040503050406030204" pitchFamily="18" charset="0"/>
                            <a:ea typeface="Times New Roman" panose="02020603050405020304" pitchFamily="18" charset="0"/>
                            <a:cs typeface="Calibri" panose="020F0502020204030204" pitchFamily="34" charset="0"/>
                          </a:rPr>
                          <m:t>𝑎𝑏</m:t>
                        </m:r>
                        <m:r>
                          <a:rPr lang="hr-HR"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i="1">
                                <a:effectLst/>
                                <a:latin typeface="Cambria Math" panose="02040503050406030204" pitchFamily="18" charset="0"/>
                                <a:ea typeface="Times New Roman" panose="02020603050405020304" pitchFamily="18" charset="0"/>
                                <a:cs typeface="Calibri" panose="020F0502020204030204" pitchFamily="34" charset="0"/>
                              </a:rPr>
                              <m:t>𝑏</m:t>
                            </m:r>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num>
                      <m:den>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en>
                    </m:f>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num>
                      <m:den>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m:t>
                            </m:r>
                            <m:r>
                              <a:rPr lang="hr-HR" i="1">
                                <a:effectLst/>
                                <a:latin typeface="Cambria Math" panose="02040503050406030204" pitchFamily="18" charset="0"/>
                                <a:ea typeface="Times New Roman" panose="02020603050405020304" pitchFamily="18" charset="0"/>
                                <a:cs typeface="Calibri" panose="020F0502020204030204" pitchFamily="34" charset="0"/>
                              </a:rPr>
                              <m:t>𝑏</m:t>
                            </m:r>
                          </m:e>
                        </m:d>
                      </m:den>
                    </m:f>
                    <m:d>
                      <m:dPr>
                        <m:ctrlP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2. </m:t>
                        </m:r>
                        <m:r>
                          <a:rPr lang="hr-HR"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e>
                    </m:d>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b="1"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b="1" i="1">
                            <a:effectLst/>
                            <a:latin typeface="Cambria Math" panose="02040503050406030204" pitchFamily="18" charset="0"/>
                            <a:ea typeface="Times New Roman" panose="02020603050405020304" pitchFamily="18" charset="0"/>
                            <a:cs typeface="Calibri" panose="020F0502020204030204" pitchFamily="34" charset="0"/>
                          </a:rPr>
                          <m:t>𝒂</m:t>
                        </m:r>
                        <m:r>
                          <a:rPr lang="hr-HR" b="1" i="1">
                            <a:effectLst/>
                            <a:latin typeface="Cambria Math" panose="02040503050406030204" pitchFamily="18" charset="0"/>
                            <a:ea typeface="Times New Roman" panose="02020603050405020304" pitchFamily="18" charset="0"/>
                            <a:cs typeface="Calibri" panose="020F0502020204030204" pitchFamily="34" charset="0"/>
                          </a:rPr>
                          <m:t>+</m:t>
                        </m:r>
                        <m:r>
                          <a:rPr lang="hr-HR" b="1" i="1">
                            <a:effectLst/>
                            <a:latin typeface="Cambria Math" panose="02040503050406030204" pitchFamily="18" charset="0"/>
                            <a:ea typeface="Times New Roman" panose="02020603050405020304" pitchFamily="18" charset="0"/>
                            <a:cs typeface="Calibri" panose="020F0502020204030204" pitchFamily="34" charset="0"/>
                          </a:rPr>
                          <m:t>𝒃</m:t>
                        </m:r>
                      </m:num>
                      <m:den>
                        <m:r>
                          <a:rPr lang="hr-HR" b="1" i="1">
                            <a:effectLst/>
                            <a:latin typeface="Cambria Math" panose="02040503050406030204" pitchFamily="18" charset="0"/>
                            <a:ea typeface="Times New Roman" panose="02020603050405020304" pitchFamily="18" charset="0"/>
                            <a:cs typeface="Calibri" panose="020F0502020204030204" pitchFamily="34" charset="0"/>
                          </a:rPr>
                          <m:t>𝒂</m:t>
                        </m:r>
                        <m:r>
                          <a:rPr lang="hr-HR" b="1" i="1">
                            <a:effectLst/>
                            <a:latin typeface="Cambria Math" panose="02040503050406030204" pitchFamily="18" charset="0"/>
                            <a:ea typeface="Times New Roman" panose="02020603050405020304" pitchFamily="18" charset="0"/>
                            <a:cs typeface="Calibri" panose="020F0502020204030204" pitchFamily="34" charset="0"/>
                          </a:rPr>
                          <m:t>−</m:t>
                        </m:r>
                        <m:r>
                          <a:rPr lang="hr-HR" b="1" i="1">
                            <a:effectLst/>
                            <a:latin typeface="Cambria Math" panose="02040503050406030204" pitchFamily="18" charset="0"/>
                            <a:ea typeface="Times New Roman" panose="02020603050405020304" pitchFamily="18" charset="0"/>
                            <a:cs typeface="Calibri" panose="020F0502020204030204" pitchFamily="34" charset="0"/>
                          </a:rPr>
                          <m:t>𝒃</m:t>
                        </m:r>
                      </m:den>
                    </m:f>
                    <m: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(3. </m:t>
                    </m:r>
                    <m: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hr-HR" dirty="0">
                  <a:effectLst/>
                  <a:latin typeface="Times New Roman" panose="02020603050405020304" pitchFamily="18" charset="0"/>
                  <a:ea typeface="Times New Roman" panose="02020603050405020304" pitchFamily="18" charset="0"/>
                  <a:cs typeface="Calibri" panose="020F0502020204030204" pitchFamily="34" charset="0"/>
                </a:endParaRPr>
              </a:p>
              <a:p>
                <a:pPr marL="514350" indent="-514350">
                  <a:spcAft>
                    <a:spcPts val="0"/>
                  </a:spcAft>
                  <a:buAutoNum type="arabicPeriod"/>
                </a:pPr>
                <a:endParaRPr lang="hr-HR" dirty="0">
                  <a:effectLst/>
                  <a:latin typeface="Times New Roman" panose="02020603050405020304" pitchFamily="18" charset="0"/>
                  <a:ea typeface="Times New Roman" panose="02020603050405020304" pitchFamily="18" charset="0"/>
                </a:endParaRPr>
              </a:p>
              <a:p>
                <a:pPr marL="0" indent="0">
                  <a:spcAft>
                    <a:spcPts val="0"/>
                  </a:spcAft>
                  <a:buNone/>
                </a:pPr>
                <a:r>
                  <a:rPr lang="hr-HR" dirty="0">
                    <a:effectLst/>
                    <a:ea typeface="Times New Roman" panose="02020603050405020304" pitchFamily="18" charset="0"/>
                    <a:cs typeface="Calibri" panose="020F0502020204030204" pitchFamily="34" charset="0"/>
                  </a:rPr>
                  <a:t>2. </a:t>
                </a:r>
                <a14:m>
                  <m:oMath xmlns:m="http://schemas.openxmlformats.org/officeDocument/2006/math">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num>
                          <m:den>
                            <m:r>
                              <a:rPr lang="hr-HR" i="1">
                                <a:effectLst/>
                                <a:latin typeface="Cambria Math" panose="02040503050406030204" pitchFamily="18" charset="0"/>
                                <a:ea typeface="Times New Roman" panose="02020603050405020304" pitchFamily="18" charset="0"/>
                                <a:cs typeface="Calibri" panose="020F0502020204030204" pitchFamily="34" charset="0"/>
                              </a:rPr>
                              <m:t>𝑎</m:t>
                            </m:r>
                          </m:den>
                        </m:f>
                        <m:r>
                          <a:rPr lang="hr-HR" i="1">
                            <a:effectLst/>
                            <a:latin typeface="Cambria Math" panose="02040503050406030204" pitchFamily="18" charset="0"/>
                            <a:ea typeface="Times New Roman" panose="02020603050405020304" pitchFamily="18" charset="0"/>
                            <a:cs typeface="Calibri" panose="020F0502020204030204" pitchFamily="34" charset="0"/>
                          </a:rPr>
                          <m:t>−4</m:t>
                        </m:r>
                      </m:e>
                    </m:d>
                    <m:r>
                      <a:rPr lang="hr-HR" i="1">
                        <a:effectLst/>
                        <a:latin typeface="Cambria Math" panose="02040503050406030204" pitchFamily="18" charset="0"/>
                        <a:ea typeface="Times New Roman" panose="02020603050405020304" pitchFamily="18" charset="0"/>
                        <a:cs typeface="Calibri" panose="020F0502020204030204" pitchFamily="34" charset="0"/>
                      </a:rPr>
                      <m:t>:</m:t>
                    </m:r>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i="1">
                                <a:effectLst/>
                                <a:latin typeface="Cambria Math" panose="02040503050406030204" pitchFamily="18" charset="0"/>
                                <a:ea typeface="Times New Roman" panose="02020603050405020304" pitchFamily="18" charset="0"/>
                                <a:cs typeface="Calibri" panose="020F0502020204030204" pitchFamily="34" charset="0"/>
                              </a:rPr>
                              <m:t>1</m:t>
                            </m:r>
                          </m:num>
                          <m:den>
                            <m:r>
                              <a:rPr lang="hr-HR" i="1">
                                <a:effectLst/>
                                <a:latin typeface="Cambria Math" panose="02040503050406030204" pitchFamily="18" charset="0"/>
                                <a:ea typeface="Times New Roman" panose="02020603050405020304" pitchFamily="18" charset="0"/>
                                <a:cs typeface="Calibri" panose="020F0502020204030204" pitchFamily="34" charset="0"/>
                              </a:rPr>
                              <m:t>2</m:t>
                            </m:r>
                          </m:den>
                        </m:f>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i="1">
                                <a:effectLst/>
                                <a:latin typeface="Cambria Math" panose="02040503050406030204" pitchFamily="18" charset="0"/>
                                <a:ea typeface="Times New Roman" panose="02020603050405020304" pitchFamily="18" charset="0"/>
                                <a:cs typeface="Calibri" panose="020F0502020204030204" pitchFamily="34" charset="0"/>
                              </a:rPr>
                              <m:t>1</m:t>
                            </m:r>
                          </m:num>
                          <m:den>
                            <m:r>
                              <a:rPr lang="hr-HR" i="1">
                                <a:effectLst/>
                                <a:latin typeface="Cambria Math" panose="02040503050406030204" pitchFamily="18" charset="0"/>
                                <a:ea typeface="Times New Roman" panose="02020603050405020304" pitchFamily="18" charset="0"/>
                                <a:cs typeface="Calibri" panose="020F0502020204030204" pitchFamily="34" charset="0"/>
                              </a:rPr>
                              <m:t>𝑎</m:t>
                            </m:r>
                          </m:den>
                        </m:f>
                      </m:e>
                    </m:d>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r>
                          <a:rPr lang="hr-HR" i="1">
                            <a:effectLst/>
                            <a:latin typeface="Cambria Math" panose="02040503050406030204" pitchFamily="18" charset="0"/>
                            <a:ea typeface="Times New Roman" panose="02020603050405020304" pitchFamily="18" charset="0"/>
                            <a:cs typeface="Calibri" panose="020F0502020204030204" pitchFamily="34" charset="0"/>
                          </a:rPr>
                          <m:t>−4</m:t>
                        </m:r>
                        <m:r>
                          <a:rPr lang="hr-HR" i="1">
                            <a:effectLst/>
                            <a:latin typeface="Cambria Math" panose="02040503050406030204" pitchFamily="18" charset="0"/>
                            <a:ea typeface="Times New Roman" panose="02020603050405020304" pitchFamily="18" charset="0"/>
                            <a:cs typeface="Calibri" panose="020F0502020204030204" pitchFamily="34" charset="0"/>
                          </a:rPr>
                          <m:t>𝑎</m:t>
                        </m:r>
                      </m:num>
                      <m:den>
                        <m:r>
                          <a:rPr lang="hr-HR" i="1">
                            <a:effectLst/>
                            <a:latin typeface="Cambria Math" panose="02040503050406030204" pitchFamily="18" charset="0"/>
                            <a:ea typeface="Times New Roman" panose="02020603050405020304" pitchFamily="18" charset="0"/>
                            <a:cs typeface="Calibri" panose="020F0502020204030204" pitchFamily="34" charset="0"/>
                          </a:rPr>
                          <m:t>𝑎</m:t>
                        </m:r>
                      </m:den>
                    </m:f>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−2</m:t>
                        </m:r>
                      </m:num>
                      <m:den>
                        <m:r>
                          <a:rPr lang="hr-HR" i="1">
                            <a:effectLst/>
                            <a:latin typeface="Cambria Math" panose="02040503050406030204" pitchFamily="18" charset="0"/>
                            <a:ea typeface="Times New Roman" panose="02020603050405020304" pitchFamily="18" charset="0"/>
                            <a:cs typeface="Calibri" panose="020F0502020204030204" pitchFamily="34" charset="0"/>
                          </a:rPr>
                          <m:t>2</m:t>
                        </m:r>
                        <m:r>
                          <a:rPr lang="hr-HR" i="1">
                            <a:effectLst/>
                            <a:latin typeface="Cambria Math" panose="02040503050406030204" pitchFamily="18" charset="0"/>
                            <a:ea typeface="Times New Roman" panose="02020603050405020304" pitchFamily="18" charset="0"/>
                            <a:cs typeface="Calibri" panose="020F0502020204030204" pitchFamily="34" charset="0"/>
                          </a:rPr>
                          <m:t>𝑎</m:t>
                        </m:r>
                      </m:den>
                    </m:f>
                    <m:r>
                      <a:rPr lang="hr-HR" i="1">
                        <a:effectLst/>
                        <a:latin typeface="Cambria Math" panose="02040503050406030204" pitchFamily="18" charset="0"/>
                        <a:ea typeface="Times New Roman" panose="02020603050405020304" pitchFamily="18" charset="0"/>
                        <a:cs typeface="Calibri" panose="020F0502020204030204" pitchFamily="34" charset="0"/>
                      </a:rPr>
                      <m:t>=</m:t>
                    </m:r>
                    <m:d>
                      <m:dPr>
                        <m:ctrlP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1.</m:t>
                        </m:r>
                        <m:r>
                          <a:rPr lang="hr-HR"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e>
                    </m:d>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hr-HR"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hr-HR" i="1">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−2</m:t>
                                </m:r>
                              </m:e>
                            </m:d>
                          </m:e>
                          <m:sup>
                            <m:r>
                              <a:rPr lang="hr-HR" i="1">
                                <a:effectLst/>
                                <a:latin typeface="Cambria Math" panose="02040503050406030204" pitchFamily="18" charset="0"/>
                                <a:ea typeface="Times New Roman" panose="02020603050405020304" pitchFamily="18" charset="0"/>
                                <a:cs typeface="Calibri" panose="020F0502020204030204" pitchFamily="34" charset="0"/>
                              </a:rPr>
                              <m:t>2</m:t>
                            </m:r>
                          </m:sup>
                        </m:sSup>
                      </m:num>
                      <m:den>
                        <m:r>
                          <a:rPr lang="hr-HR" i="1">
                            <a:effectLst/>
                            <a:latin typeface="Cambria Math" panose="02040503050406030204" pitchFamily="18" charset="0"/>
                            <a:ea typeface="Times New Roman" panose="02020603050405020304" pitchFamily="18" charset="0"/>
                            <a:cs typeface="Calibri" panose="020F0502020204030204" pitchFamily="34" charset="0"/>
                          </a:rPr>
                          <m:t>𝑎</m:t>
                        </m:r>
                      </m:den>
                    </m:f>
                    <m:r>
                      <a:rPr lang="hr-HR"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i="1">
                            <a:effectLst/>
                            <a:latin typeface="Cambria Math" panose="02040503050406030204" pitchFamily="18" charset="0"/>
                            <a:ea typeface="Times New Roman" panose="02020603050405020304" pitchFamily="18" charset="0"/>
                            <a:cs typeface="Calibri" panose="020F0502020204030204" pitchFamily="34" charset="0"/>
                          </a:rPr>
                          <m:t>2</m:t>
                        </m:r>
                        <m:r>
                          <a:rPr lang="hr-HR" i="1">
                            <a:effectLst/>
                            <a:latin typeface="Cambria Math" panose="02040503050406030204" pitchFamily="18" charset="0"/>
                            <a:ea typeface="Times New Roman" panose="02020603050405020304" pitchFamily="18" charset="0"/>
                            <a:cs typeface="Calibri" panose="020F0502020204030204" pitchFamily="34" charset="0"/>
                          </a:rPr>
                          <m:t>𝑎</m:t>
                        </m:r>
                      </m:num>
                      <m:den>
                        <m:r>
                          <a:rPr lang="hr-HR" i="1">
                            <a:effectLst/>
                            <a:latin typeface="Cambria Math" panose="02040503050406030204" pitchFamily="18" charset="0"/>
                            <a:ea typeface="Times New Roman" panose="02020603050405020304" pitchFamily="18" charset="0"/>
                            <a:cs typeface="Calibri" panose="020F0502020204030204" pitchFamily="34" charset="0"/>
                          </a:rPr>
                          <m:t>𝑎</m:t>
                        </m:r>
                        <m:r>
                          <a:rPr lang="hr-HR" i="1">
                            <a:effectLst/>
                            <a:latin typeface="Cambria Math" panose="02040503050406030204" pitchFamily="18" charset="0"/>
                            <a:ea typeface="Times New Roman" panose="02020603050405020304" pitchFamily="18" charset="0"/>
                            <a:cs typeface="Calibri" panose="020F0502020204030204" pitchFamily="34" charset="0"/>
                          </a:rPr>
                          <m:t>−2</m:t>
                        </m:r>
                      </m:den>
                    </m:f>
                    <m:d>
                      <m:dPr>
                        <m:ctrlP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hr-HR"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2. </m:t>
                        </m:r>
                        <m:r>
                          <a:rPr lang="hr-HR"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e>
                    </m:d>
                    <m:r>
                      <a:rPr lang="hr-HR" i="1" smtClean="0">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m:t>
                    </m:r>
                    <m:r>
                      <a:rPr lang="hr-HR" b="1" i="1">
                        <a:effectLst/>
                        <a:latin typeface="Cambria Math" panose="02040503050406030204" pitchFamily="18" charset="0"/>
                        <a:ea typeface="Times New Roman" panose="02020603050405020304" pitchFamily="18" charset="0"/>
                        <a:cs typeface="Calibri" panose="020F0502020204030204" pitchFamily="34" charset="0"/>
                      </a:rPr>
                      <m:t>𝟐</m:t>
                    </m:r>
                    <m:d>
                      <m:dPr>
                        <m:ctrlPr>
                          <a:rPr lang="hr-HR" b="1" i="1">
                            <a:effectLst/>
                            <a:latin typeface="Cambria Math" panose="02040503050406030204" pitchFamily="18" charset="0"/>
                            <a:ea typeface="Times New Roman" panose="02020603050405020304" pitchFamily="18" charset="0"/>
                            <a:cs typeface="Calibri" panose="020F0502020204030204" pitchFamily="34" charset="0"/>
                          </a:rPr>
                        </m:ctrlPr>
                      </m:dPr>
                      <m:e>
                        <m:r>
                          <a:rPr lang="hr-HR" b="1" i="1">
                            <a:effectLst/>
                            <a:latin typeface="Cambria Math" panose="02040503050406030204" pitchFamily="18" charset="0"/>
                            <a:ea typeface="Times New Roman" panose="02020603050405020304" pitchFamily="18" charset="0"/>
                            <a:cs typeface="Calibri" panose="020F0502020204030204" pitchFamily="34" charset="0"/>
                          </a:rPr>
                          <m:t>𝒂</m:t>
                        </m:r>
                        <m:r>
                          <a:rPr lang="hr-HR" b="1" i="1">
                            <a:effectLst/>
                            <a:latin typeface="Cambria Math" panose="02040503050406030204" pitchFamily="18" charset="0"/>
                            <a:ea typeface="Times New Roman" panose="02020603050405020304" pitchFamily="18" charset="0"/>
                            <a:cs typeface="Calibri" panose="020F0502020204030204" pitchFamily="34" charset="0"/>
                          </a:rPr>
                          <m:t>−</m:t>
                        </m:r>
                        <m:r>
                          <a:rPr lang="hr-HR" b="1" i="1">
                            <a:effectLst/>
                            <a:latin typeface="Cambria Math" panose="02040503050406030204" pitchFamily="18" charset="0"/>
                            <a:ea typeface="Times New Roman" panose="02020603050405020304" pitchFamily="18" charset="0"/>
                            <a:cs typeface="Calibri" panose="020F0502020204030204" pitchFamily="34" charset="0"/>
                          </a:rPr>
                          <m:t>𝟐</m:t>
                        </m:r>
                      </m:e>
                    </m:d>
                    <m: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(3. </m:t>
                    </m:r>
                    <m: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r>
                      <a:rPr lang="hr-HR"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hr-HR" dirty="0">
                  <a:effectLst/>
                  <a:latin typeface="Times New Roman" panose="02020603050405020304" pitchFamily="18" charset="0"/>
                  <a:ea typeface="Times New Roman" panose="02020603050405020304" pitchFamily="18" charset="0"/>
                </a:endParaRPr>
              </a:p>
              <a:p>
                <a:endParaRPr lang="hr-HR" dirty="0"/>
              </a:p>
            </p:txBody>
          </p:sp>
        </mc:Choice>
        <mc:Fallback xmlns="">
          <p:sp>
            <p:nvSpPr>
              <p:cNvPr id="2" name="Rezervirano mjesto sadržaja 1">
                <a:extLst>
                  <a:ext uri="{FF2B5EF4-FFF2-40B4-BE49-F238E27FC236}">
                    <a16:creationId xmlns:a16="http://schemas.microsoft.com/office/drawing/2014/main" id="{1E69C0B6-41F9-4314-BC30-5EB35623F26F}"/>
                  </a:ext>
                </a:extLst>
              </p:cNvPr>
              <p:cNvSpPr>
                <a:spLocks noGrp="1" noRot="1" noChangeAspect="1" noMove="1" noResize="1" noEditPoints="1" noAdjustHandles="1" noChangeArrowheads="1" noChangeShapeType="1" noTextEdit="1"/>
              </p:cNvSpPr>
              <p:nvPr>
                <p:ph idx="1"/>
              </p:nvPr>
            </p:nvSpPr>
            <p:spPr>
              <a:xfrm>
                <a:off x="107504" y="1600200"/>
                <a:ext cx="8928992" cy="5105400"/>
              </a:xfrm>
              <a:blipFill>
                <a:blip r:embed="rId2"/>
                <a:stretch>
                  <a:fillRect l="-1434"/>
                </a:stretch>
              </a:blipFill>
            </p:spPr>
            <p:txBody>
              <a:bodyPr/>
              <a:lstStyle/>
              <a:p>
                <a:r>
                  <a:rPr lang="hr-HR">
                    <a:noFill/>
                  </a:rPr>
                  <a:t> </a:t>
                </a:r>
              </a:p>
            </p:txBody>
          </p:sp>
        </mc:Fallback>
      </mc:AlternateContent>
      <p:sp>
        <p:nvSpPr>
          <p:cNvPr id="3" name="Naslov 2">
            <a:extLst>
              <a:ext uri="{FF2B5EF4-FFF2-40B4-BE49-F238E27FC236}">
                <a16:creationId xmlns:a16="http://schemas.microsoft.com/office/drawing/2014/main" id="{0B02C19F-16ED-4246-BB3E-B73592339A81}"/>
              </a:ext>
            </a:extLst>
          </p:cNvPr>
          <p:cNvSpPr>
            <a:spLocks noGrp="1"/>
          </p:cNvSpPr>
          <p:nvPr>
            <p:ph type="title"/>
          </p:nvPr>
        </p:nvSpPr>
        <p:spPr/>
        <p:txBody>
          <a:bodyPr/>
          <a:lstStyle/>
          <a:p>
            <a:r>
              <a:rPr lang="hr-HR" dirty="0"/>
              <a:t>VKU-vršnjačko vrednovanje</a:t>
            </a:r>
          </a:p>
        </p:txBody>
      </p:sp>
    </p:spTree>
    <p:extLst>
      <p:ext uri="{BB962C8B-B14F-4D97-AF65-F5344CB8AC3E}">
        <p14:creationId xmlns:p14="http://schemas.microsoft.com/office/powerpoint/2010/main" val="104371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p:txBody>
          <a:bodyPr/>
          <a:lstStyle/>
          <a:p>
            <a:pPr fontAlgn="auto">
              <a:spcAft>
                <a:spcPts val="0"/>
              </a:spcAft>
              <a:defRPr/>
            </a:pPr>
            <a:r>
              <a:rPr lang="hr-HR" dirty="0"/>
              <a:t>VKU-vršnjačko vrednovanje</a:t>
            </a:r>
            <a:endParaRPr dirty="0"/>
          </a:p>
        </p:txBody>
      </p:sp>
      <mc:AlternateContent xmlns:mc="http://schemas.openxmlformats.org/markup-compatibility/2006" xmlns:a14="http://schemas.microsoft.com/office/drawing/2010/main">
        <mc:Choice Requires="a14">
          <p:sp>
            <p:nvSpPr>
              <p:cNvPr id="7" name="Rezervirano mjesto sadržaja 6">
                <a:extLst>
                  <a:ext uri="{FF2B5EF4-FFF2-40B4-BE49-F238E27FC236}">
                    <a16:creationId xmlns:a16="http://schemas.microsoft.com/office/drawing/2014/main" id="{759153D6-BB58-4403-B2F9-D6D9C7D76ECD}"/>
                  </a:ext>
                </a:extLst>
              </p:cNvPr>
              <p:cNvSpPr>
                <a:spLocks noGrp="1"/>
              </p:cNvSpPr>
              <p:nvPr>
                <p:ph idx="1"/>
              </p:nvPr>
            </p:nvSpPr>
            <p:spPr>
              <a:xfrm>
                <a:off x="539552" y="1700808"/>
                <a:ext cx="8229600" cy="4525963"/>
              </a:xfrm>
            </p:spPr>
            <p:txBody>
              <a:bodyPr>
                <a:normAutofit/>
              </a:bodyPr>
              <a:lstStyle/>
              <a:p>
                <a:pPr marL="0" indent="0">
                  <a:spcAft>
                    <a:spcPts val="0"/>
                  </a:spcAft>
                  <a:buNone/>
                </a:pPr>
                <a:r>
                  <a:rPr lang="hr-HR" sz="3200" dirty="0">
                    <a:effectLst/>
                    <a:ea typeface="Times New Roman" panose="02020603050405020304" pitchFamily="18" charset="0"/>
                    <a:cs typeface="Calibri" panose="020F0502020204030204" pitchFamily="34" charset="0"/>
                  </a:rPr>
                  <a:t>3. </a:t>
                </a:r>
                <a14:m>
                  <m:oMath xmlns:m="http://schemas.openxmlformats.org/officeDocument/2006/math">
                    <m:d>
                      <m:d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sz="3200" i="1">
                                <a:effectLst/>
                                <a:latin typeface="Cambria Math" panose="02040503050406030204" pitchFamily="18" charset="0"/>
                                <a:ea typeface="Times New Roman" panose="02020603050405020304" pitchFamily="18" charset="0"/>
                                <a:cs typeface="Calibri" panose="020F0502020204030204" pitchFamily="34" charset="0"/>
                              </a:rPr>
                              <m:t>10</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−9</m:t>
                            </m:r>
                          </m:num>
                          <m:den>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−1</m:t>
                            </m:r>
                          </m:den>
                        </m:f>
                      </m:e>
                    </m:d>
                    <m:r>
                      <a:rPr lang="hr-HR" sz="3200"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−1</m:t>
                        </m:r>
                      </m:num>
                      <m:den>
                        <m:r>
                          <a:rPr lang="hr-HR" sz="3200"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e>
                          <m:sup>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sup>
                        </m:sSup>
                        <m:r>
                          <a:rPr lang="hr-HR" sz="3200" i="1">
                            <a:effectLst/>
                            <a:latin typeface="Cambria Math" panose="02040503050406030204" pitchFamily="18" charset="0"/>
                            <a:ea typeface="Times New Roman" panose="02020603050405020304" pitchFamily="18" charset="0"/>
                            <a:cs typeface="Calibri" panose="020F0502020204030204" pitchFamily="34" charset="0"/>
                          </a:rPr>
                          <m:t>−9</m:t>
                        </m:r>
                      </m:den>
                    </m:f>
                    <m:r>
                      <a:rPr lang="hr-HR" sz="3200" i="1" smtClean="0">
                        <a:effectLst/>
                        <a:latin typeface="Cambria Math" panose="02040503050406030204" pitchFamily="18" charset="0"/>
                        <a:ea typeface="Times New Roman" panose="02020603050405020304" pitchFamily="18" charset="0"/>
                        <a:cs typeface="Calibri" panose="020F0502020204030204" pitchFamily="34" charset="0"/>
                      </a:rPr>
                      <m:t>=</m:t>
                    </m:r>
                    <m:r>
                      <a:rPr lang="hr-HR" sz="3200" b="0" i="1" smtClean="0">
                        <a:effectLst/>
                        <a:latin typeface="Cambria Math" panose="02040503050406030204" pitchFamily="18" charset="0"/>
                        <a:ea typeface="Times New Roman" panose="02020603050405020304" pitchFamily="18" charset="0"/>
                        <a:cs typeface="Calibri" panose="020F0502020204030204" pitchFamily="34" charset="0"/>
                      </a:rPr>
                      <m:t>            </m:t>
                    </m:r>
                    <m:d>
                      <m:dPr>
                        <m:ctrlPr>
                          <a:rPr lang="hr-HR" sz="3200"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1. </m:t>
                        </m:r>
                        <m:r>
                          <a:rPr lang="hr-HR" sz="3200"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e>
                    </m:d>
                    <m:r>
                      <a:rPr lang="hr-HR" sz="3200"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sz="3200"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e>
                          <m:sup>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sup>
                        </m:sSup>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−10</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+9</m:t>
                        </m:r>
                      </m:num>
                      <m:den>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−1</m:t>
                        </m:r>
                      </m:den>
                    </m:f>
                    <m:r>
                      <a:rPr lang="hr-HR" sz="3200" i="1" smtClean="0">
                        <a:effectLst/>
                        <a:latin typeface="Cambria Math" panose="02040503050406030204" pitchFamily="18" charset="0"/>
                        <a:ea typeface="Cambria Math" panose="02040503050406030204" pitchFamily="18" charset="0"/>
                        <a:cs typeface="Calibri" panose="020F0502020204030204" pitchFamily="34" charset="0"/>
                      </a:rPr>
                      <m:t>∙</m:t>
                    </m:r>
                    <m:f>
                      <m:f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−1</m:t>
                        </m:r>
                      </m:num>
                      <m:den>
                        <m:d>
                          <m:d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−3</m:t>
                            </m:r>
                          </m:e>
                        </m:d>
                        <m:d>
                          <m:d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+3</m:t>
                            </m:r>
                          </m:e>
                        </m:d>
                      </m:den>
                    </m:f>
                    <m:r>
                      <a:rPr lang="hr-HR" sz="3200"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hr-HR" sz="3200" i="1" dirty="0">
                  <a:effectLst/>
                  <a:latin typeface="Cambria Math" panose="02040503050406030204" pitchFamily="18" charset="0"/>
                  <a:ea typeface="Times New Roman" panose="02020603050405020304" pitchFamily="18" charset="0"/>
                  <a:cs typeface="Calibri" panose="020F0502020204030204" pitchFamily="34" charset="0"/>
                </a:endParaRPr>
              </a:p>
              <a:p>
                <a:pPr marL="0" indent="0">
                  <a:spcAft>
                    <a:spcPts val="0"/>
                  </a:spcAft>
                  <a:buNone/>
                </a:pPr>
                <a14:m>
                  <m:oMathPara xmlns:m="http://schemas.openxmlformats.org/officeDocument/2006/math">
                    <m:oMathParaPr>
                      <m:jc m:val="centerGroup"/>
                    </m:oMathParaPr>
                    <m:oMath xmlns:m="http://schemas.openxmlformats.org/officeDocument/2006/math">
                      <m:f>
                        <m:f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sz="3200"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sSupPr>
                            <m:e>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e>
                            <m:sup>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sup>
                          </m:sSup>
                          <m:r>
                            <a:rPr lang="hr-HR" sz="3200" i="1">
                              <a:effectLst/>
                              <a:latin typeface="Cambria Math" panose="02040503050406030204" pitchFamily="18" charset="0"/>
                              <a:ea typeface="Times New Roman" panose="02020603050405020304" pitchFamily="18" charset="0"/>
                              <a:cs typeface="Calibri" panose="020F0502020204030204" pitchFamily="34" charset="0"/>
                            </a:rPr>
                            <m:t>−12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+9</m:t>
                          </m:r>
                        </m:num>
                        <m:den>
                          <m:d>
                            <m:d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−3</m:t>
                              </m:r>
                            </m:e>
                          </m:d>
                          <m:d>
                            <m:d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+3</m:t>
                              </m:r>
                            </m:e>
                          </m:d>
                        </m:den>
                      </m:f>
                      <m:r>
                        <a:rPr lang="hr-HR" sz="3200"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−3</m:t>
                                  </m:r>
                                </m:e>
                              </m:d>
                            </m:e>
                            <m:sup>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sup>
                          </m:sSup>
                        </m:num>
                        <m:den>
                          <m:d>
                            <m:d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−3</m:t>
                              </m:r>
                            </m:e>
                          </m:d>
                          <m:d>
                            <m:dPr>
                              <m:ctrlPr>
                                <a:rPr lang="hr-HR" sz="3200" i="1">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effectLst/>
                                  <a:latin typeface="Cambria Math" panose="02040503050406030204" pitchFamily="18" charset="0"/>
                                  <a:ea typeface="Times New Roman" panose="02020603050405020304" pitchFamily="18" charset="0"/>
                                  <a:cs typeface="Calibri" panose="020F0502020204030204" pitchFamily="34" charset="0"/>
                                </a:rPr>
                                <m:t>2</m:t>
                              </m:r>
                              <m:r>
                                <a:rPr lang="hr-HR" sz="3200" i="1">
                                  <a:effectLst/>
                                  <a:latin typeface="Cambria Math" panose="02040503050406030204" pitchFamily="18" charset="0"/>
                                  <a:ea typeface="Times New Roman" panose="02020603050405020304" pitchFamily="18" charset="0"/>
                                  <a:cs typeface="Calibri" panose="020F0502020204030204" pitchFamily="34" charset="0"/>
                                </a:rPr>
                                <m:t>𝑎</m:t>
                              </m:r>
                              <m:r>
                                <a:rPr lang="hr-HR" sz="3200" i="1">
                                  <a:effectLst/>
                                  <a:latin typeface="Cambria Math" panose="02040503050406030204" pitchFamily="18" charset="0"/>
                                  <a:ea typeface="Times New Roman" panose="02020603050405020304" pitchFamily="18" charset="0"/>
                                  <a:cs typeface="Calibri" panose="020F0502020204030204" pitchFamily="34" charset="0"/>
                                </a:rPr>
                                <m:t>+3</m:t>
                              </m:r>
                            </m:e>
                          </m:d>
                        </m:den>
                      </m:f>
                      <m:d>
                        <m:dPr>
                          <m:ctrlPr>
                            <a:rPr lang="hr-HR" sz="3200"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2.</m:t>
                          </m:r>
                          <m:r>
                            <a:rPr lang="hr-HR" sz="3200"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e>
                      </m:d>
                    </m:oMath>
                  </m:oMathPara>
                </a14:m>
                <a:endParaRPr lang="hr-HR" sz="3200" i="1" dirty="0">
                  <a:effectLst/>
                  <a:latin typeface="Cambria Math" panose="02040503050406030204" pitchFamily="18" charset="0"/>
                  <a:ea typeface="Times New Roman" panose="02020603050405020304" pitchFamily="18" charset="0"/>
                  <a:cs typeface="Calibri" panose="020F0502020204030204" pitchFamily="34" charset="0"/>
                </a:endParaRPr>
              </a:p>
              <a:p>
                <a:pPr marL="0" indent="0">
                  <a:spcAft>
                    <a:spcPts val="0"/>
                  </a:spcAft>
                  <a:buNone/>
                </a:pPr>
                <a14:m>
                  <m:oMathPara xmlns:m="http://schemas.openxmlformats.org/officeDocument/2006/math">
                    <m:oMathParaPr>
                      <m:jc m:val="centerGroup"/>
                    </m:oMathParaPr>
                    <m:oMath xmlns:m="http://schemas.openxmlformats.org/officeDocument/2006/math">
                      <m:r>
                        <a:rPr lang="hr-HR" sz="3200" i="1">
                          <a:effectLst/>
                          <a:latin typeface="Cambria Math" panose="02040503050406030204" pitchFamily="18" charset="0"/>
                          <a:ea typeface="Times New Roman" panose="02020603050405020304" pitchFamily="18" charset="0"/>
                          <a:cs typeface="Calibri" panose="020F0502020204030204" pitchFamily="34" charset="0"/>
                        </a:rPr>
                        <m:t>=</m:t>
                      </m:r>
                      <m:f>
                        <m:fPr>
                          <m:ctrlPr>
                            <a:rPr lang="hr-HR" sz="3200" b="1" i="1">
                              <a:effectLst/>
                              <a:latin typeface="Cambria Math" panose="02040503050406030204" pitchFamily="18" charset="0"/>
                              <a:ea typeface="Times New Roman" panose="02020603050405020304" pitchFamily="18" charset="0"/>
                              <a:cs typeface="Calibri" panose="020F0502020204030204" pitchFamily="34" charset="0"/>
                            </a:rPr>
                          </m:ctrlPr>
                        </m:fPr>
                        <m:num>
                          <m:r>
                            <a:rPr lang="hr-HR" sz="3200" b="1" i="1">
                              <a:effectLst/>
                              <a:latin typeface="Cambria Math" panose="02040503050406030204" pitchFamily="18" charset="0"/>
                              <a:ea typeface="Times New Roman" panose="02020603050405020304" pitchFamily="18" charset="0"/>
                              <a:cs typeface="Calibri" panose="020F0502020204030204" pitchFamily="34" charset="0"/>
                            </a:rPr>
                            <m:t>𝟐</m:t>
                          </m:r>
                          <m:r>
                            <a:rPr lang="hr-HR" sz="3200" b="1" i="1">
                              <a:effectLst/>
                              <a:latin typeface="Cambria Math" panose="02040503050406030204" pitchFamily="18" charset="0"/>
                              <a:ea typeface="Times New Roman" panose="02020603050405020304" pitchFamily="18" charset="0"/>
                              <a:cs typeface="Calibri" panose="020F0502020204030204" pitchFamily="34" charset="0"/>
                            </a:rPr>
                            <m:t>𝒂</m:t>
                          </m:r>
                          <m:r>
                            <a:rPr lang="hr-HR" sz="3200" b="1" i="1">
                              <a:effectLst/>
                              <a:latin typeface="Cambria Math" panose="02040503050406030204" pitchFamily="18" charset="0"/>
                              <a:ea typeface="Times New Roman" panose="02020603050405020304" pitchFamily="18" charset="0"/>
                              <a:cs typeface="Calibri" panose="020F0502020204030204" pitchFamily="34" charset="0"/>
                            </a:rPr>
                            <m:t>−</m:t>
                          </m:r>
                          <m:r>
                            <a:rPr lang="hr-HR" sz="3200" b="1" i="1">
                              <a:effectLst/>
                              <a:latin typeface="Cambria Math" panose="02040503050406030204" pitchFamily="18" charset="0"/>
                              <a:ea typeface="Times New Roman" panose="02020603050405020304" pitchFamily="18" charset="0"/>
                              <a:cs typeface="Calibri" panose="020F0502020204030204" pitchFamily="34" charset="0"/>
                            </a:rPr>
                            <m:t>𝟑</m:t>
                          </m:r>
                        </m:num>
                        <m:den>
                          <m:r>
                            <a:rPr lang="hr-HR" sz="3200" b="1" i="1">
                              <a:effectLst/>
                              <a:latin typeface="Cambria Math" panose="02040503050406030204" pitchFamily="18" charset="0"/>
                              <a:ea typeface="Times New Roman" panose="02020603050405020304" pitchFamily="18" charset="0"/>
                              <a:cs typeface="Calibri" panose="020F0502020204030204" pitchFamily="34" charset="0"/>
                            </a:rPr>
                            <m:t>𝟐</m:t>
                          </m:r>
                          <m:r>
                            <a:rPr lang="hr-HR" sz="3200" b="1" i="1">
                              <a:effectLst/>
                              <a:latin typeface="Cambria Math" panose="02040503050406030204" pitchFamily="18" charset="0"/>
                              <a:ea typeface="Times New Roman" panose="02020603050405020304" pitchFamily="18" charset="0"/>
                              <a:cs typeface="Calibri" panose="020F0502020204030204" pitchFamily="34" charset="0"/>
                            </a:rPr>
                            <m:t>𝒂</m:t>
                          </m:r>
                          <m:r>
                            <a:rPr lang="hr-HR" sz="3200" b="1" i="1">
                              <a:effectLst/>
                              <a:latin typeface="Cambria Math" panose="02040503050406030204" pitchFamily="18" charset="0"/>
                              <a:ea typeface="Times New Roman" panose="02020603050405020304" pitchFamily="18" charset="0"/>
                              <a:cs typeface="Calibri" panose="020F0502020204030204" pitchFamily="34" charset="0"/>
                            </a:rPr>
                            <m:t>+</m:t>
                          </m:r>
                          <m:r>
                            <a:rPr lang="hr-HR" sz="3200" b="1" i="1">
                              <a:effectLst/>
                              <a:latin typeface="Cambria Math" panose="02040503050406030204" pitchFamily="18" charset="0"/>
                              <a:ea typeface="Times New Roman" panose="02020603050405020304" pitchFamily="18" charset="0"/>
                              <a:cs typeface="Calibri" panose="020F0502020204030204" pitchFamily="34" charset="0"/>
                            </a:rPr>
                            <m:t>𝟑</m:t>
                          </m:r>
                        </m:den>
                      </m:f>
                      <m:d>
                        <m:dPr>
                          <m:ctrlPr>
                            <a:rPr lang="hr-HR" sz="3200" i="1" smtClean="0">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hr-HR" sz="3200"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3. </m:t>
                          </m:r>
                          <m:r>
                            <a:rPr lang="hr-HR" sz="3200" i="1">
                              <a:solidFill>
                                <a:srgbClr val="00B0F0"/>
                              </a:solidFill>
                              <a:effectLst/>
                              <a:latin typeface="Cambria Math" panose="02040503050406030204" pitchFamily="18" charset="0"/>
                              <a:ea typeface="Times New Roman" panose="02020603050405020304" pitchFamily="18" charset="0"/>
                              <a:cs typeface="Calibri" panose="020F0502020204030204" pitchFamily="34" charset="0"/>
                            </a:rPr>
                            <m:t>𝑏𝑜𝑑</m:t>
                          </m:r>
                        </m:e>
                      </m:d>
                    </m:oMath>
                  </m:oMathPara>
                </a14:m>
                <a:endParaRPr lang="hr-HR" sz="3200" dirty="0">
                  <a:effectLst/>
                  <a:latin typeface="Times New Roman" panose="02020603050405020304" pitchFamily="18" charset="0"/>
                  <a:ea typeface="Times New Roman" panose="02020603050405020304" pitchFamily="18" charset="0"/>
                </a:endParaRPr>
              </a:p>
              <a:p>
                <a:endParaRPr lang="hr-HR" dirty="0"/>
              </a:p>
            </p:txBody>
          </p:sp>
        </mc:Choice>
        <mc:Fallback xmlns="">
          <p:sp>
            <p:nvSpPr>
              <p:cNvPr id="7" name="Rezervirano mjesto sadržaja 6">
                <a:extLst>
                  <a:ext uri="{FF2B5EF4-FFF2-40B4-BE49-F238E27FC236}">
                    <a16:creationId xmlns:a16="http://schemas.microsoft.com/office/drawing/2014/main" id="{759153D6-BB58-4403-B2F9-D6D9C7D76ECD}"/>
                  </a:ext>
                </a:extLst>
              </p:cNvPr>
              <p:cNvSpPr>
                <a:spLocks noGrp="1" noRot="1" noChangeAspect="1" noMove="1" noResize="1" noEditPoints="1" noAdjustHandles="1" noChangeArrowheads="1" noChangeShapeType="1" noTextEdit="1"/>
              </p:cNvSpPr>
              <p:nvPr>
                <p:ph idx="1"/>
              </p:nvPr>
            </p:nvSpPr>
            <p:spPr>
              <a:xfrm>
                <a:off x="539552" y="1700808"/>
                <a:ext cx="8229600" cy="4525963"/>
              </a:xfrm>
              <a:blipFill>
                <a:blip r:embed="rId3"/>
                <a:stretch>
                  <a:fillRect l="-1926"/>
                </a:stretch>
              </a:blipFill>
            </p:spPr>
            <p:txBody>
              <a:bodyPr/>
              <a:lstStyle/>
              <a:p>
                <a:r>
                  <a:rPr lang="hr-HR">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VKU-lista samoprocjene</a:t>
            </a:r>
            <a:endParaRPr dirty="0"/>
          </a:p>
        </p:txBody>
      </p:sp>
      <p:graphicFrame>
        <p:nvGraphicFramePr>
          <p:cNvPr id="4" name="Rezervirano mjesto sadržaja 3">
            <a:extLst>
              <a:ext uri="{FF2B5EF4-FFF2-40B4-BE49-F238E27FC236}">
                <a16:creationId xmlns:a16="http://schemas.microsoft.com/office/drawing/2014/main" id="{483F8D37-83B5-46BE-908F-4D1760B4FB37}"/>
              </a:ext>
            </a:extLst>
          </p:cNvPr>
          <p:cNvGraphicFramePr>
            <a:graphicFrameLocks noGrp="1"/>
          </p:cNvGraphicFramePr>
          <p:nvPr>
            <p:ph idx="1"/>
            <p:extLst>
              <p:ext uri="{D42A27DB-BD31-4B8C-83A1-F6EECF244321}">
                <p14:modId xmlns:p14="http://schemas.microsoft.com/office/powerpoint/2010/main" val="1016196257"/>
              </p:ext>
            </p:extLst>
          </p:nvPr>
        </p:nvGraphicFramePr>
        <p:xfrm>
          <a:off x="107504" y="1556793"/>
          <a:ext cx="8928995" cy="5278157"/>
        </p:xfrm>
        <a:graphic>
          <a:graphicData uri="http://schemas.openxmlformats.org/drawingml/2006/table">
            <a:tbl>
              <a:tblPr firstCol="1">
                <a:tableStyleId>{5C22544A-7EE6-4342-B048-85BDC9FD1C3A}</a:tableStyleId>
              </a:tblPr>
              <a:tblGrid>
                <a:gridCol w="5688632">
                  <a:extLst>
                    <a:ext uri="{9D8B030D-6E8A-4147-A177-3AD203B41FA5}">
                      <a16:colId xmlns:a16="http://schemas.microsoft.com/office/drawing/2014/main" val="1282082332"/>
                    </a:ext>
                  </a:extLst>
                </a:gridCol>
                <a:gridCol w="1008113">
                  <a:extLst>
                    <a:ext uri="{9D8B030D-6E8A-4147-A177-3AD203B41FA5}">
                      <a16:colId xmlns:a16="http://schemas.microsoft.com/office/drawing/2014/main" val="3995574014"/>
                    </a:ext>
                  </a:extLst>
                </a:gridCol>
                <a:gridCol w="1296145">
                  <a:extLst>
                    <a:ext uri="{9D8B030D-6E8A-4147-A177-3AD203B41FA5}">
                      <a16:colId xmlns:a16="http://schemas.microsoft.com/office/drawing/2014/main" val="2771424521"/>
                    </a:ext>
                  </a:extLst>
                </a:gridCol>
                <a:gridCol w="936105">
                  <a:extLst>
                    <a:ext uri="{9D8B030D-6E8A-4147-A177-3AD203B41FA5}">
                      <a16:colId xmlns:a16="http://schemas.microsoft.com/office/drawing/2014/main" val="3689323122"/>
                    </a:ext>
                  </a:extLst>
                </a:gridCol>
              </a:tblGrid>
              <a:tr h="364272">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07000"/>
                        </a:lnSpc>
                        <a:spcAft>
                          <a:spcPts val="0"/>
                        </a:spcAft>
                      </a:pPr>
                      <a:r>
                        <a:rPr lang="hr-HR" sz="2000" dirty="0">
                          <a:effectLst/>
                        </a:rPr>
                        <a:t>UVIJEK</a:t>
                      </a:r>
                      <a:endParaRPr lang="hr-HR"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2000">
                          <a:effectLst/>
                        </a:rPr>
                        <a:t>PONEKAD</a:t>
                      </a:r>
                      <a:endParaRPr lang="hr-HR" sz="2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2000" dirty="0">
                          <a:effectLst/>
                        </a:rPr>
                        <a:t>NIKAD</a:t>
                      </a:r>
                      <a:endParaRPr lang="hr-HR"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4928030"/>
                  </a:ext>
                </a:extLst>
              </a:tr>
              <a:tr h="733039">
                <a:tc>
                  <a:txBody>
                    <a:bodyPr/>
                    <a:lstStyle/>
                    <a:p>
                      <a:pPr>
                        <a:lnSpc>
                          <a:spcPct val="107000"/>
                        </a:lnSpc>
                        <a:spcAft>
                          <a:spcPts val="0"/>
                        </a:spcAft>
                      </a:pPr>
                      <a:r>
                        <a:rPr lang="hr-HR" sz="2400" b="0" dirty="0">
                          <a:effectLst/>
                        </a:rPr>
                        <a:t>mogu odrediti koeficijente kvadratne jednadžbe a, b, c</a:t>
                      </a:r>
                      <a:endParaRPr lang="hr-HR" sz="24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07000"/>
                        </a:lnSpc>
                        <a:spcAft>
                          <a:spcPts val="0"/>
                        </a:spcAft>
                      </a:pPr>
                      <a:r>
                        <a:rPr lang="hr-HR" sz="1100" dirty="0">
                          <a:effectLst/>
                        </a:rPr>
                        <a:t> </a:t>
                      </a:r>
                      <a:endParaRPr lang="hr-HR"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dirty="0">
                          <a:effectLst/>
                        </a:rPr>
                        <a:t> </a:t>
                      </a:r>
                      <a:endParaRPr lang="hr-HR"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dirty="0">
                          <a:effectLst/>
                        </a:rPr>
                        <a:t> </a:t>
                      </a:r>
                      <a:endParaRPr lang="hr-HR"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078771"/>
                  </a:ext>
                </a:extLst>
              </a:tr>
              <a:tr h="737530">
                <a:tc>
                  <a:txBody>
                    <a:bodyPr/>
                    <a:lstStyle/>
                    <a:p>
                      <a:pPr>
                        <a:lnSpc>
                          <a:spcPct val="107000"/>
                        </a:lnSpc>
                        <a:spcAft>
                          <a:spcPts val="0"/>
                        </a:spcAft>
                      </a:pPr>
                      <a:r>
                        <a:rPr lang="hr-HR" sz="2400" b="0">
                          <a:effectLst/>
                        </a:rPr>
                        <a:t>mogu riješiti kvadratnu jednadžbu koristeći formulu za rješavanje iste</a:t>
                      </a:r>
                      <a:endParaRPr lang="hr-HR" sz="2400" b="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135149"/>
                  </a:ext>
                </a:extLst>
              </a:tr>
              <a:tr h="1116578">
                <a:tc>
                  <a:txBody>
                    <a:bodyPr/>
                    <a:lstStyle/>
                    <a:p>
                      <a:pPr>
                        <a:lnSpc>
                          <a:spcPct val="107000"/>
                        </a:lnSpc>
                        <a:spcAft>
                          <a:spcPts val="0"/>
                        </a:spcAft>
                      </a:pPr>
                      <a:r>
                        <a:rPr lang="hr-HR" sz="2400" b="0">
                          <a:effectLst/>
                        </a:rPr>
                        <a:t>mogu bez rješavanja kvadratne jednadžbe odrediti kojeg su tipa rješenja zadane jednadžbe</a:t>
                      </a:r>
                      <a:endParaRPr lang="hr-HR" sz="2400" b="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887450"/>
                  </a:ext>
                </a:extLst>
              </a:tr>
              <a:tr h="1116578">
                <a:tc>
                  <a:txBody>
                    <a:bodyPr/>
                    <a:lstStyle/>
                    <a:p>
                      <a:pPr>
                        <a:lnSpc>
                          <a:spcPct val="107000"/>
                        </a:lnSpc>
                        <a:spcAft>
                          <a:spcPts val="0"/>
                        </a:spcAft>
                      </a:pPr>
                      <a:r>
                        <a:rPr lang="hr-HR" sz="2400" b="0">
                          <a:effectLst/>
                        </a:rPr>
                        <a:t>mogu bez rješavanja kvadratne jednadžbe odrediti zbroj rješenja kvadratne jednadžbe</a:t>
                      </a:r>
                      <a:endParaRPr lang="hr-HR" sz="2400" b="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6228257"/>
                  </a:ext>
                </a:extLst>
              </a:tr>
              <a:tr h="1116578">
                <a:tc>
                  <a:txBody>
                    <a:bodyPr/>
                    <a:lstStyle/>
                    <a:p>
                      <a:pPr>
                        <a:lnSpc>
                          <a:spcPct val="107000"/>
                        </a:lnSpc>
                        <a:spcAft>
                          <a:spcPts val="0"/>
                        </a:spcAft>
                      </a:pPr>
                      <a:r>
                        <a:rPr lang="hr-HR" sz="2400" b="0" dirty="0">
                          <a:effectLst/>
                        </a:rPr>
                        <a:t>mogu bez rješavanja kvadratne jednadžbe odrediti umnožak rješenja kvadratne jednadžbe</a:t>
                      </a:r>
                      <a:endParaRPr lang="hr-HR" sz="24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dirty="0">
                          <a:effectLst/>
                        </a:rPr>
                        <a:t> </a:t>
                      </a:r>
                      <a:endParaRPr lang="hr-HR"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992465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descr="Slika na kojoj se prikazuje zgrada, na otvorenom, ulica, grad&#10;&#10;Opis je automatski generiran">
            <a:extLst>
              <a:ext uri="{FF2B5EF4-FFF2-40B4-BE49-F238E27FC236}">
                <a16:creationId xmlns:a16="http://schemas.microsoft.com/office/drawing/2014/main" id="{5370D663-09DF-4F7D-85E1-1D027C6B95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7407" y="1772816"/>
            <a:ext cx="4815073" cy="4525963"/>
          </a:xfrm>
        </p:spPr>
      </p:pic>
      <p:sp>
        <p:nvSpPr>
          <p:cNvPr id="3" name="Rezervirano mjesto teksta 2">
            <a:extLst>
              <a:ext uri="{FF2B5EF4-FFF2-40B4-BE49-F238E27FC236}">
                <a16:creationId xmlns:a16="http://schemas.microsoft.com/office/drawing/2014/main" id="{85C074A3-6140-4532-B6CE-6A22E5630812}"/>
              </a:ext>
            </a:extLst>
          </p:cNvPr>
          <p:cNvSpPr>
            <a:spLocks noGrp="1"/>
          </p:cNvSpPr>
          <p:nvPr>
            <p:ph type="body" sz="half" idx="2"/>
          </p:nvPr>
        </p:nvSpPr>
        <p:spPr>
          <a:xfrm>
            <a:off x="179512" y="1600201"/>
            <a:ext cx="3528391" cy="4525963"/>
          </a:xfrm>
        </p:spPr>
        <p:txBody>
          <a:bodyPr/>
          <a:lstStyle/>
          <a:p>
            <a:r>
              <a:rPr lang="hr-HR" sz="4000" dirty="0"/>
              <a:t>Tema projektnog zadatka bila je Zagrebačka uspinjača</a:t>
            </a:r>
          </a:p>
          <a:p>
            <a:endParaRPr lang="hr-HR" dirty="0"/>
          </a:p>
        </p:txBody>
      </p:sp>
      <p:sp>
        <p:nvSpPr>
          <p:cNvPr id="4" name="Naslov 3">
            <a:extLst>
              <a:ext uri="{FF2B5EF4-FFF2-40B4-BE49-F238E27FC236}">
                <a16:creationId xmlns:a16="http://schemas.microsoft.com/office/drawing/2014/main" id="{986353BE-A29C-4940-8E0E-937DB1A8EB8A}"/>
              </a:ext>
            </a:extLst>
          </p:cNvPr>
          <p:cNvSpPr>
            <a:spLocks noGrp="1"/>
          </p:cNvSpPr>
          <p:nvPr>
            <p:ph type="title"/>
          </p:nvPr>
        </p:nvSpPr>
        <p:spPr/>
        <p:txBody>
          <a:bodyPr/>
          <a:lstStyle/>
          <a:p>
            <a:r>
              <a:rPr lang="hr-HR" dirty="0"/>
              <a:t>VKU-projektni zadatak</a:t>
            </a:r>
          </a:p>
        </p:txBody>
      </p:sp>
    </p:spTree>
    <p:extLst>
      <p:ext uri="{BB962C8B-B14F-4D97-AF65-F5344CB8AC3E}">
        <p14:creationId xmlns:p14="http://schemas.microsoft.com/office/powerpoint/2010/main" val="32456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Uvod</a:t>
            </a:r>
            <a:endParaRPr dirty="0"/>
          </a:p>
        </p:txBody>
      </p:sp>
      <p:pic>
        <p:nvPicPr>
          <p:cNvPr id="4" name="Rezervirano mjesto sadržaja 3" descr="Slika na kojoj se prikazuje na otvorenom, zgrada, sjedenje, toranj&#10;&#10;Opis je automatski generiran">
            <a:extLst>
              <a:ext uri="{FF2B5EF4-FFF2-40B4-BE49-F238E27FC236}">
                <a16:creationId xmlns:a16="http://schemas.microsoft.com/office/drawing/2014/main" id="{6668AA2F-05C7-4947-8DAB-CD2B62BA11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6675" y="1600200"/>
            <a:ext cx="6470650" cy="485298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13391F53-F965-4B4D-B6ED-950B7FC89406}"/>
              </a:ext>
            </a:extLst>
          </p:cNvPr>
          <p:cNvSpPr>
            <a:spLocks noGrp="1"/>
          </p:cNvSpPr>
          <p:nvPr>
            <p:ph idx="1"/>
          </p:nvPr>
        </p:nvSpPr>
        <p:spPr>
          <a:xfrm>
            <a:off x="107504" y="1600200"/>
            <a:ext cx="8928992" cy="5213176"/>
          </a:xfrm>
        </p:spPr>
        <p:txBody>
          <a:bodyPr>
            <a:normAutofit fontScale="77500" lnSpcReduction="20000"/>
          </a:bodyPr>
          <a:lstStyle/>
          <a:p>
            <a:pPr marL="0" indent="0">
              <a:buNone/>
            </a:pPr>
            <a:r>
              <a:rPr lang="hr-HR" b="1" dirty="0">
                <a:solidFill>
                  <a:srgbClr val="00B0F0"/>
                </a:solidFill>
                <a:effectLst/>
              </a:rPr>
              <a:t>Cilj projekta:  </a:t>
            </a:r>
            <a:r>
              <a:rPr lang="hr-HR" dirty="0">
                <a:effectLst/>
              </a:rPr>
              <a:t> </a:t>
            </a:r>
          </a:p>
          <a:p>
            <a:pPr marL="0" indent="0">
              <a:buNone/>
            </a:pPr>
            <a:r>
              <a:rPr lang="hr-HR" sz="3300" dirty="0">
                <a:effectLst/>
                <a:sym typeface="Symbol" panose="05050102010706020507" pitchFamily="18" charset="2"/>
              </a:rPr>
              <a:t></a:t>
            </a:r>
            <a:r>
              <a:rPr lang="hr-HR" sz="3300" dirty="0">
                <a:effectLst/>
              </a:rPr>
              <a:t>       izrada malog znanstveno-istraživačkog rada, </a:t>
            </a:r>
          </a:p>
          <a:p>
            <a:pPr marL="0" indent="0">
              <a:buNone/>
            </a:pPr>
            <a:r>
              <a:rPr lang="hr-HR" sz="3300" dirty="0">
                <a:effectLst/>
                <a:sym typeface="Symbol" panose="05050102010706020507" pitchFamily="18" charset="2"/>
              </a:rPr>
              <a:t></a:t>
            </a:r>
            <a:r>
              <a:rPr lang="hr-HR" sz="3300" dirty="0">
                <a:effectLst/>
              </a:rPr>
              <a:t>       primjena matematike u životu kroz upoznavanje svoga grada/zavičaja, </a:t>
            </a:r>
          </a:p>
          <a:p>
            <a:pPr marL="0" indent="0">
              <a:buNone/>
            </a:pPr>
            <a:r>
              <a:rPr lang="hr-HR" sz="3300" dirty="0">
                <a:effectLst/>
                <a:sym typeface="Symbol" panose="05050102010706020507" pitchFamily="18" charset="2"/>
              </a:rPr>
              <a:t></a:t>
            </a:r>
            <a:r>
              <a:rPr lang="hr-HR" sz="3300" dirty="0">
                <a:effectLst/>
              </a:rPr>
              <a:t>       povezivanje ostalih znanosti, kulture, umjetnosti, arhitekture s matematikom, </a:t>
            </a:r>
          </a:p>
          <a:p>
            <a:pPr marL="0" indent="0">
              <a:buNone/>
            </a:pPr>
            <a:r>
              <a:rPr lang="hr-HR" sz="3300" dirty="0">
                <a:effectLst/>
                <a:sym typeface="Symbol" panose="05050102010706020507" pitchFamily="18" charset="2"/>
              </a:rPr>
              <a:t></a:t>
            </a:r>
            <a:r>
              <a:rPr lang="hr-HR" sz="3300" dirty="0">
                <a:effectLst/>
              </a:rPr>
              <a:t>       povećanje motivacije za znanošću i razvijanje kreativnosti, </a:t>
            </a:r>
          </a:p>
          <a:p>
            <a:pPr marL="0" indent="0">
              <a:buNone/>
            </a:pPr>
            <a:r>
              <a:rPr lang="hr-HR" sz="3300" dirty="0">
                <a:effectLst/>
                <a:sym typeface="Symbol" panose="05050102010706020507" pitchFamily="18" charset="2"/>
              </a:rPr>
              <a:t></a:t>
            </a:r>
            <a:r>
              <a:rPr lang="hr-HR" sz="3300" dirty="0">
                <a:effectLst/>
              </a:rPr>
              <a:t>      razvijanje kulture pisanja kroz izradu izvješća o provedbi projekta, </a:t>
            </a:r>
          </a:p>
          <a:p>
            <a:pPr marL="0" indent="0">
              <a:buNone/>
            </a:pPr>
            <a:r>
              <a:rPr lang="hr-HR" sz="3300" dirty="0">
                <a:effectLst/>
                <a:sym typeface="Symbol" panose="05050102010706020507" pitchFamily="18" charset="2"/>
              </a:rPr>
              <a:t></a:t>
            </a:r>
            <a:r>
              <a:rPr lang="hr-HR" sz="3300" dirty="0">
                <a:effectLst/>
              </a:rPr>
              <a:t>     razvijanje vještine prezentiranja projekta, pozitivnog stava prema timskom radu i popularizacija matematike. </a:t>
            </a:r>
          </a:p>
          <a:p>
            <a:pPr marL="0" indent="0">
              <a:buNone/>
            </a:pPr>
            <a:r>
              <a:rPr lang="hr-HR" dirty="0">
                <a:effectLst/>
              </a:rPr>
              <a:t> </a:t>
            </a:r>
          </a:p>
        </p:txBody>
      </p:sp>
      <p:sp>
        <p:nvSpPr>
          <p:cNvPr id="3" name="Naslov 2">
            <a:extLst>
              <a:ext uri="{FF2B5EF4-FFF2-40B4-BE49-F238E27FC236}">
                <a16:creationId xmlns:a16="http://schemas.microsoft.com/office/drawing/2014/main" id="{D8D500A5-0BF9-4971-A504-5EC759DA1875}"/>
              </a:ext>
            </a:extLst>
          </p:cNvPr>
          <p:cNvSpPr>
            <a:spLocks noGrp="1"/>
          </p:cNvSpPr>
          <p:nvPr>
            <p:ph type="title"/>
          </p:nvPr>
        </p:nvSpPr>
        <p:spPr/>
        <p:txBody>
          <a:bodyPr/>
          <a:lstStyle/>
          <a:p>
            <a:r>
              <a:rPr lang="hr-HR" dirty="0"/>
              <a:t>VKU-projektni zadatak</a:t>
            </a:r>
          </a:p>
        </p:txBody>
      </p:sp>
    </p:spTree>
    <p:extLst>
      <p:ext uri="{BB962C8B-B14F-4D97-AF65-F5344CB8AC3E}">
        <p14:creationId xmlns:p14="http://schemas.microsoft.com/office/powerpoint/2010/main" val="927594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2B896907-07E7-4BB5-AB5A-DE55752C632D}"/>
              </a:ext>
            </a:extLst>
          </p:cNvPr>
          <p:cNvSpPr>
            <a:spLocks noGrp="1"/>
          </p:cNvSpPr>
          <p:nvPr>
            <p:ph idx="1"/>
          </p:nvPr>
        </p:nvSpPr>
        <p:spPr>
          <a:xfrm>
            <a:off x="107504" y="1600200"/>
            <a:ext cx="8928992" cy="5105400"/>
          </a:xfrm>
        </p:spPr>
        <p:txBody>
          <a:bodyPr>
            <a:normAutofit fontScale="62500" lnSpcReduction="20000"/>
          </a:bodyPr>
          <a:lstStyle/>
          <a:p>
            <a:pPr marL="0" indent="0">
              <a:buNone/>
            </a:pPr>
            <a:r>
              <a:rPr lang="hr-HR" sz="4400" dirty="0">
                <a:solidFill>
                  <a:srgbClr val="00B0F0"/>
                </a:solidFill>
                <a:effectLst/>
              </a:rPr>
              <a:t>Upute za projektni zadatak: </a:t>
            </a:r>
            <a:r>
              <a:rPr lang="hr-HR" sz="4400" dirty="0">
                <a:effectLst/>
              </a:rPr>
              <a:t> </a:t>
            </a:r>
          </a:p>
          <a:p>
            <a:r>
              <a:rPr lang="hr-HR" sz="4400" dirty="0">
                <a:effectLst/>
              </a:rPr>
              <a:t>Rok za predaju zadataka je 10.02.2019. u 23:55 h.  </a:t>
            </a:r>
          </a:p>
          <a:p>
            <a:r>
              <a:rPr lang="hr-HR" sz="4400" dirty="0">
                <a:effectLst/>
              </a:rPr>
              <a:t>Jedan predstavnik grupe šalje uradak na moj mail ili na </a:t>
            </a:r>
            <a:r>
              <a:rPr lang="hr-HR" sz="4400" dirty="0" err="1">
                <a:effectLst/>
              </a:rPr>
              <a:t>Edmodo</a:t>
            </a:r>
            <a:r>
              <a:rPr lang="hr-HR" sz="4400" dirty="0">
                <a:effectLst/>
              </a:rPr>
              <a:t>.  </a:t>
            </a:r>
          </a:p>
          <a:p>
            <a:r>
              <a:rPr lang="hr-HR" sz="4400" dirty="0">
                <a:effectLst/>
              </a:rPr>
              <a:t>Uradak treba sadržavati i pismeni dio (word </a:t>
            </a:r>
            <a:r>
              <a:rPr lang="hr-HR" sz="4400" dirty="0" err="1">
                <a:effectLst/>
              </a:rPr>
              <a:t>doc</a:t>
            </a:r>
            <a:r>
              <a:rPr lang="hr-HR" sz="4400" dirty="0">
                <a:effectLst/>
              </a:rPr>
              <a:t>), u kojem ćete opisati etape rada, ideju, vaše dogovore, literaturu koju ste koristili, autore koje ste citirali, (navesti autore fotografija koje nisu vaše), koji ste oblik prezentiranja uratka odabrali i zašto. </a:t>
            </a:r>
          </a:p>
          <a:p>
            <a:r>
              <a:rPr lang="hr-HR" sz="4400" dirty="0">
                <a:effectLst/>
              </a:rPr>
              <a:t>U koliko smatrate da ste rad završili možete ga predati i prije roka.  </a:t>
            </a:r>
          </a:p>
          <a:p>
            <a:pPr marL="0" indent="0">
              <a:buNone/>
            </a:pPr>
            <a:r>
              <a:rPr lang="hr-HR" dirty="0">
                <a:effectLst/>
              </a:rPr>
              <a:t> </a:t>
            </a:r>
          </a:p>
          <a:p>
            <a:endParaRPr lang="hr-HR" dirty="0"/>
          </a:p>
        </p:txBody>
      </p:sp>
      <p:sp>
        <p:nvSpPr>
          <p:cNvPr id="3" name="Naslov 2">
            <a:extLst>
              <a:ext uri="{FF2B5EF4-FFF2-40B4-BE49-F238E27FC236}">
                <a16:creationId xmlns:a16="http://schemas.microsoft.com/office/drawing/2014/main" id="{F3919C1D-C3E4-437F-BA38-8ABBACD2F43A}"/>
              </a:ext>
            </a:extLst>
          </p:cNvPr>
          <p:cNvSpPr>
            <a:spLocks noGrp="1"/>
          </p:cNvSpPr>
          <p:nvPr>
            <p:ph type="title"/>
          </p:nvPr>
        </p:nvSpPr>
        <p:spPr/>
        <p:txBody>
          <a:bodyPr/>
          <a:lstStyle/>
          <a:p>
            <a:r>
              <a:rPr lang="hr-HR" dirty="0"/>
              <a:t>VKU-projektni zadatak</a:t>
            </a:r>
          </a:p>
        </p:txBody>
      </p:sp>
    </p:spTree>
    <p:extLst>
      <p:ext uri="{BB962C8B-B14F-4D97-AF65-F5344CB8AC3E}">
        <p14:creationId xmlns:p14="http://schemas.microsoft.com/office/powerpoint/2010/main" val="46738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a:extLst>
              <a:ext uri="{FF2B5EF4-FFF2-40B4-BE49-F238E27FC236}">
                <a16:creationId xmlns:a16="http://schemas.microsoft.com/office/drawing/2014/main" id="{AD361E02-F2F0-4ADF-A7F2-C22650F72EB8}"/>
              </a:ext>
            </a:extLst>
          </p:cNvPr>
          <p:cNvGraphicFramePr>
            <a:graphicFrameLocks noGrp="1"/>
          </p:cNvGraphicFramePr>
          <p:nvPr>
            <p:ph idx="1"/>
            <p:extLst>
              <p:ext uri="{D42A27DB-BD31-4B8C-83A1-F6EECF244321}">
                <p14:modId xmlns:p14="http://schemas.microsoft.com/office/powerpoint/2010/main" val="3685812865"/>
              </p:ext>
            </p:extLst>
          </p:nvPr>
        </p:nvGraphicFramePr>
        <p:xfrm>
          <a:off x="107504" y="1628800"/>
          <a:ext cx="8928992" cy="5076799"/>
        </p:xfrm>
        <a:graphic>
          <a:graphicData uri="http://schemas.openxmlformats.org/drawingml/2006/table">
            <a:tbl>
              <a:tblPr firstRow="1" firstCol="1">
                <a:tableStyleId>{5C22544A-7EE6-4342-B048-85BDC9FD1C3A}</a:tableStyleId>
              </a:tblPr>
              <a:tblGrid>
                <a:gridCol w="7488832">
                  <a:extLst>
                    <a:ext uri="{9D8B030D-6E8A-4147-A177-3AD203B41FA5}">
                      <a16:colId xmlns:a16="http://schemas.microsoft.com/office/drawing/2014/main" val="155336361"/>
                    </a:ext>
                  </a:extLst>
                </a:gridCol>
                <a:gridCol w="504056">
                  <a:extLst>
                    <a:ext uri="{9D8B030D-6E8A-4147-A177-3AD203B41FA5}">
                      <a16:colId xmlns:a16="http://schemas.microsoft.com/office/drawing/2014/main" val="300983092"/>
                    </a:ext>
                  </a:extLst>
                </a:gridCol>
                <a:gridCol w="432048">
                  <a:extLst>
                    <a:ext uri="{9D8B030D-6E8A-4147-A177-3AD203B41FA5}">
                      <a16:colId xmlns:a16="http://schemas.microsoft.com/office/drawing/2014/main" val="64277894"/>
                    </a:ext>
                  </a:extLst>
                </a:gridCol>
                <a:gridCol w="504056">
                  <a:extLst>
                    <a:ext uri="{9D8B030D-6E8A-4147-A177-3AD203B41FA5}">
                      <a16:colId xmlns:a16="http://schemas.microsoft.com/office/drawing/2014/main" val="1170059387"/>
                    </a:ext>
                  </a:extLst>
                </a:gridCol>
              </a:tblGrid>
              <a:tr h="361213">
                <a:tc>
                  <a:txBody>
                    <a:bodyPr/>
                    <a:lstStyle/>
                    <a:p>
                      <a:pPr algn="ct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200">
                          <a:effectLst/>
                        </a:rPr>
                        <a:t>0</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200">
                          <a:effectLst/>
                        </a:rPr>
                        <a:t>1</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200" dirty="0">
                          <a:effectLst/>
                        </a:rPr>
                        <a:t>2</a:t>
                      </a:r>
                      <a:endParaRPr lang="hr-HR"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666459891"/>
                  </a:ext>
                </a:extLst>
              </a:tr>
              <a:tr h="859806">
                <a:tc>
                  <a:txBody>
                    <a:bodyPr/>
                    <a:lstStyle/>
                    <a:p>
                      <a:pPr>
                        <a:lnSpc>
                          <a:spcPct val="115000"/>
                        </a:lnSpc>
                        <a:spcAft>
                          <a:spcPts val="0"/>
                        </a:spcAft>
                      </a:pPr>
                      <a:r>
                        <a:rPr lang="hr-HR" sz="2200" b="0" dirty="0">
                          <a:effectLst/>
                        </a:rPr>
                        <a:t>povijesni dio (razlozi gradnje, tko je bio idejni začetnik, zašto, kako danas koristimo taj dio grada ili objekt…)</a:t>
                      </a:r>
                      <a:endParaRPr lang="hr-HR" sz="22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dirty="0">
                          <a:effectLst/>
                        </a:rPr>
                        <a:t> </a:t>
                      </a:r>
                      <a:endParaRPr lang="hr-HR"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412534"/>
                  </a:ext>
                </a:extLst>
              </a:tr>
              <a:tr h="762533">
                <a:tc>
                  <a:txBody>
                    <a:bodyPr/>
                    <a:lstStyle/>
                    <a:p>
                      <a:pPr>
                        <a:lnSpc>
                          <a:spcPct val="115000"/>
                        </a:lnSpc>
                        <a:spcAft>
                          <a:spcPts val="0"/>
                        </a:spcAft>
                      </a:pPr>
                      <a:r>
                        <a:rPr lang="hr-HR" sz="2200" b="0">
                          <a:effectLst/>
                        </a:rPr>
                        <a:t>matematički dio (izračun neke površine, uočavanje simetrija, …) geometriju GeoGebra</a:t>
                      </a:r>
                      <a:endParaRPr lang="hr-HR" sz="2200" b="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560244"/>
                  </a:ext>
                </a:extLst>
              </a:tr>
              <a:tr h="762533">
                <a:tc>
                  <a:txBody>
                    <a:bodyPr/>
                    <a:lstStyle/>
                    <a:p>
                      <a:pPr>
                        <a:lnSpc>
                          <a:spcPct val="115000"/>
                        </a:lnSpc>
                        <a:spcAft>
                          <a:spcPts val="0"/>
                        </a:spcAft>
                      </a:pPr>
                      <a:r>
                        <a:rPr lang="hr-HR" sz="2200" b="0">
                          <a:effectLst/>
                        </a:rPr>
                        <a:t>korištenje IKT (nekog programa za geometriju GeoGebra, Google maps…)</a:t>
                      </a:r>
                      <a:endParaRPr lang="hr-HR" sz="2200" b="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4990600"/>
                  </a:ext>
                </a:extLst>
              </a:tr>
              <a:tr h="1163853">
                <a:tc>
                  <a:txBody>
                    <a:bodyPr/>
                    <a:lstStyle/>
                    <a:p>
                      <a:pPr>
                        <a:lnSpc>
                          <a:spcPct val="115000"/>
                        </a:lnSpc>
                        <a:spcAft>
                          <a:spcPts val="0"/>
                        </a:spcAft>
                      </a:pPr>
                      <a:r>
                        <a:rPr lang="hr-HR" sz="2200" b="0">
                          <a:effectLst/>
                        </a:rPr>
                        <a:t>pisani dio rada (pravopis, navođenje izvora, imenovanje autora koje ste citirali, navesti autore fotografija, ako niste sami fotografirali)</a:t>
                      </a:r>
                      <a:endParaRPr lang="hr-HR" sz="2200" b="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563723"/>
                  </a:ext>
                </a:extLst>
              </a:tr>
              <a:tr h="404328">
                <a:tc>
                  <a:txBody>
                    <a:bodyPr/>
                    <a:lstStyle/>
                    <a:p>
                      <a:pPr>
                        <a:lnSpc>
                          <a:spcPct val="115000"/>
                        </a:lnSpc>
                        <a:spcAft>
                          <a:spcPts val="0"/>
                        </a:spcAft>
                      </a:pPr>
                      <a:r>
                        <a:rPr lang="hr-HR" sz="2200" b="0">
                          <a:effectLst/>
                        </a:rPr>
                        <a:t>način prezentacije (izrada plakata, ppt, strip, video…)</a:t>
                      </a:r>
                      <a:endParaRPr lang="hr-HR" sz="2200" b="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6611198"/>
                  </a:ext>
                </a:extLst>
              </a:tr>
              <a:tr h="762533">
                <a:tc>
                  <a:txBody>
                    <a:bodyPr/>
                    <a:lstStyle/>
                    <a:p>
                      <a:pPr>
                        <a:lnSpc>
                          <a:spcPct val="115000"/>
                        </a:lnSpc>
                        <a:spcAft>
                          <a:spcPts val="0"/>
                        </a:spcAft>
                      </a:pPr>
                      <a:r>
                        <a:rPr lang="hr-HR" sz="2200" b="0" dirty="0">
                          <a:effectLst/>
                        </a:rPr>
                        <a:t>izlaganje u razredu (sigurnost, naučenost, zanimljivost, glasnoća govornika…) </a:t>
                      </a:r>
                      <a:endParaRPr lang="hr-HR" sz="22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a:effectLst/>
                        </a:rPr>
                        <a:t> </a:t>
                      </a:r>
                      <a:endParaRPr lang="hr-HR"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r-HR" sz="1200" dirty="0">
                          <a:effectLst/>
                        </a:rPr>
                        <a:t> </a:t>
                      </a:r>
                      <a:endParaRPr lang="hr-HR"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407631"/>
                  </a:ext>
                </a:extLst>
              </a:tr>
            </a:tbl>
          </a:graphicData>
        </a:graphic>
      </p:graphicFrame>
      <p:sp>
        <p:nvSpPr>
          <p:cNvPr id="3" name="Naslov 2">
            <a:extLst>
              <a:ext uri="{FF2B5EF4-FFF2-40B4-BE49-F238E27FC236}">
                <a16:creationId xmlns:a16="http://schemas.microsoft.com/office/drawing/2014/main" id="{4754B1DE-ABB1-45A8-8CCB-C9D057570C35}"/>
              </a:ext>
            </a:extLst>
          </p:cNvPr>
          <p:cNvSpPr>
            <a:spLocks noGrp="1"/>
          </p:cNvSpPr>
          <p:nvPr>
            <p:ph type="title"/>
          </p:nvPr>
        </p:nvSpPr>
        <p:spPr/>
        <p:txBody>
          <a:bodyPr/>
          <a:lstStyle/>
          <a:p>
            <a:r>
              <a:rPr lang="hr-HR" dirty="0"/>
              <a:t>VKU-projektni zadatak</a:t>
            </a:r>
          </a:p>
        </p:txBody>
      </p:sp>
    </p:spTree>
    <p:extLst>
      <p:ext uri="{BB962C8B-B14F-4D97-AF65-F5344CB8AC3E}">
        <p14:creationId xmlns:p14="http://schemas.microsoft.com/office/powerpoint/2010/main" val="205298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41A8091E-B953-47A1-8411-F087FEFC5BC3}"/>
              </a:ext>
            </a:extLst>
          </p:cNvPr>
          <p:cNvSpPr>
            <a:spLocks noGrp="1"/>
          </p:cNvSpPr>
          <p:nvPr>
            <p:ph idx="1"/>
          </p:nvPr>
        </p:nvSpPr>
        <p:spPr>
          <a:xfrm>
            <a:off x="469685" y="1484784"/>
            <a:ext cx="8229600" cy="4525963"/>
          </a:xfrm>
        </p:spPr>
        <p:txBody>
          <a:bodyPr/>
          <a:lstStyle/>
          <a:p>
            <a:r>
              <a:rPr lang="hr-HR" dirty="0">
                <a:effectLst/>
              </a:rPr>
              <a:t>Napomena:</a:t>
            </a:r>
          </a:p>
          <a:p>
            <a:r>
              <a:rPr lang="hr-HR" dirty="0">
                <a:effectLst/>
              </a:rPr>
              <a:t>0 nije izvršen zadatak</a:t>
            </a:r>
          </a:p>
          <a:p>
            <a:r>
              <a:rPr lang="hr-HR" dirty="0">
                <a:effectLst/>
              </a:rPr>
              <a:t>1- zadatak je djelomično izvršen</a:t>
            </a:r>
          </a:p>
          <a:p>
            <a:r>
              <a:rPr lang="hr-HR" dirty="0">
                <a:effectLst/>
              </a:rPr>
              <a:t>2- zadatak je u potpunosti izvršen</a:t>
            </a:r>
          </a:p>
          <a:p>
            <a:endParaRPr lang="hr-HR" dirty="0">
              <a:effectLst/>
            </a:endParaRPr>
          </a:p>
          <a:p>
            <a:endParaRPr lang="hr-HR" dirty="0"/>
          </a:p>
        </p:txBody>
      </p:sp>
      <p:sp>
        <p:nvSpPr>
          <p:cNvPr id="3" name="Naslov 2">
            <a:extLst>
              <a:ext uri="{FF2B5EF4-FFF2-40B4-BE49-F238E27FC236}">
                <a16:creationId xmlns:a16="http://schemas.microsoft.com/office/drawing/2014/main" id="{3995FB59-786E-4834-BA58-A70EEEBB0702}"/>
              </a:ext>
            </a:extLst>
          </p:cNvPr>
          <p:cNvSpPr>
            <a:spLocks noGrp="1"/>
          </p:cNvSpPr>
          <p:nvPr>
            <p:ph type="title"/>
          </p:nvPr>
        </p:nvSpPr>
        <p:spPr/>
        <p:txBody>
          <a:bodyPr/>
          <a:lstStyle/>
          <a:p>
            <a:r>
              <a:rPr lang="hr-HR" dirty="0"/>
              <a:t>VKU-projektni zadatak</a:t>
            </a:r>
          </a:p>
        </p:txBody>
      </p:sp>
      <p:graphicFrame>
        <p:nvGraphicFramePr>
          <p:cNvPr id="4" name="Tablica 3">
            <a:extLst>
              <a:ext uri="{FF2B5EF4-FFF2-40B4-BE49-F238E27FC236}">
                <a16:creationId xmlns:a16="http://schemas.microsoft.com/office/drawing/2014/main" id="{71A4A11E-431A-4550-9E67-F766F33F1496}"/>
              </a:ext>
            </a:extLst>
          </p:cNvPr>
          <p:cNvGraphicFramePr>
            <a:graphicFrameLocks noGrp="1"/>
          </p:cNvGraphicFramePr>
          <p:nvPr>
            <p:extLst>
              <p:ext uri="{D42A27DB-BD31-4B8C-83A1-F6EECF244321}">
                <p14:modId xmlns:p14="http://schemas.microsoft.com/office/powerpoint/2010/main" val="631585843"/>
              </p:ext>
            </p:extLst>
          </p:nvPr>
        </p:nvGraphicFramePr>
        <p:xfrm>
          <a:off x="107504" y="4221088"/>
          <a:ext cx="8928993" cy="1726610"/>
        </p:xfrm>
        <a:graphic>
          <a:graphicData uri="http://schemas.openxmlformats.org/drawingml/2006/table">
            <a:tbl>
              <a:tblPr>
                <a:tableStyleId>{125E5076-3810-47DD-B79F-674D7AD40C01}</a:tableStyleId>
              </a:tblPr>
              <a:tblGrid>
                <a:gridCol w="1152128">
                  <a:extLst>
                    <a:ext uri="{9D8B030D-6E8A-4147-A177-3AD203B41FA5}">
                      <a16:colId xmlns:a16="http://schemas.microsoft.com/office/drawing/2014/main" val="2854100828"/>
                    </a:ext>
                  </a:extLst>
                </a:gridCol>
                <a:gridCol w="2075114">
                  <a:extLst>
                    <a:ext uri="{9D8B030D-6E8A-4147-A177-3AD203B41FA5}">
                      <a16:colId xmlns:a16="http://schemas.microsoft.com/office/drawing/2014/main" val="3037482402"/>
                    </a:ext>
                  </a:extLst>
                </a:gridCol>
                <a:gridCol w="1451634">
                  <a:extLst>
                    <a:ext uri="{9D8B030D-6E8A-4147-A177-3AD203B41FA5}">
                      <a16:colId xmlns:a16="http://schemas.microsoft.com/office/drawing/2014/main" val="336151312"/>
                    </a:ext>
                  </a:extLst>
                </a:gridCol>
                <a:gridCol w="1410297">
                  <a:extLst>
                    <a:ext uri="{9D8B030D-6E8A-4147-A177-3AD203B41FA5}">
                      <a16:colId xmlns:a16="http://schemas.microsoft.com/office/drawing/2014/main" val="4290283246"/>
                    </a:ext>
                  </a:extLst>
                </a:gridCol>
                <a:gridCol w="1410297">
                  <a:extLst>
                    <a:ext uri="{9D8B030D-6E8A-4147-A177-3AD203B41FA5}">
                      <a16:colId xmlns:a16="http://schemas.microsoft.com/office/drawing/2014/main" val="3802446329"/>
                    </a:ext>
                  </a:extLst>
                </a:gridCol>
                <a:gridCol w="1429523">
                  <a:extLst>
                    <a:ext uri="{9D8B030D-6E8A-4147-A177-3AD203B41FA5}">
                      <a16:colId xmlns:a16="http://schemas.microsoft.com/office/drawing/2014/main" val="3260940840"/>
                    </a:ext>
                  </a:extLst>
                </a:gridCol>
              </a:tblGrid>
              <a:tr h="936104">
                <a:tc>
                  <a:txBody>
                    <a:bodyPr/>
                    <a:lstStyle/>
                    <a:p>
                      <a:pPr algn="ctr">
                        <a:lnSpc>
                          <a:spcPct val="115000"/>
                        </a:lnSpc>
                        <a:spcAft>
                          <a:spcPts val="0"/>
                        </a:spcAft>
                      </a:pPr>
                      <a:r>
                        <a:rPr lang="hr-HR" sz="1800" dirty="0">
                          <a:effectLst/>
                        </a:rPr>
                        <a:t>ocjena</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nedovoljan</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dovoljan</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dobar</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vrlo dobar</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odličan</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082594341"/>
                  </a:ext>
                </a:extLst>
              </a:tr>
              <a:tr h="790506">
                <a:tc>
                  <a:txBody>
                    <a:bodyPr/>
                    <a:lstStyle/>
                    <a:p>
                      <a:pPr algn="ctr">
                        <a:lnSpc>
                          <a:spcPct val="115000"/>
                        </a:lnSpc>
                        <a:spcAft>
                          <a:spcPts val="0"/>
                        </a:spcAft>
                      </a:pPr>
                      <a:r>
                        <a:rPr lang="hr-HR" sz="1800" dirty="0">
                          <a:effectLst/>
                        </a:rPr>
                        <a:t>bodovi </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0-4</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5-6</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7-8</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9-10</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hr-HR" sz="1800" dirty="0">
                          <a:effectLst/>
                        </a:rPr>
                        <a:t>11-12</a:t>
                      </a:r>
                      <a:endParaRPr lang="hr-H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88818438"/>
                  </a:ext>
                </a:extLst>
              </a:tr>
            </a:tbl>
          </a:graphicData>
        </a:graphic>
      </p:graphicFrame>
    </p:spTree>
    <p:extLst>
      <p:ext uri="{BB962C8B-B14F-4D97-AF65-F5344CB8AC3E}">
        <p14:creationId xmlns:p14="http://schemas.microsoft.com/office/powerpoint/2010/main" val="129621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6BE29205-CE4A-4727-B5C9-591B7DAED5CE}"/>
              </a:ext>
            </a:extLst>
          </p:cNvPr>
          <p:cNvSpPr>
            <a:spLocks noGrp="1"/>
          </p:cNvSpPr>
          <p:nvPr>
            <p:ph idx="1"/>
          </p:nvPr>
        </p:nvSpPr>
        <p:spPr>
          <a:xfrm>
            <a:off x="107504" y="1600200"/>
            <a:ext cx="8928992" cy="5213175"/>
          </a:xfrm>
        </p:spPr>
        <p:txBody>
          <a:bodyPr>
            <a:normAutofit fontScale="85000" lnSpcReduction="20000"/>
          </a:bodyPr>
          <a:lstStyle/>
          <a:p>
            <a:pPr marL="0" indent="0">
              <a:buNone/>
            </a:pPr>
            <a:r>
              <a:rPr lang="hr-HR" dirty="0">
                <a:effectLst/>
              </a:rPr>
              <a:t>Zadar</a:t>
            </a:r>
          </a:p>
          <a:p>
            <a:pPr marL="0" indent="0">
              <a:buNone/>
            </a:pPr>
            <a:r>
              <a:rPr lang="hr-HR" dirty="0">
                <a:effectLst/>
              </a:rPr>
              <a:t>1. Izračunaj nagib </a:t>
            </a:r>
            <a:r>
              <a:rPr lang="hr-HR" dirty="0" err="1">
                <a:effectLst/>
              </a:rPr>
              <a:t>stepanica</a:t>
            </a:r>
            <a:r>
              <a:rPr lang="hr-HR" dirty="0">
                <a:effectLst/>
              </a:rPr>
              <a:t> na Morskim orguljama. Fotografirajte se na  morskim orguljama. </a:t>
            </a:r>
          </a:p>
          <a:p>
            <a:pPr marL="0" indent="0">
              <a:buNone/>
            </a:pPr>
            <a:r>
              <a:rPr lang="hr-HR" dirty="0">
                <a:effectLst/>
              </a:rPr>
              <a:t>2. Pronađi podatke o instalaciji Pozdrav  suncu. Instalaciju nacrtajte u po volji odabranom mjerilu koristeći program dinamične geometrije. </a:t>
            </a:r>
          </a:p>
          <a:p>
            <a:pPr marL="0" indent="0">
              <a:buNone/>
            </a:pPr>
            <a:r>
              <a:rPr lang="hr-HR" dirty="0">
                <a:effectLst/>
              </a:rPr>
              <a:t>3. Fotografirajte pročelje Katedrale. Koje sve </a:t>
            </a:r>
            <a:r>
              <a:rPr lang="hr-HR" dirty="0" err="1">
                <a:effectLst/>
              </a:rPr>
              <a:t>gometrijske</a:t>
            </a:r>
            <a:r>
              <a:rPr lang="hr-HR" dirty="0">
                <a:effectLst/>
              </a:rPr>
              <a:t> oblike nalazite? </a:t>
            </a:r>
          </a:p>
          <a:p>
            <a:pPr marL="0" indent="0">
              <a:buNone/>
            </a:pPr>
            <a:r>
              <a:rPr lang="hr-HR" dirty="0">
                <a:effectLst/>
              </a:rPr>
              <a:t>4. Usporedite tlocrte crkve sv. Donata (Zadar)  crkve sv. Nikole (na putu za Nin) i crkve sv. Trojice u </a:t>
            </a:r>
            <a:r>
              <a:rPr lang="hr-HR" dirty="0" err="1">
                <a:effectLst/>
              </a:rPr>
              <a:t>Spliu</a:t>
            </a:r>
            <a:r>
              <a:rPr lang="hr-HR" dirty="0">
                <a:effectLst/>
              </a:rPr>
              <a:t>. Koji  glavni oblik primjećuješ? Istražite  ima li još negdje u RH/EU crkava s takvim tlocrtom.</a:t>
            </a:r>
          </a:p>
          <a:p>
            <a:pPr marL="0" indent="0">
              <a:buNone/>
            </a:pPr>
            <a:r>
              <a:rPr lang="hr-HR" dirty="0">
                <a:effectLst/>
              </a:rPr>
              <a:t>5. Ako bude dozvoljeno fotografirajte neke eksponate u Muzeju antičkog stakla. Koja  geometrijska tijela su se najčešće koristila? </a:t>
            </a:r>
          </a:p>
        </p:txBody>
      </p:sp>
      <p:sp>
        <p:nvSpPr>
          <p:cNvPr id="3" name="Naslov 2">
            <a:extLst>
              <a:ext uri="{FF2B5EF4-FFF2-40B4-BE49-F238E27FC236}">
                <a16:creationId xmlns:a16="http://schemas.microsoft.com/office/drawing/2014/main" id="{977D6A2A-01F5-4B35-B407-D5B8325349B4}"/>
              </a:ext>
            </a:extLst>
          </p:cNvPr>
          <p:cNvSpPr>
            <a:spLocks noGrp="1"/>
          </p:cNvSpPr>
          <p:nvPr>
            <p:ph type="title"/>
          </p:nvPr>
        </p:nvSpPr>
        <p:spPr/>
        <p:txBody>
          <a:bodyPr>
            <a:normAutofit fontScale="90000"/>
          </a:bodyPr>
          <a:lstStyle/>
          <a:p>
            <a:r>
              <a:rPr lang="hr-HR" dirty="0"/>
              <a:t>VKU-zadatci za terensku nastavu</a:t>
            </a:r>
          </a:p>
        </p:txBody>
      </p:sp>
    </p:spTree>
    <p:extLst>
      <p:ext uri="{BB962C8B-B14F-4D97-AF65-F5344CB8AC3E}">
        <p14:creationId xmlns:p14="http://schemas.microsoft.com/office/powerpoint/2010/main" val="15964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64CC739F-19CC-4146-BAC8-140408B1409A}"/>
              </a:ext>
            </a:extLst>
          </p:cNvPr>
          <p:cNvSpPr>
            <a:spLocks noGrp="1"/>
          </p:cNvSpPr>
          <p:nvPr>
            <p:ph idx="1"/>
          </p:nvPr>
        </p:nvSpPr>
        <p:spPr>
          <a:xfrm>
            <a:off x="107504" y="1600200"/>
            <a:ext cx="8928992" cy="5105400"/>
          </a:xfrm>
        </p:spPr>
        <p:txBody>
          <a:bodyPr>
            <a:normAutofit fontScale="85000" lnSpcReduction="10000"/>
          </a:bodyPr>
          <a:lstStyle/>
          <a:p>
            <a:pPr marL="0" indent="0">
              <a:buNone/>
            </a:pPr>
            <a:r>
              <a:rPr lang="hr-HR" dirty="0">
                <a:effectLst/>
              </a:rPr>
              <a:t>Nin</a:t>
            </a:r>
          </a:p>
          <a:p>
            <a:pPr marL="0" indent="0">
              <a:buNone/>
            </a:pPr>
            <a:r>
              <a:rPr lang="hr-HR" dirty="0">
                <a:effectLst/>
              </a:rPr>
              <a:t>1. Izmjerite visinu kipa Grgura Ninskog. U RH nalaze se još dva kipa. Pronađite u kojim gradovima su te skulpture. Usporedite njihove veličine. Jesu li svi kipovi jednaki? Pronađite sličnosti i razlike. </a:t>
            </a:r>
          </a:p>
          <a:p>
            <a:pPr marL="0" indent="0">
              <a:buNone/>
            </a:pPr>
            <a:r>
              <a:rPr lang="hr-HR" dirty="0">
                <a:effectLst/>
              </a:rPr>
              <a:t>2.  U Ninu se nalazi najmanja katedrala na svijetu.  Skicirajte ju. Izmjerite njene dimenzije. </a:t>
            </a:r>
          </a:p>
          <a:p>
            <a:pPr marL="0" indent="0">
              <a:buNone/>
            </a:pPr>
            <a:r>
              <a:rPr lang="hr-HR" dirty="0">
                <a:effectLst/>
              </a:rPr>
              <a:t>3. Prilikom posjeta solani istražite podatke koliki je salinitet vode. Kolika je dubina vode u bazenima? Ima li endemskih vrsta (biljnih i životinjskih) na tom području?</a:t>
            </a:r>
          </a:p>
          <a:p>
            <a:pPr marL="0" indent="0">
              <a:buNone/>
            </a:pPr>
            <a:r>
              <a:rPr lang="hr-HR" dirty="0">
                <a:effectLst/>
              </a:rPr>
              <a:t>4. Morska voda sadrži 0.4% soli. Koliko litara vode treba ispariti da od 900 litara morske vode ostane otopina od 1% soli?</a:t>
            </a:r>
          </a:p>
          <a:p>
            <a:pPr marL="0" indent="0">
              <a:buNone/>
            </a:pPr>
            <a:r>
              <a:rPr lang="hr-HR" dirty="0">
                <a:effectLst/>
              </a:rPr>
              <a:t>A.  90 l                  B. 225 l              C.  360 l             D.   45 l</a:t>
            </a:r>
          </a:p>
          <a:p>
            <a:pPr marL="0" indent="0">
              <a:buNone/>
            </a:pPr>
            <a:endParaRPr lang="hr-HR" dirty="0"/>
          </a:p>
        </p:txBody>
      </p:sp>
      <p:sp>
        <p:nvSpPr>
          <p:cNvPr id="3" name="Naslov 2">
            <a:extLst>
              <a:ext uri="{FF2B5EF4-FFF2-40B4-BE49-F238E27FC236}">
                <a16:creationId xmlns:a16="http://schemas.microsoft.com/office/drawing/2014/main" id="{FAB07B4E-B396-475A-AF5C-06294ECBCF8A}"/>
              </a:ext>
            </a:extLst>
          </p:cNvPr>
          <p:cNvSpPr>
            <a:spLocks noGrp="1"/>
          </p:cNvSpPr>
          <p:nvPr>
            <p:ph type="title"/>
          </p:nvPr>
        </p:nvSpPr>
        <p:spPr>
          <a:xfrm>
            <a:off x="107504" y="152400"/>
            <a:ext cx="8928992" cy="1265238"/>
          </a:xfrm>
        </p:spPr>
        <p:txBody>
          <a:bodyPr>
            <a:normAutofit/>
          </a:bodyPr>
          <a:lstStyle/>
          <a:p>
            <a:r>
              <a:rPr lang="hr-HR" dirty="0"/>
              <a:t>VKU-zadatci za terensku nastavu</a:t>
            </a:r>
          </a:p>
        </p:txBody>
      </p:sp>
    </p:spTree>
    <p:extLst>
      <p:ext uri="{BB962C8B-B14F-4D97-AF65-F5344CB8AC3E}">
        <p14:creationId xmlns:p14="http://schemas.microsoft.com/office/powerpoint/2010/main" val="3347549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fontAlgn="auto">
              <a:spcAft>
                <a:spcPts val="0"/>
              </a:spcAft>
              <a:defRPr/>
            </a:pPr>
            <a:r>
              <a:rPr lang="hr-HR" dirty="0"/>
              <a:t>Vrednovanje naučenog</a:t>
            </a:r>
            <a:endParaRPr dirty="0"/>
          </a:p>
        </p:txBody>
      </p:sp>
      <p:sp>
        <p:nvSpPr>
          <p:cNvPr id="5" name="Rezervirano mjesto sadržaja 4">
            <a:extLst>
              <a:ext uri="{FF2B5EF4-FFF2-40B4-BE49-F238E27FC236}">
                <a16:creationId xmlns:a16="http://schemas.microsoft.com/office/drawing/2014/main" id="{871225FB-1F57-4C66-B96C-6DD8081E2DCB}"/>
              </a:ext>
            </a:extLst>
          </p:cNvPr>
          <p:cNvSpPr>
            <a:spLocks noGrp="1"/>
          </p:cNvSpPr>
          <p:nvPr>
            <p:ph idx="1"/>
          </p:nvPr>
        </p:nvSpPr>
        <p:spPr>
          <a:xfrm>
            <a:off x="457200" y="2420888"/>
            <a:ext cx="8229600" cy="3312368"/>
          </a:xfrm>
        </p:spPr>
        <p:txBody>
          <a:bodyPr/>
          <a:lstStyle/>
          <a:p>
            <a:pPr marL="0" indent="0" algn="ctr">
              <a:buNone/>
            </a:pPr>
            <a:r>
              <a:rPr lang="hr-HR" b="1" dirty="0">
                <a:solidFill>
                  <a:srgbClr val="00B0F0"/>
                </a:solidFill>
                <a:effectLst>
                  <a:outerShdw blurRad="38100" dist="38100" dir="2700000" algn="tl">
                    <a:srgbClr val="000000">
                      <a:alpha val="43137"/>
                    </a:srgbClr>
                  </a:outerShdw>
                </a:effectLst>
              </a:rPr>
              <a:t>Vrednovanje</a:t>
            </a:r>
            <a:r>
              <a:rPr lang="hr-HR" b="1" dirty="0">
                <a:solidFill>
                  <a:srgbClr val="00B0F0"/>
                </a:solidFill>
                <a:effectLst>
                  <a:outerShdw blurRad="38100" dist="38100" dir="2700000" algn="tl" rotWithShape="0">
                    <a:srgbClr val="000000">
                      <a:alpha val="43137"/>
                    </a:srgbClr>
                  </a:outerShdw>
                </a:effectLst>
              </a:rPr>
              <a:t> naučenoga</a:t>
            </a:r>
            <a:r>
              <a:rPr lang="hr-HR" b="1" dirty="0">
                <a:effectLst>
                  <a:outerShdw blurRad="38100" dist="38100" dir="2700000" algn="tl" rotWithShape="0">
                    <a:srgbClr val="000000">
                      <a:alpha val="43137"/>
                    </a:srgbClr>
                  </a:outerShdw>
                </a:effectLst>
              </a:rPr>
              <a:t> </a:t>
            </a:r>
          </a:p>
          <a:p>
            <a:pPr marL="0" indent="0" algn="ctr">
              <a:buNone/>
            </a:pPr>
            <a:endParaRPr lang="hr-HR" dirty="0"/>
          </a:p>
          <a:p>
            <a:pPr marL="0" indent="0">
              <a:buNone/>
            </a:pPr>
            <a:r>
              <a:rPr lang="hr-HR" dirty="0"/>
              <a:t>jest pristup vrednovanju koji podrazumijeva procjenu razine postignuća učenika nakon određenog učenja i poučavanja tijekom ili na kraju školske godine, a </a:t>
            </a:r>
            <a:r>
              <a:rPr lang="hr-HR" dirty="0">
                <a:solidFill>
                  <a:srgbClr val="00B0F0"/>
                </a:solidFill>
              </a:rPr>
              <a:t>rezultira ocjenom.</a:t>
            </a:r>
            <a:endParaRPr lang="hr-H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09F80F87-BD83-40F2-9E18-4E1FB6E5A910}"/>
              </a:ext>
            </a:extLst>
          </p:cNvPr>
          <p:cNvSpPr>
            <a:spLocks noGrp="1"/>
          </p:cNvSpPr>
          <p:nvPr>
            <p:ph idx="1"/>
          </p:nvPr>
        </p:nvSpPr>
        <p:spPr>
          <a:xfrm>
            <a:off x="107504" y="1600200"/>
            <a:ext cx="8856984" cy="5105400"/>
          </a:xfrm>
        </p:spPr>
        <p:txBody>
          <a:bodyPr>
            <a:normAutofit fontScale="92500" lnSpcReduction="20000"/>
          </a:bodyPr>
          <a:lstStyle/>
          <a:p>
            <a:pPr marL="0" indent="0" algn="ctr">
              <a:buNone/>
            </a:pPr>
            <a:r>
              <a:rPr lang="hr-HR" dirty="0"/>
              <a:t>Članak 7. - Usmeno provjeravanje </a:t>
            </a:r>
          </a:p>
          <a:p>
            <a:pPr marL="0" indent="0">
              <a:buNone/>
            </a:pPr>
            <a:r>
              <a:rPr lang="hr-HR" dirty="0"/>
              <a:t>(1) Pod usmenim provjeravanjem podrazumijevaju se svi usmeni oblici provjere postignute razine kompetencija ostvarenosti odgojno-obrazovnih ishoda učenika koji rezultiraju ocjenom. Usmeni se oblici provjere provode kontinuirano tijekom nastavne godine. </a:t>
            </a:r>
          </a:p>
          <a:p>
            <a:pPr marL="0" indent="0">
              <a:buNone/>
            </a:pPr>
            <a:r>
              <a:rPr lang="hr-HR" dirty="0"/>
              <a:t>(2) Usmeno provjeravanje i ocjenjivanje učenika može se provoditi na svakom nastavnome satu bez obveze najave i, u pravilu, ne smije trajati dulje od 10 minuta po učeniku. </a:t>
            </a:r>
          </a:p>
          <a:p>
            <a:pPr marL="0" indent="0">
              <a:buNone/>
            </a:pPr>
            <a:r>
              <a:rPr lang="hr-HR" dirty="0"/>
              <a:t>(3) U danu kada piše pisanu provjeru, učenik može biti usmeno provjeravan samo iz jednoga nastavnoga predmeta, odnosno iz dva nastavna predmeta ako taj dan nema pisanih provjera. Datum svake usmene provjere mora biti unesen u rubriku bilježaka. </a:t>
            </a:r>
          </a:p>
        </p:txBody>
      </p:sp>
      <p:sp>
        <p:nvSpPr>
          <p:cNvPr id="3" name="Naslov 2">
            <a:extLst>
              <a:ext uri="{FF2B5EF4-FFF2-40B4-BE49-F238E27FC236}">
                <a16:creationId xmlns:a16="http://schemas.microsoft.com/office/drawing/2014/main" id="{FE55381C-FADA-4A6D-B87E-E0A90E3B2663}"/>
              </a:ext>
            </a:extLst>
          </p:cNvPr>
          <p:cNvSpPr>
            <a:spLocks noGrp="1"/>
          </p:cNvSpPr>
          <p:nvPr>
            <p:ph type="title"/>
          </p:nvPr>
        </p:nvSpPr>
        <p:spPr/>
        <p:txBody>
          <a:bodyPr/>
          <a:lstStyle/>
          <a:p>
            <a:r>
              <a:rPr lang="hr-HR" dirty="0"/>
              <a:t>Vrednovanje naučenog</a:t>
            </a:r>
          </a:p>
        </p:txBody>
      </p:sp>
    </p:spTree>
    <p:extLst>
      <p:ext uri="{BB962C8B-B14F-4D97-AF65-F5344CB8AC3E}">
        <p14:creationId xmlns:p14="http://schemas.microsoft.com/office/powerpoint/2010/main" val="180609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9C45285B-241F-455B-AD4A-FD00AE6D79A7}"/>
              </a:ext>
            </a:extLst>
          </p:cNvPr>
          <p:cNvSpPr>
            <a:spLocks noGrp="1"/>
          </p:cNvSpPr>
          <p:nvPr>
            <p:ph idx="1"/>
          </p:nvPr>
        </p:nvSpPr>
        <p:spPr>
          <a:xfrm>
            <a:off x="107504" y="1600200"/>
            <a:ext cx="8928992" cy="4781128"/>
          </a:xfrm>
        </p:spPr>
        <p:txBody>
          <a:bodyPr>
            <a:normAutofit fontScale="92500"/>
          </a:bodyPr>
          <a:lstStyle/>
          <a:p>
            <a:pPr marL="0" indent="0" algn="ctr">
              <a:buNone/>
            </a:pPr>
            <a:r>
              <a:rPr lang="hr-HR" dirty="0"/>
              <a:t>Članak 8. - Pisano provjeravanje </a:t>
            </a:r>
          </a:p>
          <a:p>
            <a:pPr marL="514350" indent="-514350">
              <a:buAutoNum type="arabicParenBoth"/>
            </a:pPr>
            <a:r>
              <a:rPr lang="hr-HR" dirty="0"/>
              <a:t>Pod pisanim provjeravanjem podrazumijevaju se svi oblici provjere koji rezultiraju ocjenom učenikovog pisanoga uratka, a provode se kontinuirano tijekom nastavne godine.</a:t>
            </a:r>
          </a:p>
          <a:p>
            <a:pPr marL="514350" indent="-514350">
              <a:buAutoNum type="arabicParenBoth"/>
            </a:pPr>
            <a:r>
              <a:rPr lang="hr-HR" dirty="0"/>
              <a:t>Učitelj/nastavnik je dužan obavijestiti učenike o opsegu sadržaja i odgojno-obrazovnim ishodima koji će se provjeravati i načinu provođenja pisane provjere. </a:t>
            </a:r>
          </a:p>
          <a:p>
            <a:pPr marL="0" indent="0">
              <a:buNone/>
            </a:pPr>
            <a:r>
              <a:rPr lang="hr-HR" dirty="0"/>
              <a:t>(3) U jednome danu učenik može pisati samo jednu pisanu provjeru, a u jednome tjednu najviše četiri pisane provjere. </a:t>
            </a:r>
          </a:p>
        </p:txBody>
      </p:sp>
      <p:sp>
        <p:nvSpPr>
          <p:cNvPr id="3" name="Naslov 2">
            <a:extLst>
              <a:ext uri="{FF2B5EF4-FFF2-40B4-BE49-F238E27FC236}">
                <a16:creationId xmlns:a16="http://schemas.microsoft.com/office/drawing/2014/main" id="{97097E03-FCC3-457D-858B-09D32CB2065D}"/>
              </a:ext>
            </a:extLst>
          </p:cNvPr>
          <p:cNvSpPr>
            <a:spLocks noGrp="1"/>
          </p:cNvSpPr>
          <p:nvPr>
            <p:ph type="title"/>
          </p:nvPr>
        </p:nvSpPr>
        <p:spPr/>
        <p:txBody>
          <a:bodyPr/>
          <a:lstStyle/>
          <a:p>
            <a:r>
              <a:rPr lang="hr-HR" dirty="0"/>
              <a:t>Vrednovanje naučenog</a:t>
            </a:r>
          </a:p>
        </p:txBody>
      </p:sp>
    </p:spTree>
    <p:extLst>
      <p:ext uri="{BB962C8B-B14F-4D97-AF65-F5344CB8AC3E}">
        <p14:creationId xmlns:p14="http://schemas.microsoft.com/office/powerpoint/2010/main" val="3784217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973104D1-41CD-4173-94DF-73354327775F}"/>
              </a:ext>
            </a:extLst>
          </p:cNvPr>
          <p:cNvSpPr>
            <a:spLocks noGrp="1"/>
          </p:cNvSpPr>
          <p:nvPr>
            <p:ph idx="1"/>
          </p:nvPr>
        </p:nvSpPr>
        <p:spPr>
          <a:xfrm>
            <a:off x="341165" y="2348880"/>
            <a:ext cx="8784976" cy="3456384"/>
          </a:xfrm>
        </p:spPr>
        <p:txBody>
          <a:bodyPr>
            <a:noAutofit/>
          </a:bodyPr>
          <a:lstStyle/>
          <a:p>
            <a:pPr marL="0" indent="0" algn="ctr">
              <a:buNone/>
            </a:pPr>
            <a:r>
              <a:rPr lang="hr-HR" sz="2600" dirty="0"/>
              <a:t>Članak 8. - Pisano provjeravanje </a:t>
            </a:r>
          </a:p>
          <a:p>
            <a:pPr marL="0" indent="0">
              <a:buNone/>
            </a:pPr>
            <a:r>
              <a:rPr lang="hr-HR" sz="2600" dirty="0"/>
              <a:t>(4) Učitelj/nastavnik obavezan je najaviti pisanu provjeru najmanje mjesec dana prije provjere te termin provjere upisati u Razrednu knjigu.</a:t>
            </a:r>
          </a:p>
          <a:p>
            <a:pPr marL="0" indent="0">
              <a:buNone/>
            </a:pPr>
            <a:r>
              <a:rPr lang="hr-HR" sz="2600" dirty="0"/>
              <a:t> (5) Iznimno od stavka 4. ovoga članka, pisane provjere koje se provode sa svrhom vrednovanja za učenje ili vrednovanja kao učenje nije potrebno najavljivati.</a:t>
            </a:r>
          </a:p>
        </p:txBody>
      </p:sp>
      <p:sp>
        <p:nvSpPr>
          <p:cNvPr id="3" name="Naslov 2">
            <a:extLst>
              <a:ext uri="{FF2B5EF4-FFF2-40B4-BE49-F238E27FC236}">
                <a16:creationId xmlns:a16="http://schemas.microsoft.com/office/drawing/2014/main" id="{162A98E3-26DD-46D1-85BF-213C29EFE68E}"/>
              </a:ext>
            </a:extLst>
          </p:cNvPr>
          <p:cNvSpPr>
            <a:spLocks noGrp="1"/>
          </p:cNvSpPr>
          <p:nvPr>
            <p:ph type="title"/>
          </p:nvPr>
        </p:nvSpPr>
        <p:spPr/>
        <p:txBody>
          <a:bodyPr/>
          <a:lstStyle/>
          <a:p>
            <a:r>
              <a:rPr lang="hr-HR" dirty="0"/>
              <a:t>Vrednovanje naučenog</a:t>
            </a:r>
          </a:p>
        </p:txBody>
      </p:sp>
    </p:spTree>
    <p:extLst>
      <p:ext uri="{BB962C8B-B14F-4D97-AF65-F5344CB8AC3E}">
        <p14:creationId xmlns:p14="http://schemas.microsoft.com/office/powerpoint/2010/main" val="403310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Početni problemi </a:t>
            </a:r>
            <a:endParaRPr dirty="0"/>
          </a:p>
        </p:txBody>
      </p:sp>
      <p:sp>
        <p:nvSpPr>
          <p:cNvPr id="3" name="Rectangle 2"/>
          <p:cNvSpPr>
            <a:spLocks noGrp="1"/>
          </p:cNvSpPr>
          <p:nvPr>
            <p:ph idx="1"/>
          </p:nvPr>
        </p:nvSpPr>
        <p:spPr>
          <a:xfrm>
            <a:off x="107504" y="1988840"/>
            <a:ext cx="8928992" cy="4320480"/>
          </a:xfrm>
        </p:spPr>
        <p:txBody>
          <a:bodyPr>
            <a:normAutofit/>
          </a:bodyPr>
          <a:lstStyle/>
          <a:p>
            <a:pPr eaLnBrk="1" fontAlgn="auto" hangingPunct="1">
              <a:buFont typeface="Arial"/>
              <a:buChar char="•"/>
              <a:defRPr/>
            </a:pPr>
            <a:r>
              <a:rPr lang="hr-HR" dirty="0"/>
              <a:t>Pravilnik o vrednovanju nije bio usklađen s vrednovanjem u eksperimentalnom programu</a:t>
            </a:r>
          </a:p>
          <a:p>
            <a:pPr marL="0" indent="0" eaLnBrk="1" fontAlgn="auto" hangingPunct="1">
              <a:buNone/>
              <a:defRPr/>
            </a:pPr>
            <a:endParaRPr lang="hr-HR" dirty="0"/>
          </a:p>
          <a:p>
            <a:pPr eaLnBrk="1" fontAlgn="auto" hangingPunct="1">
              <a:buFont typeface="Arial"/>
              <a:buChar char="•"/>
              <a:defRPr/>
            </a:pPr>
            <a:r>
              <a:rPr lang="hr-HR" dirty="0"/>
              <a:t>Odlukom ravnateljice pisane provjere planirali smo mjesec dana unaprijed (samo u 1. razredima)</a:t>
            </a:r>
          </a:p>
          <a:p>
            <a:pPr eaLnBrk="1" fontAlgn="auto" hangingPunct="1">
              <a:buFont typeface="Arial"/>
              <a:buChar char="•"/>
              <a:defRPr/>
            </a:pPr>
            <a:endParaRPr lang="hr-HR" dirty="0"/>
          </a:p>
          <a:p>
            <a:pPr eaLnBrk="1" fontAlgn="auto" hangingPunct="1">
              <a:buFont typeface="Arial"/>
              <a:buChar char="•"/>
              <a:defRPr/>
            </a:pPr>
            <a:r>
              <a:rPr lang="hr-HR" dirty="0"/>
              <a:t>Učenici su se na početku „opirali</a:t>
            </a:r>
            <a:r>
              <a:rPr lang="hr-HR"/>
              <a:t>” novostima </a:t>
            </a:r>
            <a:r>
              <a:rPr lang="hr-HR" dirty="0"/>
              <a:t>u radu</a:t>
            </a:r>
          </a:p>
          <a:p>
            <a:pPr marL="0" indent="0" eaLnBrk="1" fontAlgn="auto" hangingPunct="1">
              <a:buNone/>
              <a:defRPr/>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F4EA32FD-4998-4384-A2EC-3CC80AE4972E}"/>
              </a:ext>
            </a:extLst>
          </p:cNvPr>
          <p:cNvSpPr>
            <a:spLocks noGrp="1"/>
          </p:cNvSpPr>
          <p:nvPr>
            <p:ph idx="1"/>
          </p:nvPr>
        </p:nvSpPr>
        <p:spPr>
          <a:xfrm>
            <a:off x="457200" y="2132857"/>
            <a:ext cx="8229600" cy="3168352"/>
          </a:xfrm>
        </p:spPr>
        <p:txBody>
          <a:bodyPr/>
          <a:lstStyle/>
          <a:p>
            <a:r>
              <a:rPr lang="hr-HR" dirty="0"/>
              <a:t>Moguće je iz jedne pisane provjere učenika ocijeniti kroz više elementa ocjenjivanje</a:t>
            </a:r>
          </a:p>
          <a:p>
            <a:r>
              <a:rPr lang="hr-HR" dirty="0"/>
              <a:t>Učenike je potrebno unaprijed obavijestiti da će biti ocijenjeni s 2 ili 3 (ne </a:t>
            </a:r>
            <a:r>
              <a:rPr lang="hr-HR" dirty="0" err="1"/>
              <a:t>prepručam</a:t>
            </a:r>
            <a:r>
              <a:rPr lang="hr-HR" dirty="0"/>
              <a:t>) ocjene iz pisane provjere (točno mu reći iz kojih elemenata će biti ocijenjen) </a:t>
            </a:r>
          </a:p>
          <a:p>
            <a:endParaRPr lang="hr-HR" dirty="0"/>
          </a:p>
          <a:p>
            <a:endParaRPr lang="hr-HR" dirty="0"/>
          </a:p>
        </p:txBody>
      </p:sp>
      <p:sp>
        <p:nvSpPr>
          <p:cNvPr id="3" name="Naslov 2">
            <a:extLst>
              <a:ext uri="{FF2B5EF4-FFF2-40B4-BE49-F238E27FC236}">
                <a16:creationId xmlns:a16="http://schemas.microsoft.com/office/drawing/2014/main" id="{F5F873F5-BE44-4388-81DE-E3223720DAAD}"/>
              </a:ext>
            </a:extLst>
          </p:cNvPr>
          <p:cNvSpPr>
            <a:spLocks noGrp="1"/>
          </p:cNvSpPr>
          <p:nvPr>
            <p:ph type="title"/>
          </p:nvPr>
        </p:nvSpPr>
        <p:spPr/>
        <p:txBody>
          <a:bodyPr/>
          <a:lstStyle/>
          <a:p>
            <a:r>
              <a:rPr lang="hr-HR" dirty="0"/>
              <a:t>VN-pisane provjere</a:t>
            </a:r>
          </a:p>
        </p:txBody>
      </p:sp>
    </p:spTree>
    <p:extLst>
      <p:ext uri="{BB962C8B-B14F-4D97-AF65-F5344CB8AC3E}">
        <p14:creationId xmlns:p14="http://schemas.microsoft.com/office/powerpoint/2010/main" val="1652479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AD91F869-16E8-4EDE-9402-AD54442AE510}"/>
              </a:ext>
            </a:extLst>
          </p:cNvPr>
          <p:cNvSpPr>
            <a:spLocks noGrp="1"/>
          </p:cNvSpPr>
          <p:nvPr>
            <p:ph idx="1"/>
          </p:nvPr>
        </p:nvSpPr>
        <p:spPr>
          <a:xfrm>
            <a:off x="457200" y="2204865"/>
            <a:ext cx="8229600" cy="3240360"/>
          </a:xfrm>
        </p:spPr>
        <p:txBody>
          <a:bodyPr/>
          <a:lstStyle/>
          <a:p>
            <a:r>
              <a:rPr lang="hr-HR" dirty="0"/>
              <a:t>Odlučila sam iskoristiti mogućnost i ocijeniti učenike s dvije ocjene</a:t>
            </a:r>
          </a:p>
          <a:p>
            <a:r>
              <a:rPr lang="hr-HR" dirty="0"/>
              <a:t>U dva pisana ispita učenike sam ocijenila iz matematičke komunikacije i rješavanja problema, a u jednoj pisanom ispitu iz usvojenosti sadržaja i rješavanja problema</a:t>
            </a:r>
          </a:p>
          <a:p>
            <a:pPr marL="0" indent="0">
              <a:buNone/>
            </a:pPr>
            <a:endParaRPr lang="hr-HR" dirty="0"/>
          </a:p>
        </p:txBody>
      </p:sp>
      <p:sp>
        <p:nvSpPr>
          <p:cNvPr id="3" name="Naslov 2">
            <a:extLst>
              <a:ext uri="{FF2B5EF4-FFF2-40B4-BE49-F238E27FC236}">
                <a16:creationId xmlns:a16="http://schemas.microsoft.com/office/drawing/2014/main" id="{E90136EF-C8DC-4BC6-8661-729BBB734C40}"/>
              </a:ext>
            </a:extLst>
          </p:cNvPr>
          <p:cNvSpPr>
            <a:spLocks noGrp="1"/>
          </p:cNvSpPr>
          <p:nvPr>
            <p:ph type="title"/>
          </p:nvPr>
        </p:nvSpPr>
        <p:spPr/>
        <p:txBody>
          <a:bodyPr/>
          <a:lstStyle/>
          <a:p>
            <a:r>
              <a:rPr lang="hr-HR" dirty="0"/>
              <a:t>VN-pisane provjere</a:t>
            </a:r>
          </a:p>
        </p:txBody>
      </p:sp>
    </p:spTree>
    <p:extLst>
      <p:ext uri="{BB962C8B-B14F-4D97-AF65-F5344CB8AC3E}">
        <p14:creationId xmlns:p14="http://schemas.microsoft.com/office/powerpoint/2010/main" val="336380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90B0A955-E2DF-4CD7-9E1A-EA806DAD2E46}"/>
              </a:ext>
            </a:extLst>
          </p:cNvPr>
          <p:cNvSpPr>
            <a:spLocks noGrp="1"/>
          </p:cNvSpPr>
          <p:nvPr>
            <p:ph idx="1"/>
          </p:nvPr>
        </p:nvSpPr>
        <p:spPr/>
        <p:txBody>
          <a:bodyPr/>
          <a:lstStyle/>
          <a:p>
            <a:pPr marL="0" indent="0">
              <a:buNone/>
            </a:pPr>
            <a:endParaRPr lang="hr-HR" dirty="0"/>
          </a:p>
          <a:p>
            <a:pPr marL="0" indent="0" algn="ctr">
              <a:buNone/>
            </a:pPr>
            <a:r>
              <a:rPr lang="hr-HR" sz="4400" dirty="0"/>
              <a:t>Vaša pitanja, prijedlozi, nedoumice…</a:t>
            </a:r>
          </a:p>
          <a:p>
            <a:pPr algn="ctr"/>
            <a:endParaRPr lang="hr-HR" dirty="0"/>
          </a:p>
        </p:txBody>
      </p:sp>
      <p:sp>
        <p:nvSpPr>
          <p:cNvPr id="3" name="Naslov 2">
            <a:extLst>
              <a:ext uri="{FF2B5EF4-FFF2-40B4-BE49-F238E27FC236}">
                <a16:creationId xmlns:a16="http://schemas.microsoft.com/office/drawing/2014/main" id="{FE1F2BDD-9837-4159-8A95-AFB6B81DAAD2}"/>
              </a:ext>
            </a:extLst>
          </p:cNvPr>
          <p:cNvSpPr>
            <a:spLocks noGrp="1"/>
          </p:cNvSpPr>
          <p:nvPr>
            <p:ph type="title"/>
          </p:nvPr>
        </p:nvSpPr>
        <p:spPr/>
        <p:txBody>
          <a:bodyPr/>
          <a:lstStyle/>
          <a:p>
            <a:r>
              <a:rPr lang="hr-HR" dirty="0"/>
              <a:t>Na kraju: </a:t>
            </a:r>
          </a:p>
        </p:txBody>
      </p:sp>
      <p:pic>
        <p:nvPicPr>
          <p:cNvPr id="5" name="Grafika 4" descr="Učionica">
            <a:extLst>
              <a:ext uri="{FF2B5EF4-FFF2-40B4-BE49-F238E27FC236}">
                <a16:creationId xmlns:a16="http://schemas.microsoft.com/office/drawing/2014/main" id="{96852E3E-8551-4969-98BC-DF46E8B6BA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4177880"/>
            <a:ext cx="1872208" cy="1872208"/>
          </a:xfrm>
          <a:prstGeom prst="rect">
            <a:avLst/>
          </a:prstGeom>
        </p:spPr>
      </p:pic>
      <p:pic>
        <p:nvPicPr>
          <p:cNvPr id="7" name="Grafika 6" descr="Nacereno lice bez ispune">
            <a:extLst>
              <a:ext uri="{FF2B5EF4-FFF2-40B4-BE49-F238E27FC236}">
                <a16:creationId xmlns:a16="http://schemas.microsoft.com/office/drawing/2014/main" id="{CA220936-F32D-4F83-B989-A27014FD09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4208" y="4149080"/>
            <a:ext cx="1872208" cy="1872208"/>
          </a:xfrm>
          <a:prstGeom prst="rect">
            <a:avLst/>
          </a:prstGeom>
        </p:spPr>
      </p:pic>
    </p:spTree>
    <p:extLst>
      <p:ext uri="{BB962C8B-B14F-4D97-AF65-F5344CB8AC3E}">
        <p14:creationId xmlns:p14="http://schemas.microsoft.com/office/powerpoint/2010/main" val="4221557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9C4B19-C3B1-4431-BA83-76D3E0681347}"/>
              </a:ext>
            </a:extLst>
          </p:cNvPr>
          <p:cNvSpPr>
            <a:spLocks noGrp="1"/>
          </p:cNvSpPr>
          <p:nvPr>
            <p:ph type="title"/>
          </p:nvPr>
        </p:nvSpPr>
        <p:spPr>
          <a:xfrm>
            <a:off x="215516" y="1052736"/>
            <a:ext cx="8712967" cy="3672409"/>
          </a:xfrm>
        </p:spPr>
        <p:txBody>
          <a:bodyPr>
            <a:normAutofit fontScale="90000"/>
          </a:bodyPr>
          <a:lstStyle/>
          <a:p>
            <a:pPr algn="l">
              <a:lnSpc>
                <a:spcPct val="200000"/>
              </a:lnSpc>
            </a:pPr>
            <a:r>
              <a:rPr lang="hr-HR" dirty="0"/>
              <a:t>NN</a:t>
            </a:r>
            <a:r>
              <a:rPr lang="pl-PL" dirty="0"/>
              <a:t>(Pročišćeni tekst, 'Narodne novine' br. 112/2010 , 82/2019)</a:t>
            </a:r>
            <a:br>
              <a:rPr lang="pl-PL" dirty="0"/>
            </a:br>
            <a:r>
              <a:rPr lang="pl-PL" dirty="0"/>
              <a:t>stranice MDI </a:t>
            </a:r>
            <a:br>
              <a:rPr lang="pl-PL" dirty="0"/>
            </a:br>
            <a:r>
              <a:rPr lang="pl-PL" dirty="0"/>
              <a:t>Loomen-dio o vrednovanju</a:t>
            </a:r>
            <a:br>
              <a:rPr lang="pl-PL" dirty="0"/>
            </a:br>
            <a:r>
              <a:rPr lang="pl-PL" dirty="0"/>
              <a:t>Osobni dokumenti i fotografije</a:t>
            </a:r>
            <a:br>
              <a:rPr lang="pl-PL" dirty="0"/>
            </a:br>
            <a:r>
              <a:rPr lang="hr-HR" dirty="0"/>
              <a:t> </a:t>
            </a:r>
            <a:br>
              <a:rPr lang="hr-HR" dirty="0"/>
            </a:br>
            <a:endParaRPr lang="hr-HR" dirty="0"/>
          </a:p>
        </p:txBody>
      </p:sp>
      <p:sp>
        <p:nvSpPr>
          <p:cNvPr id="3" name="Rezervirano mjesto teksta 2">
            <a:extLst>
              <a:ext uri="{FF2B5EF4-FFF2-40B4-BE49-F238E27FC236}">
                <a16:creationId xmlns:a16="http://schemas.microsoft.com/office/drawing/2014/main" id="{45DE4D8D-5533-44FD-BCBC-E3AB69ECC871}"/>
              </a:ext>
            </a:extLst>
          </p:cNvPr>
          <p:cNvSpPr>
            <a:spLocks noGrp="1"/>
          </p:cNvSpPr>
          <p:nvPr>
            <p:ph type="body" idx="1"/>
          </p:nvPr>
        </p:nvSpPr>
        <p:spPr>
          <a:xfrm>
            <a:off x="722313" y="548681"/>
            <a:ext cx="7772400" cy="792087"/>
          </a:xfrm>
        </p:spPr>
        <p:txBody>
          <a:bodyPr>
            <a:normAutofit/>
          </a:bodyPr>
          <a:lstStyle/>
          <a:p>
            <a:pPr algn="l"/>
            <a:r>
              <a:rPr lang="hr-HR" sz="4400" dirty="0"/>
              <a:t>Izvori:</a:t>
            </a:r>
          </a:p>
        </p:txBody>
      </p:sp>
    </p:spTree>
    <p:extLst>
      <p:ext uri="{BB962C8B-B14F-4D97-AF65-F5344CB8AC3E}">
        <p14:creationId xmlns:p14="http://schemas.microsoft.com/office/powerpoint/2010/main" val="2124084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6BC22A-795C-4D73-B00B-8262DCA1B84F}"/>
              </a:ext>
            </a:extLst>
          </p:cNvPr>
          <p:cNvSpPr>
            <a:spLocks noGrp="1"/>
          </p:cNvSpPr>
          <p:nvPr>
            <p:ph type="title"/>
          </p:nvPr>
        </p:nvSpPr>
        <p:spPr>
          <a:xfrm>
            <a:off x="179512" y="990598"/>
            <a:ext cx="8784975" cy="5390729"/>
          </a:xfrm>
        </p:spPr>
        <p:txBody>
          <a:bodyPr>
            <a:normAutofit/>
          </a:bodyPr>
          <a:lstStyle/>
          <a:p>
            <a:pPr>
              <a:lnSpc>
                <a:spcPct val="200000"/>
              </a:lnSpc>
            </a:pPr>
            <a:r>
              <a:rPr lang="hr-HR" dirty="0"/>
              <a:t>HVALA VAM NA PAŽNJI!</a:t>
            </a:r>
            <a:br>
              <a:rPr lang="hr-HR" dirty="0"/>
            </a:br>
            <a:r>
              <a:rPr lang="hr-HR" dirty="0"/>
              <a:t>ŽELIM VAM SVIMA PUNO USPJEHA U RADU!</a:t>
            </a:r>
            <a:br>
              <a:rPr lang="hr-HR" dirty="0"/>
            </a:br>
            <a:endParaRPr lang="hr-HR" dirty="0"/>
          </a:p>
        </p:txBody>
      </p:sp>
      <p:sp>
        <p:nvSpPr>
          <p:cNvPr id="3" name="Rezervirano mjesto teksta 2">
            <a:extLst>
              <a:ext uri="{FF2B5EF4-FFF2-40B4-BE49-F238E27FC236}">
                <a16:creationId xmlns:a16="http://schemas.microsoft.com/office/drawing/2014/main" id="{60EF9326-B138-488C-85A0-8B727BD3ABEE}"/>
              </a:ext>
            </a:extLst>
          </p:cNvPr>
          <p:cNvSpPr>
            <a:spLocks noGrp="1"/>
          </p:cNvSpPr>
          <p:nvPr>
            <p:ph type="body" idx="1"/>
          </p:nvPr>
        </p:nvSpPr>
        <p:spPr>
          <a:xfrm>
            <a:off x="722313" y="692697"/>
            <a:ext cx="7772400" cy="297902"/>
          </a:xfrm>
        </p:spPr>
        <p:txBody>
          <a:bodyPr>
            <a:normAutofit fontScale="55000" lnSpcReduction="20000"/>
          </a:bodyPr>
          <a:lstStyle/>
          <a:p>
            <a:endParaRPr lang="hr-HR" dirty="0"/>
          </a:p>
        </p:txBody>
      </p:sp>
      <p:pic>
        <p:nvPicPr>
          <p:cNvPr id="6" name="Grafika 5" descr="Srce">
            <a:extLst>
              <a:ext uri="{FF2B5EF4-FFF2-40B4-BE49-F238E27FC236}">
                <a16:creationId xmlns:a16="http://schemas.microsoft.com/office/drawing/2014/main" id="{0CD3A4D0-6E46-4906-90D6-03BC07ADDD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1920" y="4597007"/>
            <a:ext cx="1572815" cy="1572815"/>
          </a:xfrm>
          <a:prstGeom prst="rect">
            <a:avLst/>
          </a:prstGeom>
        </p:spPr>
      </p:pic>
    </p:spTree>
    <p:extLst>
      <p:ext uri="{BB962C8B-B14F-4D97-AF65-F5344CB8AC3E}">
        <p14:creationId xmlns:p14="http://schemas.microsoft.com/office/powerpoint/2010/main" val="159187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Vrednovanje</a:t>
            </a:r>
            <a:endParaRPr dirty="0"/>
          </a:p>
        </p:txBody>
      </p:sp>
      <p:sp>
        <p:nvSpPr>
          <p:cNvPr id="3" name="Rectangle 2"/>
          <p:cNvSpPr>
            <a:spLocks noGrp="1"/>
          </p:cNvSpPr>
          <p:nvPr>
            <p:ph idx="1"/>
          </p:nvPr>
        </p:nvSpPr>
        <p:spPr>
          <a:xfrm>
            <a:off x="457200" y="1600200"/>
            <a:ext cx="8229600" cy="4997152"/>
          </a:xfrm>
        </p:spPr>
        <p:txBody>
          <a:bodyPr>
            <a:normAutofit/>
          </a:bodyPr>
          <a:lstStyle/>
          <a:p>
            <a:pPr eaLnBrk="1" fontAlgn="auto" hangingPunct="1">
              <a:buFont typeface="Arial"/>
              <a:buChar char="•"/>
              <a:defRPr/>
            </a:pPr>
            <a:endParaRPr lang="hr-HR" dirty="0"/>
          </a:p>
          <a:p>
            <a:pPr fontAlgn="auto">
              <a:buFont typeface="Arial"/>
              <a:buChar char="•"/>
              <a:defRPr/>
            </a:pPr>
            <a:r>
              <a:rPr lang="hr-HR" dirty="0"/>
              <a:t>Vrednovanje je sustavno prikupljanje podataka u procesu učenja i postignutoj razini ostvarenosti odgojno-obrazovnih ishoda, kompetencijama, znanjima, vještinama, sposobnostima, samostalnosti i odgovornosti prema radu, u skladu s unaprijed definiranim i prihvaćenim metodama i elementima.</a:t>
            </a:r>
          </a:p>
          <a:p>
            <a:pPr marL="0" indent="0" fontAlgn="auto">
              <a:buNone/>
              <a:defRPr/>
            </a:pPr>
            <a:r>
              <a:rPr lang="pl-PL" dirty="0"/>
              <a:t>Pročišćeni tekst, 'Narodne novine,' br. 112/2010 , 82/2019)</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Vrednovanje</a:t>
            </a:r>
            <a:endParaRPr dirty="0"/>
          </a:p>
        </p:txBody>
      </p:sp>
      <p:graphicFrame>
        <p:nvGraphicFramePr>
          <p:cNvPr id="4" name="Tablica 4">
            <a:extLst>
              <a:ext uri="{FF2B5EF4-FFF2-40B4-BE49-F238E27FC236}">
                <a16:creationId xmlns:a16="http://schemas.microsoft.com/office/drawing/2014/main" id="{C02BF22D-84C7-4816-8715-84E48DA3B850}"/>
              </a:ext>
            </a:extLst>
          </p:cNvPr>
          <p:cNvGraphicFramePr>
            <a:graphicFrameLocks noGrp="1"/>
          </p:cNvGraphicFramePr>
          <p:nvPr>
            <p:ph idx="1"/>
            <p:extLst>
              <p:ext uri="{D42A27DB-BD31-4B8C-83A1-F6EECF244321}">
                <p14:modId xmlns:p14="http://schemas.microsoft.com/office/powerpoint/2010/main" val="2401840294"/>
              </p:ext>
            </p:extLst>
          </p:nvPr>
        </p:nvGraphicFramePr>
        <p:xfrm>
          <a:off x="457200" y="1844824"/>
          <a:ext cx="8229600" cy="4752528"/>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2196719133"/>
                    </a:ext>
                  </a:extLst>
                </a:gridCol>
                <a:gridCol w="2955776">
                  <a:extLst>
                    <a:ext uri="{9D8B030D-6E8A-4147-A177-3AD203B41FA5}">
                      <a16:colId xmlns:a16="http://schemas.microsoft.com/office/drawing/2014/main" val="3216313631"/>
                    </a:ext>
                  </a:extLst>
                </a:gridCol>
                <a:gridCol w="2743200">
                  <a:extLst>
                    <a:ext uri="{9D8B030D-6E8A-4147-A177-3AD203B41FA5}">
                      <a16:colId xmlns:a16="http://schemas.microsoft.com/office/drawing/2014/main" val="3844201555"/>
                    </a:ext>
                  </a:extLst>
                </a:gridCol>
              </a:tblGrid>
              <a:tr h="918051">
                <a:tc>
                  <a:txBody>
                    <a:bodyPr/>
                    <a:lstStyle/>
                    <a:p>
                      <a:pPr algn="ctr"/>
                      <a:r>
                        <a:rPr lang="hr-HR" sz="2400" dirty="0"/>
                        <a:t>Vrednovanje za učenje</a:t>
                      </a:r>
                    </a:p>
                  </a:txBody>
                  <a:tcPr anchor="ctr"/>
                </a:tc>
                <a:tc>
                  <a:txBody>
                    <a:bodyPr/>
                    <a:lstStyle/>
                    <a:p>
                      <a:pPr algn="ctr"/>
                      <a:r>
                        <a:rPr lang="hr-HR" sz="2400" dirty="0"/>
                        <a:t>Vrednovanje kao učenje</a:t>
                      </a:r>
                    </a:p>
                  </a:txBody>
                  <a:tcPr anchor="ctr"/>
                </a:tc>
                <a:tc>
                  <a:txBody>
                    <a:bodyPr/>
                    <a:lstStyle/>
                    <a:p>
                      <a:pPr algn="ctr"/>
                      <a:r>
                        <a:rPr lang="hr-HR" sz="2400" dirty="0"/>
                        <a:t>Vrednovanje naučenog</a:t>
                      </a:r>
                    </a:p>
                  </a:txBody>
                  <a:tcPr anchor="ctr"/>
                </a:tc>
                <a:extLst>
                  <a:ext uri="{0D108BD9-81ED-4DB2-BD59-A6C34878D82A}">
                    <a16:rowId xmlns:a16="http://schemas.microsoft.com/office/drawing/2014/main" val="665598050"/>
                  </a:ext>
                </a:extLst>
              </a:tr>
              <a:tr h="3834477">
                <a:tc>
                  <a:txBody>
                    <a:bodyPr/>
                    <a:lstStyle/>
                    <a:p>
                      <a:r>
                        <a:rPr lang="hr-HR" sz="2400" dirty="0"/>
                        <a:t>Vrednovanje za učenje služi unapređivanju i planiranju budućega učenja i poučavanja</a:t>
                      </a:r>
                    </a:p>
                  </a:txBody>
                  <a:tcPr/>
                </a:tc>
                <a:tc>
                  <a:txBody>
                    <a:bodyPr/>
                    <a:lstStyle/>
                    <a:p>
                      <a:r>
                        <a:rPr lang="hr-HR" sz="2400" dirty="0"/>
                        <a:t>Vrednovanje kao učenje podrazumijeva aktivno uključivanje učenika u proces vrednovanja te razvoj učeničkoga autonomnog i </a:t>
                      </a:r>
                      <a:r>
                        <a:rPr lang="hr-HR" sz="2400" dirty="0" err="1"/>
                        <a:t>samoreguliranog</a:t>
                      </a:r>
                      <a:r>
                        <a:rPr lang="hr-HR" sz="2400" dirty="0"/>
                        <a:t> pristupa učenju.</a:t>
                      </a:r>
                    </a:p>
                  </a:txBody>
                  <a:tcPr/>
                </a:tc>
                <a:tc>
                  <a:txBody>
                    <a:bodyPr/>
                    <a:lstStyle/>
                    <a:p>
                      <a:r>
                        <a:rPr lang="hr-HR" sz="2400" dirty="0"/>
                        <a:t>Vrednovanje naučenog je ocjenjivanje razine postignuća učenika.</a:t>
                      </a:r>
                    </a:p>
                  </a:txBody>
                  <a:tcPr/>
                </a:tc>
                <a:extLst>
                  <a:ext uri="{0D108BD9-81ED-4DB2-BD59-A6C34878D82A}">
                    <a16:rowId xmlns:a16="http://schemas.microsoft.com/office/drawing/2014/main" val="30970233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Vrednovanje</a:t>
            </a:r>
            <a:endParaRPr dirty="0"/>
          </a:p>
        </p:txBody>
      </p:sp>
      <p:sp>
        <p:nvSpPr>
          <p:cNvPr id="3" name="Rectangle 2"/>
          <p:cNvSpPr>
            <a:spLocks noGrp="1"/>
          </p:cNvSpPr>
          <p:nvPr>
            <p:ph idx="1"/>
          </p:nvPr>
        </p:nvSpPr>
        <p:spPr>
          <a:xfrm>
            <a:off x="457200" y="1772816"/>
            <a:ext cx="8229600" cy="4353347"/>
          </a:xfrm>
        </p:spPr>
        <p:txBody>
          <a:bodyPr/>
          <a:lstStyle/>
          <a:p>
            <a:pPr eaLnBrk="1" fontAlgn="auto" hangingPunct="1">
              <a:buFont typeface="Arial"/>
              <a:buChar char="•"/>
              <a:defRPr/>
            </a:pPr>
            <a:endParaRPr lang="hr-HR" dirty="0"/>
          </a:p>
          <a:p>
            <a:pPr eaLnBrk="1" fontAlgn="auto" hangingPunct="1">
              <a:buFont typeface="Arial"/>
              <a:buChar char="•"/>
              <a:defRPr/>
            </a:pPr>
            <a:endParaRPr lang="hr-HR" dirty="0"/>
          </a:p>
          <a:p>
            <a:pPr eaLnBrk="1" fontAlgn="auto" hangingPunct="1">
              <a:buFont typeface="Arial"/>
              <a:buChar char="•"/>
              <a:defRPr/>
            </a:pPr>
            <a:r>
              <a:rPr lang="hr-HR" dirty="0"/>
              <a:t>Vrednovanje za učenje i vrednovanje kao učenje ne rezultiraju ocjenom – formativno vrednovanje</a:t>
            </a:r>
          </a:p>
          <a:p>
            <a:pPr marL="0" indent="0" eaLnBrk="1" fontAlgn="auto" hangingPunct="1">
              <a:buNone/>
              <a:defRPr/>
            </a:pPr>
            <a:endParaRPr lang="hr-HR" dirty="0"/>
          </a:p>
          <a:p>
            <a:pPr eaLnBrk="1" fontAlgn="auto" hangingPunct="1">
              <a:buFont typeface="Arial"/>
              <a:buChar char="•"/>
              <a:defRPr/>
            </a:pPr>
            <a:r>
              <a:rPr lang="hr-HR" dirty="0"/>
              <a:t>Vrednovanje naučenog </a:t>
            </a:r>
          </a:p>
          <a:p>
            <a:pPr marL="0" indent="0" eaLnBrk="1" fontAlgn="auto" hangingPunct="1">
              <a:buNone/>
              <a:defRPr/>
            </a:pPr>
            <a:r>
              <a:rPr lang="hr-HR" dirty="0"/>
              <a:t>   rezultira ocjenom –  </a:t>
            </a:r>
            <a:r>
              <a:rPr lang="hr-HR" dirty="0" err="1"/>
              <a:t>sumativno</a:t>
            </a:r>
            <a:r>
              <a:rPr lang="hr-HR" dirty="0"/>
              <a:t> vrednovanje</a:t>
            </a:r>
          </a:p>
          <a:p>
            <a:pPr eaLnBrk="1" fontAlgn="auto" hangingPunct="1">
              <a:buFont typeface="Arial"/>
              <a:buChar char="•"/>
              <a:defRPr/>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DCC0ACB6-13A1-4E9D-A966-69360CA3FA59}"/>
              </a:ext>
            </a:extLst>
          </p:cNvPr>
          <p:cNvSpPr>
            <a:spLocks noGrp="1"/>
          </p:cNvSpPr>
          <p:nvPr>
            <p:ph idx="1"/>
          </p:nvPr>
        </p:nvSpPr>
        <p:spPr>
          <a:xfrm>
            <a:off x="457200" y="1844824"/>
            <a:ext cx="8229600" cy="4752527"/>
          </a:xfrm>
        </p:spPr>
        <p:txBody>
          <a:bodyPr/>
          <a:lstStyle/>
          <a:p>
            <a:pPr marL="0" indent="0" algn="ctr">
              <a:buNone/>
            </a:pPr>
            <a:r>
              <a:rPr lang="hr-HR" b="1" dirty="0">
                <a:solidFill>
                  <a:srgbClr val="00B0F0"/>
                </a:solidFill>
                <a:effectLst/>
              </a:rPr>
              <a:t>Vrednovanje za učenje </a:t>
            </a:r>
          </a:p>
          <a:p>
            <a:pPr marL="0" indent="0">
              <a:buNone/>
            </a:pPr>
            <a:r>
              <a:rPr lang="hr-HR" dirty="0"/>
              <a:t>proces je prikupljanja informacija o procesu učenja i poučavanja te interpretacija prikupljenih informacija. Provodi ga učitelj/nastavnik. Odvija se tijekom učenja i poučavanja i </a:t>
            </a:r>
            <a:r>
              <a:rPr lang="hr-HR" b="1" dirty="0">
                <a:solidFill>
                  <a:srgbClr val="00B0F0"/>
                </a:solidFill>
              </a:rPr>
              <a:t>ne rezultira ocjenom.</a:t>
            </a:r>
            <a:r>
              <a:rPr lang="hr-HR" dirty="0"/>
              <a:t> Važno je provoditi vrednovanje za učenje jer ono </a:t>
            </a:r>
            <a:r>
              <a:rPr lang="hr-HR" b="1" dirty="0">
                <a:solidFill>
                  <a:srgbClr val="00B0F0"/>
                </a:solidFill>
              </a:rPr>
              <a:t>stavlja naglasak na sam proces učenja</a:t>
            </a:r>
            <a:r>
              <a:rPr lang="hr-HR" dirty="0"/>
              <a:t>, pomaže učenicima unaprijediti svoje učenje, a učiteljima svoje poučavanje. </a:t>
            </a:r>
          </a:p>
          <a:p>
            <a:endParaRPr lang="hr-HR" dirty="0"/>
          </a:p>
        </p:txBody>
      </p:sp>
      <p:sp>
        <p:nvSpPr>
          <p:cNvPr id="3" name="Naslov 2">
            <a:extLst>
              <a:ext uri="{FF2B5EF4-FFF2-40B4-BE49-F238E27FC236}">
                <a16:creationId xmlns:a16="http://schemas.microsoft.com/office/drawing/2014/main" id="{49B20339-FC25-41F2-AA57-617B04B500B2}"/>
              </a:ext>
            </a:extLst>
          </p:cNvPr>
          <p:cNvSpPr>
            <a:spLocks noGrp="1"/>
          </p:cNvSpPr>
          <p:nvPr>
            <p:ph type="title"/>
          </p:nvPr>
        </p:nvSpPr>
        <p:spPr/>
        <p:txBody>
          <a:bodyPr/>
          <a:lstStyle/>
          <a:p>
            <a:r>
              <a:rPr lang="hr-HR" dirty="0"/>
              <a:t>Vrednovanje za učenje</a:t>
            </a:r>
          </a:p>
        </p:txBody>
      </p:sp>
    </p:spTree>
    <p:extLst>
      <p:ext uri="{BB962C8B-B14F-4D97-AF65-F5344CB8AC3E}">
        <p14:creationId xmlns:p14="http://schemas.microsoft.com/office/powerpoint/2010/main" val="182645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Vrednovanje za učenje</a:t>
            </a:r>
            <a:endParaRPr dirty="0"/>
          </a:p>
        </p:txBody>
      </p:sp>
      <p:sp>
        <p:nvSpPr>
          <p:cNvPr id="3" name="Rectangle 2"/>
          <p:cNvSpPr>
            <a:spLocks noGrp="1"/>
          </p:cNvSpPr>
          <p:nvPr>
            <p:ph idx="1"/>
          </p:nvPr>
        </p:nvSpPr>
        <p:spPr/>
        <p:txBody>
          <a:bodyPr/>
          <a:lstStyle/>
          <a:p>
            <a:pPr marL="0" indent="0" eaLnBrk="1" fontAlgn="auto" hangingPunct="1">
              <a:buNone/>
              <a:defRPr/>
            </a:pPr>
            <a:r>
              <a:rPr lang="hr-HR" dirty="0"/>
              <a:t>Tehnike provođenja:</a:t>
            </a:r>
          </a:p>
          <a:p>
            <a:pPr lvl="1" fontAlgn="auto">
              <a:buFont typeface="Arial" panose="020B0604020202020204" pitchFamily="34" charset="0"/>
              <a:buChar char="•"/>
              <a:defRPr/>
            </a:pPr>
            <a:r>
              <a:rPr lang="hr-HR" dirty="0"/>
              <a:t>Minuta za kraj</a:t>
            </a:r>
          </a:p>
          <a:p>
            <a:pPr lvl="1" fontAlgn="auto">
              <a:buFont typeface="Arial" panose="020B0604020202020204" pitchFamily="34" charset="0"/>
              <a:buChar char="•"/>
              <a:defRPr/>
            </a:pPr>
            <a:r>
              <a:rPr lang="hr-HR" dirty="0"/>
              <a:t>Domaće zadaće</a:t>
            </a:r>
          </a:p>
          <a:p>
            <a:pPr lvl="1" fontAlgn="auto">
              <a:buFont typeface="Arial" panose="020B0604020202020204" pitchFamily="34" charset="0"/>
              <a:buChar char="•"/>
              <a:defRPr/>
            </a:pPr>
            <a:r>
              <a:rPr lang="hr-HR" dirty="0"/>
              <a:t>Grafički organizatori</a:t>
            </a:r>
          </a:p>
          <a:p>
            <a:pPr lvl="1" fontAlgn="auto">
              <a:buFont typeface="Arial" panose="020B0604020202020204" pitchFamily="34" charset="0"/>
              <a:buChar char="•"/>
              <a:defRPr/>
            </a:pPr>
            <a:r>
              <a:rPr lang="hr-HR" dirty="0"/>
              <a:t>Plakati</a:t>
            </a:r>
          </a:p>
          <a:p>
            <a:pPr lvl="1" fontAlgn="auto">
              <a:buFont typeface="Arial" panose="020B0604020202020204" pitchFamily="34" charset="0"/>
              <a:buChar char="•"/>
              <a:defRPr/>
            </a:pPr>
            <a:r>
              <a:rPr lang="hr-HR" dirty="0"/>
              <a:t>Semafor kartice</a:t>
            </a:r>
          </a:p>
          <a:p>
            <a:pPr lvl="1" fontAlgn="auto">
              <a:buFont typeface="Arial" panose="020B0604020202020204" pitchFamily="34" charset="0"/>
              <a:buChar char="•"/>
              <a:defRPr/>
            </a:pPr>
            <a:r>
              <a:rPr lang="hr-HR" dirty="0"/>
              <a:t>Palac</a:t>
            </a:r>
          </a:p>
          <a:p>
            <a:pPr lvl="1" fontAlgn="auto">
              <a:buFont typeface="Arial" panose="020B0604020202020204" pitchFamily="34" charset="0"/>
              <a:buChar char="•"/>
              <a:defRPr/>
            </a:pPr>
            <a:r>
              <a:rPr lang="hr-HR" dirty="0"/>
              <a:t>Izlazne kartice</a:t>
            </a:r>
          </a:p>
          <a:p>
            <a:pPr lvl="1" fontAlgn="auto">
              <a:buFont typeface="Arial" panose="020B0604020202020204" pitchFamily="34" charset="0"/>
              <a:buChar char="•"/>
              <a:defRPr/>
            </a:pPr>
            <a:r>
              <a:rPr lang="hr-HR" dirty="0"/>
              <a:t>Postavljanje pitanja</a:t>
            </a:r>
          </a:p>
          <a:p>
            <a:pPr lvl="1" fontAlgn="auto">
              <a:buFont typeface="Arial" panose="020B0604020202020204" pitchFamily="34" charset="0"/>
              <a:buChar char="•"/>
              <a:defRPr/>
            </a:pPr>
            <a:r>
              <a:rPr lang="hr-HR" dirty="0"/>
              <a:t>Kvizovi…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fontAlgn="auto" hangingPunct="1">
              <a:spcAft>
                <a:spcPts val="0"/>
              </a:spcAft>
              <a:defRPr/>
            </a:pPr>
            <a:r>
              <a:rPr lang="hr-HR" dirty="0"/>
              <a:t>VZU-izlazne kartice</a:t>
            </a:r>
            <a:endParaRPr dirty="0"/>
          </a:p>
        </p:txBody>
      </p:sp>
      <mc:AlternateContent xmlns:mc="http://schemas.openxmlformats.org/markup-compatibility/2006">
        <mc:Choice xmlns:a14="http://schemas.microsoft.com/office/drawing/2010/main" Requires="a14">
          <p:sp>
            <p:nvSpPr>
              <p:cNvPr id="3" name="Rectangle 2"/>
              <p:cNvSpPr>
                <a:spLocks noGrp="1"/>
              </p:cNvSpPr>
              <p:nvPr>
                <p:ph idx="1"/>
              </p:nvPr>
            </p:nvSpPr>
            <p:spPr>
              <a:xfrm>
                <a:off x="107504" y="1600200"/>
                <a:ext cx="8928992" cy="5141168"/>
              </a:xfrm>
            </p:spPr>
            <p:txBody>
              <a:bodyPr>
                <a:normAutofit/>
              </a:bodyPr>
              <a:lstStyle/>
              <a:p>
                <a:r>
                  <a:rPr lang="hr-HR" dirty="0">
                    <a:effectLst/>
                  </a:rPr>
                  <a:t>1. Za zadanu nejednakost napiši pripadni interval i prikaži ga na brojevnom pravcu.</a:t>
                </a:r>
              </a:p>
              <a:p>
                <a:pPr marL="0" indent="0">
                  <a:buNone/>
                </a:pPr>
                <a:r>
                  <a:rPr lang="hr-HR" dirty="0">
                    <a:effectLst/>
                  </a:rPr>
                  <a:t>a) </a:t>
                </a:r>
                <a14:m>
                  <m:oMath xmlns:m="http://schemas.openxmlformats.org/officeDocument/2006/math">
                    <m:r>
                      <a:rPr lang="hr-HR" i="1">
                        <a:effectLst/>
                        <a:latin typeface="Cambria Math" panose="02040503050406030204" pitchFamily="18" charset="0"/>
                      </a:rPr>
                      <m:t>𝑥</m:t>
                    </m:r>
                    <m:r>
                      <a:rPr lang="hr-HR" i="1">
                        <a:effectLst/>
                        <a:latin typeface="Cambria Math" panose="02040503050406030204" pitchFamily="18" charset="0"/>
                      </a:rPr>
                      <m:t>&lt;3   </m:t>
                    </m:r>
                  </m:oMath>
                </a14:m>
                <a:r>
                  <a:rPr lang="hr-HR" dirty="0">
                    <a:effectLst/>
                  </a:rPr>
                  <a:t>                     b) </a:t>
                </a:r>
                <a14:m>
                  <m:oMath xmlns:m="http://schemas.openxmlformats.org/officeDocument/2006/math">
                    <m:r>
                      <a:rPr lang="hr-HR" i="1">
                        <a:effectLst/>
                        <a:latin typeface="Cambria Math" panose="02040503050406030204" pitchFamily="18" charset="0"/>
                      </a:rPr>
                      <m:t>−2≤</m:t>
                    </m:r>
                    <m:r>
                      <a:rPr lang="hr-HR" i="1">
                        <a:effectLst/>
                        <a:latin typeface="Cambria Math" panose="02040503050406030204" pitchFamily="18" charset="0"/>
                      </a:rPr>
                      <m:t>𝑥</m:t>
                    </m:r>
                    <m:r>
                      <a:rPr lang="hr-HR" i="1">
                        <a:effectLst/>
                        <a:latin typeface="Cambria Math" panose="02040503050406030204" pitchFamily="18" charset="0"/>
                      </a:rPr>
                      <m:t>≤0.5</m:t>
                    </m:r>
                  </m:oMath>
                </a14:m>
                <a:endParaRPr lang="hr-HR" dirty="0">
                  <a:effectLst/>
                </a:endParaRPr>
              </a:p>
              <a:p>
                <a:pPr fontAlgn="auto">
                  <a:buFont typeface="Arial"/>
                  <a:buChar char="•"/>
                  <a:defRPr/>
                </a:pPr>
                <a:r>
                  <a:rPr lang="hr-HR" dirty="0"/>
                  <a:t>2.  Zadani interval napiši pomoću nejednakosti i nacrtaj ga na brojevnom pravcu:</a:t>
                </a:r>
              </a:p>
              <a:p>
                <a:pPr fontAlgn="auto">
                  <a:buFont typeface="Arial"/>
                  <a:buChar char="•"/>
                  <a:defRPr/>
                </a:pPr>
                <a:r>
                  <a:rPr lang="hr-HR" dirty="0"/>
                  <a:t>a) ⟨-2, -∞⟩               b)  [3, -6⟩</a:t>
                </a:r>
              </a:p>
              <a:p>
                <a:pPr marL="0" indent="0" fontAlgn="auto">
                  <a:buNone/>
                  <a:defRPr/>
                </a:pPr>
                <a:r>
                  <a:rPr lang="pl-PL" dirty="0"/>
                  <a:t>3.  Prikazane intervale zapišite pomoću nejednakosti i u obliku intervala a)</a:t>
                </a:r>
              </a:p>
              <a:p>
                <a:pPr marL="0" indent="0" eaLnBrk="1" fontAlgn="auto" hangingPunct="1">
                  <a:buNone/>
                  <a:defRPr/>
                </a:pPr>
                <a:r>
                  <a:rPr lang="hr-HR" dirty="0"/>
                  <a:t>b) </a:t>
                </a:r>
                <a:endParaRPr dirty="0"/>
              </a:p>
            </p:txBody>
          </p:sp>
        </mc:Choice>
        <mc:Fallback>
          <p:sp>
            <p:nvSpPr>
              <p:cNvPr id="3" name="Rectangle 2"/>
              <p:cNvSpPr>
                <a:spLocks noGrp="1" noRot="1" noChangeAspect="1" noMove="1" noResize="1" noEditPoints="1" noAdjustHandles="1" noChangeArrowheads="1" noChangeShapeType="1" noTextEdit="1"/>
              </p:cNvSpPr>
              <p:nvPr>
                <p:ph idx="1"/>
              </p:nvPr>
            </p:nvSpPr>
            <p:spPr>
              <a:xfrm>
                <a:off x="107504" y="1600200"/>
                <a:ext cx="8928992" cy="5141168"/>
              </a:xfrm>
              <a:blipFill>
                <a:blip r:embed="rId3"/>
                <a:stretch>
                  <a:fillRect l="-1503" t="-1305" r="-2801"/>
                </a:stretch>
              </a:blipFill>
            </p:spPr>
            <p:txBody>
              <a:bodyPr/>
              <a:lstStyle/>
              <a:p>
                <a:r>
                  <a:rPr lang="hr-HR">
                    <a:noFill/>
                  </a:rPr>
                  <a:t> </a:t>
                </a:r>
              </a:p>
            </p:txBody>
          </p:sp>
        </mc:Fallback>
      </mc:AlternateContent>
      <p:pic>
        <p:nvPicPr>
          <p:cNvPr id="4" name="Slika 3">
            <a:extLst>
              <a:ext uri="{FF2B5EF4-FFF2-40B4-BE49-F238E27FC236}">
                <a16:creationId xmlns:a16="http://schemas.microsoft.com/office/drawing/2014/main" id="{D0874C0E-D5E1-4E8E-BFE4-B3D01BD8C50F}"/>
              </a:ext>
            </a:extLst>
          </p:cNvPr>
          <p:cNvPicPr>
            <a:picLocks noChangeAspect="1"/>
          </p:cNvPicPr>
          <p:nvPr/>
        </p:nvPicPr>
        <p:blipFill>
          <a:blip r:embed="rId4"/>
          <a:stretch>
            <a:fillRect/>
          </a:stretch>
        </p:blipFill>
        <p:spPr>
          <a:xfrm>
            <a:off x="3017029" y="5301208"/>
            <a:ext cx="5669771" cy="426757"/>
          </a:xfrm>
          <a:prstGeom prst="rect">
            <a:avLst/>
          </a:prstGeom>
        </p:spPr>
      </p:pic>
      <p:pic>
        <p:nvPicPr>
          <p:cNvPr id="5" name="Slika 4">
            <a:extLst>
              <a:ext uri="{FF2B5EF4-FFF2-40B4-BE49-F238E27FC236}">
                <a16:creationId xmlns:a16="http://schemas.microsoft.com/office/drawing/2014/main" id="{505452DA-1A8C-40C9-9C1D-B1AE273A0C10}"/>
              </a:ext>
            </a:extLst>
          </p:cNvPr>
          <p:cNvPicPr>
            <a:picLocks noChangeAspect="1"/>
          </p:cNvPicPr>
          <p:nvPr/>
        </p:nvPicPr>
        <p:blipFill>
          <a:blip r:embed="rId5"/>
          <a:stretch>
            <a:fillRect/>
          </a:stretch>
        </p:blipFill>
        <p:spPr>
          <a:xfrm>
            <a:off x="1043608" y="5910527"/>
            <a:ext cx="5761219" cy="451143"/>
          </a:xfrm>
          <a:prstGeom prst="rect">
            <a:avLst/>
          </a:prstGeom>
        </p:spPr>
      </p:pic>
    </p:spTree>
  </p:cSld>
  <p:clrMapOvr>
    <a:masterClrMapping/>
  </p:clrMapOvr>
</p:sld>
</file>

<file path=ppt/theme/theme1.xml><?xml version="1.0" encoding="utf-8"?>
<a:theme xmlns:a="http://schemas.openxmlformats.org/drawingml/2006/main" name="school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395F7D3-1DDA-46EB-8C6C-AC77FF67D1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1787</Words>
  <Application>Microsoft Office PowerPoint</Application>
  <PresentationFormat>Prikaz na zaslonu (4:3)</PresentationFormat>
  <Paragraphs>253</Paragraphs>
  <Slides>34</Slides>
  <Notes>15</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34</vt:i4>
      </vt:variant>
    </vt:vector>
  </HeadingPairs>
  <TitlesOfParts>
    <vt:vector size="42" baseType="lpstr">
      <vt:lpstr>Arial</vt:lpstr>
      <vt:lpstr>Bookman Old Style</vt:lpstr>
      <vt:lpstr>Calibri</vt:lpstr>
      <vt:lpstr>Cambria Math</vt:lpstr>
      <vt:lpstr>Segoe Condensed</vt:lpstr>
      <vt:lpstr>Times New Roman</vt:lpstr>
      <vt:lpstr>Verdana</vt:lpstr>
      <vt:lpstr>schoolpresentation</vt:lpstr>
      <vt:lpstr>Zrinka Korbar III. gimnazija</vt:lpstr>
      <vt:lpstr>Uvod</vt:lpstr>
      <vt:lpstr>Početni problemi </vt:lpstr>
      <vt:lpstr>Vrednovanje</vt:lpstr>
      <vt:lpstr>Vrednovanje</vt:lpstr>
      <vt:lpstr>Vrednovanje</vt:lpstr>
      <vt:lpstr>Vrednovanje za učenje</vt:lpstr>
      <vt:lpstr>Vrednovanje za učenje</vt:lpstr>
      <vt:lpstr>VZU-izlazne kartice</vt:lpstr>
      <vt:lpstr>VZU-izlazna kartica</vt:lpstr>
      <vt:lpstr>VZU-izlazna kartica -spajalica</vt:lpstr>
      <vt:lpstr>VZU-kvizovi</vt:lpstr>
      <vt:lpstr>Vrednovanje kao učenje</vt:lpstr>
      <vt:lpstr>VKU-samovrednovanje</vt:lpstr>
      <vt:lpstr>VKU-vršnjačko vrednovanje</vt:lpstr>
      <vt:lpstr>VKU-vršnjačko vrednovanje</vt:lpstr>
      <vt:lpstr>VKU-vršnjačko vrednovanje</vt:lpstr>
      <vt:lpstr>VKU-lista samoprocjene</vt:lpstr>
      <vt:lpstr>VKU-projektni zadatak</vt:lpstr>
      <vt:lpstr>VKU-projektni zadatak</vt:lpstr>
      <vt:lpstr>VKU-projektni zadatak</vt:lpstr>
      <vt:lpstr>VKU-projektni zadatak</vt:lpstr>
      <vt:lpstr>VKU-projektni zadatak</vt:lpstr>
      <vt:lpstr>VKU-zadatci za terensku nastavu</vt:lpstr>
      <vt:lpstr>VKU-zadatci za terensku nastavu</vt:lpstr>
      <vt:lpstr>Vrednovanje naučenog</vt:lpstr>
      <vt:lpstr>Vrednovanje naučenog</vt:lpstr>
      <vt:lpstr>Vrednovanje naučenog</vt:lpstr>
      <vt:lpstr>Vrednovanje naučenog</vt:lpstr>
      <vt:lpstr>VN-pisane provjere</vt:lpstr>
      <vt:lpstr>VN-pisane provjere</vt:lpstr>
      <vt:lpstr>Na kraju: </vt:lpstr>
      <vt:lpstr>NN(Pročišćeni tekst, 'Narodne novine' br. 112/2010 , 82/2019) stranice MDI  Loomen-dio o vrednovanju Osobni dokumenti i fotografije   </vt:lpstr>
      <vt:lpstr>HVALA VAM NA PAŽNJI! ŽELIM VAM SVIMA PUNO USPJEHA U RADU!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2019-10-21T19:28:26Z</dcterms:created>
  <dcterms:modified xsi:type="dcterms:W3CDTF">2019-11-05T20:15:55Z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