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61" r:id="rId4"/>
    <p:sldId id="258" r:id="rId5"/>
    <p:sldId id="260" r:id="rId6"/>
    <p:sldId id="264" r:id="rId7"/>
    <p:sldId id="265" r:id="rId8"/>
    <p:sldId id="266" r:id="rId9"/>
    <p:sldId id="267" r:id="rId10"/>
    <p:sldId id="275" r:id="rId11"/>
    <p:sldId id="268" r:id="rId12"/>
    <p:sldId id="274" r:id="rId13"/>
    <p:sldId id="276" r:id="rId14"/>
    <p:sldId id="272" r:id="rId15"/>
    <p:sldId id="270" r:id="rId16"/>
    <p:sldId id="273" r:id="rId17"/>
    <p:sldId id="277" r:id="rId18"/>
    <p:sldId id="278" r:id="rId19"/>
    <p:sldId id="279" r:id="rId20"/>
    <p:sldId id="25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929"/>
    <a:srgbClr val="9A9B93"/>
    <a:srgbClr val="934BC9"/>
    <a:srgbClr val="5B6A7F"/>
    <a:srgbClr val="358C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55CEA-0B19-4758-A35C-50F44BBE8BA3}" type="doc">
      <dgm:prSet loTypeId="urn:microsoft.com/office/officeart/2005/8/layout/gear1" loCatId="process" qsTypeId="urn:microsoft.com/office/officeart/2005/8/quickstyle/3d8" qsCatId="3D" csTypeId="urn:microsoft.com/office/officeart/2005/8/colors/accent1_2" csCatId="accent1" phldr="1"/>
      <dgm:spPr/>
    </dgm:pt>
    <dgm:pt modelId="{276A4F78-F398-492B-9E59-E1333E6D3936}">
      <dgm:prSet phldrT="[Text]"/>
      <dgm:spPr/>
      <dgm:t>
        <a:bodyPr/>
        <a:lstStyle/>
        <a:p>
          <a:r>
            <a:rPr lang="hr-HR" dirty="0" smtClean="0"/>
            <a:t> </a:t>
          </a:r>
          <a:endParaRPr lang="en-US" dirty="0"/>
        </a:p>
      </dgm:t>
    </dgm:pt>
    <dgm:pt modelId="{6FD49B10-6F3A-4F45-8631-0488DA9EE85F}" type="parTrans" cxnId="{37B6A5B8-4242-4BEE-A5FA-BEEE6F8CD14A}">
      <dgm:prSet/>
      <dgm:spPr/>
      <dgm:t>
        <a:bodyPr/>
        <a:lstStyle/>
        <a:p>
          <a:endParaRPr lang="en-US"/>
        </a:p>
      </dgm:t>
    </dgm:pt>
    <dgm:pt modelId="{5204E323-E297-4F75-8F4C-E6029F01528E}" type="sibTrans" cxnId="{37B6A5B8-4242-4BEE-A5FA-BEEE6F8CD14A}">
      <dgm:prSet/>
      <dgm:spPr/>
      <dgm:t>
        <a:bodyPr/>
        <a:lstStyle/>
        <a:p>
          <a:endParaRPr lang="en-US"/>
        </a:p>
      </dgm:t>
    </dgm:pt>
    <dgm:pt modelId="{99EDB342-7AF7-4CE3-A2AD-ED5262420C6F}">
      <dgm:prSet phldrT="[Text]"/>
      <dgm:spPr>
        <a:solidFill>
          <a:srgbClr val="FF0000"/>
        </a:solidFill>
      </dgm:spPr>
      <dgm:t>
        <a:bodyPr/>
        <a:lstStyle/>
        <a:p>
          <a:r>
            <a:rPr lang="hr-HR" dirty="0" smtClean="0"/>
            <a:t> </a:t>
          </a:r>
        </a:p>
        <a:p>
          <a:endParaRPr lang="en-US" dirty="0"/>
        </a:p>
      </dgm:t>
    </dgm:pt>
    <dgm:pt modelId="{688D5AC6-DE09-4251-82EC-2D7C8F1D7B36}" type="parTrans" cxnId="{A69639E4-A35E-4A86-9AAC-E2E613B7A5A2}">
      <dgm:prSet/>
      <dgm:spPr/>
      <dgm:t>
        <a:bodyPr/>
        <a:lstStyle/>
        <a:p>
          <a:endParaRPr lang="en-US"/>
        </a:p>
      </dgm:t>
    </dgm:pt>
    <dgm:pt modelId="{0F22DC10-7BD4-4E2C-8314-C75A2204F4EE}" type="sibTrans" cxnId="{A69639E4-A35E-4A86-9AAC-E2E613B7A5A2}">
      <dgm:prSet/>
      <dgm:spPr/>
      <dgm:t>
        <a:bodyPr/>
        <a:lstStyle/>
        <a:p>
          <a:endParaRPr lang="en-US"/>
        </a:p>
      </dgm:t>
    </dgm:pt>
    <dgm:pt modelId="{B4F162F4-E931-450C-9D03-109F415E8777}">
      <dgm:prSet phldrT="[Text]"/>
      <dgm:spPr>
        <a:solidFill>
          <a:srgbClr val="7030A0"/>
        </a:solidFill>
      </dgm:spPr>
      <dgm:t>
        <a:bodyPr/>
        <a:lstStyle/>
        <a:p>
          <a:r>
            <a:rPr lang="hr-HR" dirty="0" smtClean="0"/>
            <a:t> </a:t>
          </a:r>
        </a:p>
        <a:p>
          <a:endParaRPr lang="en-US" dirty="0"/>
        </a:p>
      </dgm:t>
    </dgm:pt>
    <dgm:pt modelId="{EC64B5BF-4137-47DA-A7E4-EFCFF6E0B430}" type="parTrans" cxnId="{EDE2EBF9-77C8-43AE-8296-65088C9D6902}">
      <dgm:prSet/>
      <dgm:spPr/>
      <dgm:t>
        <a:bodyPr/>
        <a:lstStyle/>
        <a:p>
          <a:endParaRPr lang="en-US"/>
        </a:p>
      </dgm:t>
    </dgm:pt>
    <dgm:pt modelId="{7881058F-31BE-4679-B919-FBD57EE12AF6}" type="sibTrans" cxnId="{EDE2EBF9-77C8-43AE-8296-65088C9D6902}">
      <dgm:prSet/>
      <dgm:spPr/>
      <dgm:t>
        <a:bodyPr/>
        <a:lstStyle/>
        <a:p>
          <a:endParaRPr lang="en-US"/>
        </a:p>
      </dgm:t>
    </dgm:pt>
    <dgm:pt modelId="{1A3F2A5F-B25A-465E-9AA7-9625DC66B5F1}" type="pres">
      <dgm:prSet presAssocID="{C6B55CEA-0B19-4758-A35C-50F44BBE8BA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9B8FC81-3384-4EE0-A820-45FD0F1C29DC}" type="pres">
      <dgm:prSet presAssocID="{276A4F78-F398-492B-9E59-E1333E6D393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5BDBC-3C8F-493F-A583-63C3D7697304}" type="pres">
      <dgm:prSet presAssocID="{276A4F78-F398-492B-9E59-E1333E6D3936}" presName="gear1srcNode" presStyleLbl="node1" presStyleIdx="0" presStyleCnt="3"/>
      <dgm:spPr/>
      <dgm:t>
        <a:bodyPr/>
        <a:lstStyle/>
        <a:p>
          <a:endParaRPr lang="en-US"/>
        </a:p>
      </dgm:t>
    </dgm:pt>
    <dgm:pt modelId="{8E4C1DC9-37FE-4ABF-BB4C-77052D2D382F}" type="pres">
      <dgm:prSet presAssocID="{276A4F78-F398-492B-9E59-E1333E6D3936}" presName="gear1dstNode" presStyleLbl="node1" presStyleIdx="0" presStyleCnt="3"/>
      <dgm:spPr/>
      <dgm:t>
        <a:bodyPr/>
        <a:lstStyle/>
        <a:p>
          <a:endParaRPr lang="en-US"/>
        </a:p>
      </dgm:t>
    </dgm:pt>
    <dgm:pt modelId="{ABFBBBB7-85EA-40BA-8C6A-DF32ADE5820C}" type="pres">
      <dgm:prSet presAssocID="{99EDB342-7AF7-4CE3-A2AD-ED5262420C6F}" presName="gear2" presStyleLbl="node1" presStyleIdx="1" presStyleCnt="3" custLinFactNeighborX="1591" custLinFactNeighborY="96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D501D-62A1-4131-A08F-E51E3338964A}" type="pres">
      <dgm:prSet presAssocID="{99EDB342-7AF7-4CE3-A2AD-ED5262420C6F}" presName="gear2srcNode" presStyleLbl="node1" presStyleIdx="1" presStyleCnt="3"/>
      <dgm:spPr/>
      <dgm:t>
        <a:bodyPr/>
        <a:lstStyle/>
        <a:p>
          <a:endParaRPr lang="en-US"/>
        </a:p>
      </dgm:t>
    </dgm:pt>
    <dgm:pt modelId="{111EE406-33E6-4029-A29E-9A104B974A72}" type="pres">
      <dgm:prSet presAssocID="{99EDB342-7AF7-4CE3-A2AD-ED5262420C6F}" presName="gear2dstNode" presStyleLbl="node1" presStyleIdx="1" presStyleCnt="3"/>
      <dgm:spPr/>
      <dgm:t>
        <a:bodyPr/>
        <a:lstStyle/>
        <a:p>
          <a:endParaRPr lang="en-US"/>
        </a:p>
      </dgm:t>
    </dgm:pt>
    <dgm:pt modelId="{FA16F6BC-C1F5-4BEF-9039-B4D77BD73984}" type="pres">
      <dgm:prSet presAssocID="{B4F162F4-E931-450C-9D03-109F415E8777}" presName="gear3" presStyleLbl="node1" presStyleIdx="2" presStyleCnt="3" custLinFactNeighborX="1705" custLinFactNeighborY="8432"/>
      <dgm:spPr/>
      <dgm:t>
        <a:bodyPr/>
        <a:lstStyle/>
        <a:p>
          <a:endParaRPr lang="en-US"/>
        </a:p>
      </dgm:t>
    </dgm:pt>
    <dgm:pt modelId="{FB5458E9-FB7E-4317-B6DF-5FBAAB436913}" type="pres">
      <dgm:prSet presAssocID="{B4F162F4-E931-450C-9D03-109F415E877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00B20-6228-4AAB-BF4F-2BD2663A9797}" type="pres">
      <dgm:prSet presAssocID="{B4F162F4-E931-450C-9D03-109F415E8777}" presName="gear3srcNode" presStyleLbl="node1" presStyleIdx="2" presStyleCnt="3"/>
      <dgm:spPr/>
      <dgm:t>
        <a:bodyPr/>
        <a:lstStyle/>
        <a:p>
          <a:endParaRPr lang="en-US"/>
        </a:p>
      </dgm:t>
    </dgm:pt>
    <dgm:pt modelId="{D69CA21B-4D10-4DB8-A656-6691F8353277}" type="pres">
      <dgm:prSet presAssocID="{B4F162F4-E931-450C-9D03-109F415E8777}" presName="gear3dstNode" presStyleLbl="node1" presStyleIdx="2" presStyleCnt="3"/>
      <dgm:spPr/>
      <dgm:t>
        <a:bodyPr/>
        <a:lstStyle/>
        <a:p>
          <a:endParaRPr lang="en-US"/>
        </a:p>
      </dgm:t>
    </dgm:pt>
    <dgm:pt modelId="{537FFFE8-F202-42BB-8797-673BE55F0C50}" type="pres">
      <dgm:prSet presAssocID="{5204E323-E297-4F75-8F4C-E6029F01528E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4E4BE27E-A9C0-4176-B8B3-2EE3C219B545}" type="pres">
      <dgm:prSet presAssocID="{0F22DC10-7BD4-4E2C-8314-C75A2204F4EE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C4D5313-609E-4596-86B5-30A98F3417A6}" type="pres">
      <dgm:prSet presAssocID="{7881058F-31BE-4679-B919-FBD57EE12AF6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3B47D58-B076-49FA-ADC9-241E0F6F0174}" type="presOf" srcId="{5204E323-E297-4F75-8F4C-E6029F01528E}" destId="{537FFFE8-F202-42BB-8797-673BE55F0C50}" srcOrd="0" destOrd="0" presId="urn:microsoft.com/office/officeart/2005/8/layout/gear1"/>
    <dgm:cxn modelId="{EDE2EBF9-77C8-43AE-8296-65088C9D6902}" srcId="{C6B55CEA-0B19-4758-A35C-50F44BBE8BA3}" destId="{B4F162F4-E931-450C-9D03-109F415E8777}" srcOrd="2" destOrd="0" parTransId="{EC64B5BF-4137-47DA-A7E4-EFCFF6E0B430}" sibTransId="{7881058F-31BE-4679-B919-FBD57EE12AF6}"/>
    <dgm:cxn modelId="{A69639E4-A35E-4A86-9AAC-E2E613B7A5A2}" srcId="{C6B55CEA-0B19-4758-A35C-50F44BBE8BA3}" destId="{99EDB342-7AF7-4CE3-A2AD-ED5262420C6F}" srcOrd="1" destOrd="0" parTransId="{688D5AC6-DE09-4251-82EC-2D7C8F1D7B36}" sibTransId="{0F22DC10-7BD4-4E2C-8314-C75A2204F4EE}"/>
    <dgm:cxn modelId="{37B6A5B8-4242-4BEE-A5FA-BEEE6F8CD14A}" srcId="{C6B55CEA-0B19-4758-A35C-50F44BBE8BA3}" destId="{276A4F78-F398-492B-9E59-E1333E6D3936}" srcOrd="0" destOrd="0" parTransId="{6FD49B10-6F3A-4F45-8631-0488DA9EE85F}" sibTransId="{5204E323-E297-4F75-8F4C-E6029F01528E}"/>
    <dgm:cxn modelId="{53B99EF5-0776-49AD-AB6C-F1A8A0C319F6}" type="presOf" srcId="{99EDB342-7AF7-4CE3-A2AD-ED5262420C6F}" destId="{C32D501D-62A1-4131-A08F-E51E3338964A}" srcOrd="1" destOrd="0" presId="urn:microsoft.com/office/officeart/2005/8/layout/gear1"/>
    <dgm:cxn modelId="{8ED5BFC0-18FC-4DF5-A4B3-D6A79F0D7BD0}" type="presOf" srcId="{276A4F78-F398-492B-9E59-E1333E6D3936}" destId="{8E4C1DC9-37FE-4ABF-BB4C-77052D2D382F}" srcOrd="2" destOrd="0" presId="urn:microsoft.com/office/officeart/2005/8/layout/gear1"/>
    <dgm:cxn modelId="{AC188742-457F-4AEC-8800-E14A176353FA}" type="presOf" srcId="{276A4F78-F398-492B-9E59-E1333E6D3936}" destId="{9265BDBC-3C8F-493F-A583-63C3D7697304}" srcOrd="1" destOrd="0" presId="urn:microsoft.com/office/officeart/2005/8/layout/gear1"/>
    <dgm:cxn modelId="{93A27AA6-B0E9-4294-80DA-FC45F5FFE4B1}" type="presOf" srcId="{99EDB342-7AF7-4CE3-A2AD-ED5262420C6F}" destId="{111EE406-33E6-4029-A29E-9A104B974A72}" srcOrd="2" destOrd="0" presId="urn:microsoft.com/office/officeart/2005/8/layout/gear1"/>
    <dgm:cxn modelId="{F7B81E9D-D429-49F6-B769-1D02F6D7ECD3}" type="presOf" srcId="{7881058F-31BE-4679-B919-FBD57EE12AF6}" destId="{5C4D5313-609E-4596-86B5-30A98F3417A6}" srcOrd="0" destOrd="0" presId="urn:microsoft.com/office/officeart/2005/8/layout/gear1"/>
    <dgm:cxn modelId="{4D09E635-CC72-4A6B-80A5-6B66BD919041}" type="presOf" srcId="{B4F162F4-E931-450C-9D03-109F415E8777}" destId="{D69CA21B-4D10-4DB8-A656-6691F8353277}" srcOrd="3" destOrd="0" presId="urn:microsoft.com/office/officeart/2005/8/layout/gear1"/>
    <dgm:cxn modelId="{48205A0C-C242-4C64-B3FD-8327733452EA}" type="presOf" srcId="{276A4F78-F398-492B-9E59-E1333E6D3936}" destId="{39B8FC81-3384-4EE0-A820-45FD0F1C29DC}" srcOrd="0" destOrd="0" presId="urn:microsoft.com/office/officeart/2005/8/layout/gear1"/>
    <dgm:cxn modelId="{99370F7A-0349-46BB-9135-30CACC8648DA}" type="presOf" srcId="{B4F162F4-E931-450C-9D03-109F415E8777}" destId="{0CE00B20-6228-4AAB-BF4F-2BD2663A9797}" srcOrd="2" destOrd="0" presId="urn:microsoft.com/office/officeart/2005/8/layout/gear1"/>
    <dgm:cxn modelId="{B93C82DE-92A8-43F6-B175-18BBE86C56BB}" type="presOf" srcId="{C6B55CEA-0B19-4758-A35C-50F44BBE8BA3}" destId="{1A3F2A5F-B25A-465E-9AA7-9625DC66B5F1}" srcOrd="0" destOrd="0" presId="urn:microsoft.com/office/officeart/2005/8/layout/gear1"/>
    <dgm:cxn modelId="{409C9004-2BCE-43AD-8546-CCD7CD260797}" type="presOf" srcId="{B4F162F4-E931-450C-9D03-109F415E8777}" destId="{FB5458E9-FB7E-4317-B6DF-5FBAAB436913}" srcOrd="1" destOrd="0" presId="urn:microsoft.com/office/officeart/2005/8/layout/gear1"/>
    <dgm:cxn modelId="{F6719A3F-821D-4E3B-945A-544217E26BCC}" type="presOf" srcId="{B4F162F4-E931-450C-9D03-109F415E8777}" destId="{FA16F6BC-C1F5-4BEF-9039-B4D77BD73984}" srcOrd="0" destOrd="0" presId="urn:microsoft.com/office/officeart/2005/8/layout/gear1"/>
    <dgm:cxn modelId="{AC1BD4FD-07EA-41B8-8AB1-44FC8A6129AF}" type="presOf" srcId="{99EDB342-7AF7-4CE3-A2AD-ED5262420C6F}" destId="{ABFBBBB7-85EA-40BA-8C6A-DF32ADE5820C}" srcOrd="0" destOrd="0" presId="urn:microsoft.com/office/officeart/2005/8/layout/gear1"/>
    <dgm:cxn modelId="{613F65C6-F1C0-46A0-95BF-1E17BA1589B6}" type="presOf" srcId="{0F22DC10-7BD4-4E2C-8314-C75A2204F4EE}" destId="{4E4BE27E-A9C0-4176-B8B3-2EE3C219B545}" srcOrd="0" destOrd="0" presId="urn:microsoft.com/office/officeart/2005/8/layout/gear1"/>
    <dgm:cxn modelId="{9507B155-734A-496E-AD99-BEAA75B9F72A}" type="presParOf" srcId="{1A3F2A5F-B25A-465E-9AA7-9625DC66B5F1}" destId="{39B8FC81-3384-4EE0-A820-45FD0F1C29DC}" srcOrd="0" destOrd="0" presId="urn:microsoft.com/office/officeart/2005/8/layout/gear1"/>
    <dgm:cxn modelId="{3A2FEAF6-99BE-444D-8F19-C2F9F7A51A06}" type="presParOf" srcId="{1A3F2A5F-B25A-465E-9AA7-9625DC66B5F1}" destId="{9265BDBC-3C8F-493F-A583-63C3D7697304}" srcOrd="1" destOrd="0" presId="urn:microsoft.com/office/officeart/2005/8/layout/gear1"/>
    <dgm:cxn modelId="{92D435FA-9BCB-49A9-9D08-32E1AE6AEE8C}" type="presParOf" srcId="{1A3F2A5F-B25A-465E-9AA7-9625DC66B5F1}" destId="{8E4C1DC9-37FE-4ABF-BB4C-77052D2D382F}" srcOrd="2" destOrd="0" presId="urn:microsoft.com/office/officeart/2005/8/layout/gear1"/>
    <dgm:cxn modelId="{CA03EDCB-458E-4A71-94D6-52816EC5AFB2}" type="presParOf" srcId="{1A3F2A5F-B25A-465E-9AA7-9625DC66B5F1}" destId="{ABFBBBB7-85EA-40BA-8C6A-DF32ADE5820C}" srcOrd="3" destOrd="0" presId="urn:microsoft.com/office/officeart/2005/8/layout/gear1"/>
    <dgm:cxn modelId="{88C3E846-A116-4B34-A190-7C10B5982567}" type="presParOf" srcId="{1A3F2A5F-B25A-465E-9AA7-9625DC66B5F1}" destId="{C32D501D-62A1-4131-A08F-E51E3338964A}" srcOrd="4" destOrd="0" presId="urn:microsoft.com/office/officeart/2005/8/layout/gear1"/>
    <dgm:cxn modelId="{71462601-12E4-4B83-ACE7-592C936FE9AF}" type="presParOf" srcId="{1A3F2A5F-B25A-465E-9AA7-9625DC66B5F1}" destId="{111EE406-33E6-4029-A29E-9A104B974A72}" srcOrd="5" destOrd="0" presId="urn:microsoft.com/office/officeart/2005/8/layout/gear1"/>
    <dgm:cxn modelId="{B29D52DB-B8FD-4435-9881-09AE3C00E196}" type="presParOf" srcId="{1A3F2A5F-B25A-465E-9AA7-9625DC66B5F1}" destId="{FA16F6BC-C1F5-4BEF-9039-B4D77BD73984}" srcOrd="6" destOrd="0" presId="urn:microsoft.com/office/officeart/2005/8/layout/gear1"/>
    <dgm:cxn modelId="{C31700B1-745F-4C10-94FD-9BA2D2A64913}" type="presParOf" srcId="{1A3F2A5F-B25A-465E-9AA7-9625DC66B5F1}" destId="{FB5458E9-FB7E-4317-B6DF-5FBAAB436913}" srcOrd="7" destOrd="0" presId="urn:microsoft.com/office/officeart/2005/8/layout/gear1"/>
    <dgm:cxn modelId="{DD126A32-1924-48D2-BC5B-DC73ACB2E93A}" type="presParOf" srcId="{1A3F2A5F-B25A-465E-9AA7-9625DC66B5F1}" destId="{0CE00B20-6228-4AAB-BF4F-2BD2663A9797}" srcOrd="8" destOrd="0" presId="urn:microsoft.com/office/officeart/2005/8/layout/gear1"/>
    <dgm:cxn modelId="{AD87F869-4F68-4B38-B7D3-30A6FE281C9E}" type="presParOf" srcId="{1A3F2A5F-B25A-465E-9AA7-9625DC66B5F1}" destId="{D69CA21B-4D10-4DB8-A656-6691F8353277}" srcOrd="9" destOrd="0" presId="urn:microsoft.com/office/officeart/2005/8/layout/gear1"/>
    <dgm:cxn modelId="{7C971AA0-9A6E-4A73-8DAD-CCA45B433276}" type="presParOf" srcId="{1A3F2A5F-B25A-465E-9AA7-9625DC66B5F1}" destId="{537FFFE8-F202-42BB-8797-673BE55F0C50}" srcOrd="10" destOrd="0" presId="urn:microsoft.com/office/officeart/2005/8/layout/gear1"/>
    <dgm:cxn modelId="{209C9848-983E-4853-9473-633924C431AD}" type="presParOf" srcId="{1A3F2A5F-B25A-465E-9AA7-9625DC66B5F1}" destId="{4E4BE27E-A9C0-4176-B8B3-2EE3C219B545}" srcOrd="11" destOrd="0" presId="urn:microsoft.com/office/officeart/2005/8/layout/gear1"/>
    <dgm:cxn modelId="{31657943-9DE3-447C-A441-B6827645D154}" type="presParOf" srcId="{1A3F2A5F-B25A-465E-9AA7-9625DC66B5F1}" destId="{5C4D5313-609E-4596-86B5-30A98F3417A6}" srcOrd="12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DF5CB3-1C55-4630-93A7-60F7F406E9F4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04A69-BE23-437C-837B-C110C0CBBD11}">
      <dgm:prSet phldrT="[Text]" custT="1"/>
      <dgm:spPr>
        <a:gradFill flip="none" rotWithShape="1">
          <a:gsLst>
            <a:gs pos="12000">
              <a:srgbClr val="7030A0"/>
            </a:gs>
            <a:gs pos="0">
              <a:srgbClr val="358CDB"/>
            </a:gs>
            <a:gs pos="0">
              <a:srgbClr val="358CDB"/>
            </a:gs>
            <a:gs pos="0">
              <a:srgbClr val="358CDB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  <a:effectLst>
          <a:outerShdw blurRad="139700" dist="25000" dir="5400000" rotWithShape="0">
            <a:srgbClr val="000000"/>
          </a:outerShdw>
        </a:effectLst>
      </dgm:spPr>
      <dgm:t>
        <a:bodyPr/>
        <a:lstStyle/>
        <a:p>
          <a:r>
            <a:rPr lang="hr-HR" sz="1900" dirty="0" smtClean="0"/>
            <a:t>Odnosima se upravlja kroz </a:t>
          </a:r>
          <a:r>
            <a:rPr lang="hr-HR" sz="1900" b="1" dirty="0" smtClean="0"/>
            <a:t>svaku pojedinačnu interakciju tvrtke i kupaca...</a:t>
          </a:r>
          <a:endParaRPr lang="en-US" sz="1900" b="0" dirty="0"/>
        </a:p>
      </dgm:t>
    </dgm:pt>
    <dgm:pt modelId="{47B6DF2D-158B-42A6-BC32-AC6EF9BA922F}" type="parTrans" cxnId="{75803DDC-A9E0-4A11-ABE5-B3EF4EB6AB8A}">
      <dgm:prSet/>
      <dgm:spPr/>
      <dgm:t>
        <a:bodyPr/>
        <a:lstStyle/>
        <a:p>
          <a:endParaRPr lang="en-US"/>
        </a:p>
      </dgm:t>
    </dgm:pt>
    <dgm:pt modelId="{C20DC5C3-02B0-4379-91F4-D943A4CE3B94}" type="sibTrans" cxnId="{75803DDC-A9E0-4A11-ABE5-B3EF4EB6AB8A}">
      <dgm:prSet/>
      <dgm:spPr/>
      <dgm:t>
        <a:bodyPr/>
        <a:lstStyle/>
        <a:p>
          <a:endParaRPr lang="en-US"/>
        </a:p>
      </dgm:t>
    </dgm:pt>
    <dgm:pt modelId="{F0EBFDEE-8C99-47D0-A84B-0381815D63ED}">
      <dgm:prSet phldrT="[Text]" custT="1"/>
      <dgm:spPr>
        <a:gradFill flip="none" rotWithShape="1">
          <a:gsLst>
            <a:gs pos="0">
              <a:schemeClr val="tx2">
                <a:lumMod val="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hr-HR" sz="1800" dirty="0" smtClean="0">
              <a:latin typeface="Bookman Old Style" pitchFamily="18" charset="0"/>
            </a:rPr>
            <a:t>Odnosi s kupcima su </a:t>
          </a:r>
          <a:r>
            <a:rPr lang="hr-HR" sz="1800" b="1" dirty="0" smtClean="0">
              <a:latin typeface="Bookman Old Style" pitchFamily="18" charset="0"/>
            </a:rPr>
            <a:t>imovina</a:t>
          </a:r>
          <a:r>
            <a:rPr lang="hr-HR" sz="1800" dirty="0" smtClean="0">
              <a:latin typeface="Bookman Old Style" pitchFamily="18" charset="0"/>
            </a:rPr>
            <a:t>, koju treba održavati, zadržavati, u nju ulagati i mjeriti povrat od nje.</a:t>
          </a:r>
          <a:endParaRPr lang="en-US" sz="1800" dirty="0">
            <a:latin typeface="Bookman Old Style" pitchFamily="18" charset="0"/>
          </a:endParaRPr>
        </a:p>
      </dgm:t>
    </dgm:pt>
    <dgm:pt modelId="{B3C6FB28-FD42-45C5-A623-476DDBA911D8}" type="parTrans" cxnId="{A3219257-FFE0-4E02-ADBD-93BEC00664A6}">
      <dgm:prSet/>
      <dgm:spPr>
        <a:solidFill>
          <a:schemeClr val="tx1">
            <a:lumMod val="65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F0034EBE-9CDF-49BD-B767-F974A2D5BF56}" type="sibTrans" cxnId="{A3219257-FFE0-4E02-ADBD-93BEC00664A6}">
      <dgm:prSet/>
      <dgm:spPr/>
      <dgm:t>
        <a:bodyPr/>
        <a:lstStyle/>
        <a:p>
          <a:endParaRPr lang="en-US"/>
        </a:p>
      </dgm:t>
    </dgm:pt>
    <dgm:pt modelId="{E489879D-64DB-4985-A9DA-A870A88F9130}">
      <dgm:prSet phldrT="[Text]" custT="1"/>
      <dgm:spPr>
        <a:gradFill flip="none" rotWithShape="1">
          <a:gsLst>
            <a:gs pos="0">
              <a:srgbClr val="FF2929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</dgm:spPr>
      <dgm:t>
        <a:bodyPr/>
        <a:lstStyle/>
        <a:p>
          <a:r>
            <a:rPr lang="hr-HR" sz="1900" dirty="0" smtClean="0">
              <a:latin typeface="Bookman Old Style" pitchFamily="18" charset="0"/>
            </a:rPr>
            <a:t>Što za tvrtku znači </a:t>
          </a:r>
          <a:r>
            <a:rPr lang="hr-HR" sz="1900" b="1" dirty="0" smtClean="0">
              <a:latin typeface="Bookman Old Style" pitchFamily="18" charset="0"/>
            </a:rPr>
            <a:t>kupac</a:t>
          </a:r>
          <a:r>
            <a:rPr lang="hr-HR" sz="1900" dirty="0" smtClean="0">
              <a:latin typeface="Bookman Old Style" pitchFamily="18" charset="0"/>
            </a:rPr>
            <a:t>?</a:t>
          </a:r>
          <a:endParaRPr lang="en-US" sz="1900" dirty="0">
            <a:latin typeface="Bookman Old Style" pitchFamily="18" charset="0"/>
          </a:endParaRPr>
        </a:p>
      </dgm:t>
    </dgm:pt>
    <dgm:pt modelId="{1AAE0C01-7281-4B16-ABEC-CBDC111E582F}" type="parTrans" cxnId="{921AC3F4-1093-44F7-91E8-B5583A88C01D}">
      <dgm:prSet/>
      <dgm:spPr>
        <a:solidFill>
          <a:schemeClr val="tx1">
            <a:lumMod val="65000"/>
          </a:schemeClr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257DBE6-4827-4A19-8A69-8EF99B902E86}" type="sibTrans" cxnId="{921AC3F4-1093-44F7-91E8-B5583A88C01D}">
      <dgm:prSet/>
      <dgm:spPr/>
      <dgm:t>
        <a:bodyPr/>
        <a:lstStyle/>
        <a:p>
          <a:endParaRPr lang="en-US"/>
        </a:p>
      </dgm:t>
    </dgm:pt>
    <dgm:pt modelId="{1AF9268E-E16D-4E1D-AD17-FCA74C4D6E47}">
      <dgm:prSet phldrT="[Text]" custT="1"/>
      <dgm:spPr>
        <a:gradFill flip="none" rotWithShape="1">
          <a:gsLst>
            <a:gs pos="0">
              <a:srgbClr val="5B6A7F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</dgm:spPr>
      <dgm:t>
        <a:bodyPr/>
        <a:lstStyle/>
        <a:p>
          <a:r>
            <a:rPr lang="hr-HR" sz="1800" dirty="0" smtClean="0">
              <a:latin typeface="Bookman Old Style" pitchFamily="18" charset="0"/>
            </a:rPr>
            <a:t>Nisu sve tvrtke, a ni industrije </a:t>
          </a:r>
          <a:r>
            <a:rPr lang="hr-HR" sz="1800" b="1" dirty="0" smtClean="0">
              <a:latin typeface="Bookman Old Style" pitchFamily="18" charset="0"/>
            </a:rPr>
            <a:t>jednako spremne </a:t>
          </a:r>
          <a:r>
            <a:rPr lang="hr-HR" sz="1800" dirty="0" smtClean="0">
              <a:latin typeface="Bookman Old Style" pitchFamily="18" charset="0"/>
            </a:rPr>
            <a:t>za CRM.</a:t>
          </a:r>
          <a:endParaRPr lang="en-US" sz="1800" dirty="0">
            <a:latin typeface="Bookman Old Style" pitchFamily="18" charset="0"/>
          </a:endParaRPr>
        </a:p>
      </dgm:t>
    </dgm:pt>
    <dgm:pt modelId="{DC523AF0-022E-4A61-B2F3-060961852265}" type="parTrans" cxnId="{4B66DB09-2878-4509-897B-4B54249F409A}">
      <dgm:prSet/>
      <dgm:spPr>
        <a:solidFill>
          <a:schemeClr val="tx1">
            <a:lumMod val="65000"/>
          </a:schemeClr>
        </a:solidFill>
        <a:ln>
          <a:solidFill>
            <a:schemeClr val="bg1">
              <a:lumMod val="85000"/>
              <a:lumOff val="15000"/>
            </a:schemeClr>
          </a:solidFill>
        </a:ln>
      </dgm:spPr>
      <dgm:t>
        <a:bodyPr/>
        <a:lstStyle/>
        <a:p>
          <a:endParaRPr lang="en-US"/>
        </a:p>
      </dgm:t>
    </dgm:pt>
    <dgm:pt modelId="{5E492A5B-CDFB-490D-A77B-931D1FA96419}" type="sibTrans" cxnId="{4B66DB09-2878-4509-897B-4B54249F409A}">
      <dgm:prSet/>
      <dgm:spPr/>
      <dgm:t>
        <a:bodyPr/>
        <a:lstStyle/>
        <a:p>
          <a:endParaRPr lang="en-US"/>
        </a:p>
      </dgm:t>
    </dgm:pt>
    <dgm:pt modelId="{AD96C988-ED6A-4CD8-985C-A307B1314815}" type="pres">
      <dgm:prSet presAssocID="{9ADF5CB3-1C55-4630-93A7-60F7F406E9F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BA93C8-E000-4982-BFC4-4BC7DDDC9E10}" type="pres">
      <dgm:prSet presAssocID="{06904A69-BE23-437C-837B-C110C0CBBD11}" presName="centerShape" presStyleLbl="node0" presStyleIdx="0" presStyleCnt="1" custScaleX="145531" custScaleY="119049" custLinFactNeighborX="407" custLinFactNeighborY="-1396"/>
      <dgm:spPr/>
      <dgm:t>
        <a:bodyPr/>
        <a:lstStyle/>
        <a:p>
          <a:endParaRPr lang="en-US"/>
        </a:p>
      </dgm:t>
    </dgm:pt>
    <dgm:pt modelId="{530A8966-5BAE-4DD7-8C0D-BE8622201859}" type="pres">
      <dgm:prSet presAssocID="{B3C6FB28-FD42-45C5-A623-476DDBA911D8}" presName="parTrans" presStyleLbl="bgSibTrans2D1" presStyleIdx="0" presStyleCnt="3" custLinFactY="8870" custLinFactNeighborX="-15963" custLinFactNeighborY="100000"/>
      <dgm:spPr/>
      <dgm:t>
        <a:bodyPr/>
        <a:lstStyle/>
        <a:p>
          <a:endParaRPr lang="en-US"/>
        </a:p>
      </dgm:t>
    </dgm:pt>
    <dgm:pt modelId="{344A18FE-E052-4ACA-99CC-AE860B65F6C1}" type="pres">
      <dgm:prSet presAssocID="{F0EBFDEE-8C99-47D0-A84B-0381815D63ED}" presName="node" presStyleLbl="node1" presStyleIdx="0" presStyleCnt="3" custScaleX="152110" custRadScaleRad="109748" custRadScaleInc="5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01A2-12FE-4002-AAC0-23ADFF0D3085}" type="pres">
      <dgm:prSet presAssocID="{1AAE0C01-7281-4B16-ABEC-CBDC111E582F}" presName="parTrans" presStyleLbl="bgSibTrans2D1" presStyleIdx="1" presStyleCnt="3" custAng="22373" custScaleX="98527" custLinFactNeighborX="5138" custLinFactNeighborY="7811"/>
      <dgm:spPr/>
      <dgm:t>
        <a:bodyPr/>
        <a:lstStyle/>
        <a:p>
          <a:endParaRPr lang="en-US"/>
        </a:p>
      </dgm:t>
    </dgm:pt>
    <dgm:pt modelId="{8D1C89AA-0955-43A0-AEFE-6A1585A50E44}" type="pres">
      <dgm:prSet presAssocID="{E489879D-64DB-4985-A9DA-A870A88F9130}" presName="node" presStyleLbl="node1" presStyleIdx="1" presStyleCnt="3" custScaleX="103610" custScaleY="72233" custRadScaleRad="101283" custRadScaleInc="6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4D3B2-4C92-46D3-9762-6DD7B8C55672}" type="pres">
      <dgm:prSet presAssocID="{DC523AF0-022E-4A61-B2F3-060961852265}" presName="parTrans" presStyleLbl="bgSibTrans2D1" presStyleIdx="2" presStyleCnt="3" custLinFactNeighborX="9997" custLinFactNeighborY="86972"/>
      <dgm:spPr/>
      <dgm:t>
        <a:bodyPr/>
        <a:lstStyle/>
        <a:p>
          <a:endParaRPr lang="en-US"/>
        </a:p>
      </dgm:t>
    </dgm:pt>
    <dgm:pt modelId="{248A955D-C3AE-48D0-A7A5-B9DCF2E595F1}" type="pres">
      <dgm:prSet presAssocID="{1AF9268E-E16D-4E1D-AD17-FCA74C4D6E47}" presName="node" presStyleLbl="node1" presStyleIdx="2" presStyleCnt="3" custScaleX="126708" custScaleY="79490" custRadScaleRad="104423" custRadScaleInc="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930249-9B75-4C88-8E5D-282417B5706B}" type="presOf" srcId="{E489879D-64DB-4985-A9DA-A870A88F9130}" destId="{8D1C89AA-0955-43A0-AEFE-6A1585A50E44}" srcOrd="0" destOrd="0" presId="urn:microsoft.com/office/officeart/2005/8/layout/radial4"/>
    <dgm:cxn modelId="{3389DF95-3785-42E0-9FE8-B60AA45ED14C}" type="presOf" srcId="{F0EBFDEE-8C99-47D0-A84B-0381815D63ED}" destId="{344A18FE-E052-4ACA-99CC-AE860B65F6C1}" srcOrd="0" destOrd="0" presId="urn:microsoft.com/office/officeart/2005/8/layout/radial4"/>
    <dgm:cxn modelId="{A3219257-FFE0-4E02-ADBD-93BEC00664A6}" srcId="{06904A69-BE23-437C-837B-C110C0CBBD11}" destId="{F0EBFDEE-8C99-47D0-A84B-0381815D63ED}" srcOrd="0" destOrd="0" parTransId="{B3C6FB28-FD42-45C5-A623-476DDBA911D8}" sibTransId="{F0034EBE-9CDF-49BD-B767-F974A2D5BF56}"/>
    <dgm:cxn modelId="{72CD7600-F3AF-41AF-B807-9223899D4D26}" type="presOf" srcId="{DC523AF0-022E-4A61-B2F3-060961852265}" destId="{6944D3B2-4C92-46D3-9762-6DD7B8C55672}" srcOrd="0" destOrd="0" presId="urn:microsoft.com/office/officeart/2005/8/layout/radial4"/>
    <dgm:cxn modelId="{8F3B2F0A-0B85-463A-B8A3-5DA549C58050}" type="presOf" srcId="{B3C6FB28-FD42-45C5-A623-476DDBA911D8}" destId="{530A8966-5BAE-4DD7-8C0D-BE8622201859}" srcOrd="0" destOrd="0" presId="urn:microsoft.com/office/officeart/2005/8/layout/radial4"/>
    <dgm:cxn modelId="{921AC3F4-1093-44F7-91E8-B5583A88C01D}" srcId="{06904A69-BE23-437C-837B-C110C0CBBD11}" destId="{E489879D-64DB-4985-A9DA-A870A88F9130}" srcOrd="1" destOrd="0" parTransId="{1AAE0C01-7281-4B16-ABEC-CBDC111E582F}" sibTransId="{5257DBE6-4827-4A19-8A69-8EF99B902E86}"/>
    <dgm:cxn modelId="{70D4D567-B0C0-480F-B90C-E64C93DC8CCF}" type="presOf" srcId="{9ADF5CB3-1C55-4630-93A7-60F7F406E9F4}" destId="{AD96C988-ED6A-4CD8-985C-A307B1314815}" srcOrd="0" destOrd="0" presId="urn:microsoft.com/office/officeart/2005/8/layout/radial4"/>
    <dgm:cxn modelId="{EFDD4A03-8BEB-4AC7-9775-19417564ABC5}" type="presOf" srcId="{1AF9268E-E16D-4E1D-AD17-FCA74C4D6E47}" destId="{248A955D-C3AE-48D0-A7A5-B9DCF2E595F1}" srcOrd="0" destOrd="0" presId="urn:microsoft.com/office/officeart/2005/8/layout/radial4"/>
    <dgm:cxn modelId="{4B66DB09-2878-4509-897B-4B54249F409A}" srcId="{06904A69-BE23-437C-837B-C110C0CBBD11}" destId="{1AF9268E-E16D-4E1D-AD17-FCA74C4D6E47}" srcOrd="2" destOrd="0" parTransId="{DC523AF0-022E-4A61-B2F3-060961852265}" sibTransId="{5E492A5B-CDFB-490D-A77B-931D1FA96419}"/>
    <dgm:cxn modelId="{5A7E4613-69DC-4DE6-993F-21C2E4DCD0BE}" type="presOf" srcId="{06904A69-BE23-437C-837B-C110C0CBBD11}" destId="{0EBA93C8-E000-4982-BFC4-4BC7DDDC9E10}" srcOrd="0" destOrd="0" presId="urn:microsoft.com/office/officeart/2005/8/layout/radial4"/>
    <dgm:cxn modelId="{5919484C-2B2F-4F76-8D93-5265E0D2AF7B}" type="presOf" srcId="{1AAE0C01-7281-4B16-ABEC-CBDC111E582F}" destId="{4EBB01A2-12FE-4002-AAC0-23ADFF0D3085}" srcOrd="0" destOrd="0" presId="urn:microsoft.com/office/officeart/2005/8/layout/radial4"/>
    <dgm:cxn modelId="{75803DDC-A9E0-4A11-ABE5-B3EF4EB6AB8A}" srcId="{9ADF5CB3-1C55-4630-93A7-60F7F406E9F4}" destId="{06904A69-BE23-437C-837B-C110C0CBBD11}" srcOrd="0" destOrd="0" parTransId="{47B6DF2D-158B-42A6-BC32-AC6EF9BA922F}" sibTransId="{C20DC5C3-02B0-4379-91F4-D943A4CE3B94}"/>
    <dgm:cxn modelId="{722687DE-992E-4053-B2BA-C41570739394}" type="presParOf" srcId="{AD96C988-ED6A-4CD8-985C-A307B1314815}" destId="{0EBA93C8-E000-4982-BFC4-4BC7DDDC9E10}" srcOrd="0" destOrd="0" presId="urn:microsoft.com/office/officeart/2005/8/layout/radial4"/>
    <dgm:cxn modelId="{C4BFF742-05BF-4474-B9DA-0855DD2D1EDE}" type="presParOf" srcId="{AD96C988-ED6A-4CD8-985C-A307B1314815}" destId="{530A8966-5BAE-4DD7-8C0D-BE8622201859}" srcOrd="1" destOrd="0" presId="urn:microsoft.com/office/officeart/2005/8/layout/radial4"/>
    <dgm:cxn modelId="{CCC034EA-8C20-4B47-A5C5-CD0CEADC70BC}" type="presParOf" srcId="{AD96C988-ED6A-4CD8-985C-A307B1314815}" destId="{344A18FE-E052-4ACA-99CC-AE860B65F6C1}" srcOrd="2" destOrd="0" presId="urn:microsoft.com/office/officeart/2005/8/layout/radial4"/>
    <dgm:cxn modelId="{984EA8A5-037E-4820-8338-0382B51D900F}" type="presParOf" srcId="{AD96C988-ED6A-4CD8-985C-A307B1314815}" destId="{4EBB01A2-12FE-4002-AAC0-23ADFF0D3085}" srcOrd="3" destOrd="0" presId="urn:microsoft.com/office/officeart/2005/8/layout/radial4"/>
    <dgm:cxn modelId="{1707AF24-D0C8-4D15-BB50-C1CA4B50A87F}" type="presParOf" srcId="{AD96C988-ED6A-4CD8-985C-A307B1314815}" destId="{8D1C89AA-0955-43A0-AEFE-6A1585A50E44}" srcOrd="4" destOrd="0" presId="urn:microsoft.com/office/officeart/2005/8/layout/radial4"/>
    <dgm:cxn modelId="{9A79DAC5-8F24-4B8E-A87D-5AD0B5BA28ED}" type="presParOf" srcId="{AD96C988-ED6A-4CD8-985C-A307B1314815}" destId="{6944D3B2-4C92-46D3-9762-6DD7B8C55672}" srcOrd="5" destOrd="0" presId="urn:microsoft.com/office/officeart/2005/8/layout/radial4"/>
    <dgm:cxn modelId="{6B2BFEDA-EA6A-4797-8331-60A35C12E80A}" type="presParOf" srcId="{AD96C988-ED6A-4CD8-985C-A307B1314815}" destId="{248A955D-C3AE-48D0-A7A5-B9DCF2E595F1}" srcOrd="6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1F3E22-A2E3-449A-91E5-D65F51FD97C1}" type="doc">
      <dgm:prSet loTypeId="urn:microsoft.com/office/officeart/2005/8/layout/cycle1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93694F-0EA5-456F-A752-B349D88933AE}">
      <dgm:prSet phldrT="[Text]" custT="1"/>
      <dgm:spPr/>
      <dgm:t>
        <a:bodyPr lIns="0" rIns="0"/>
        <a:lstStyle/>
        <a:p>
          <a:r>
            <a:rPr lang="hr-HR" sz="2200" b="0" dirty="0" smtClean="0">
              <a:solidFill>
                <a:schemeClr val="bg1"/>
              </a:solidFill>
              <a:latin typeface="Bookman Old Style" pitchFamily="18" charset="0"/>
            </a:rPr>
            <a:t>ZABILJEŽI</a:t>
          </a:r>
          <a:endParaRPr lang="en-US" sz="2200" b="0" dirty="0">
            <a:solidFill>
              <a:schemeClr val="bg1"/>
            </a:solidFill>
            <a:latin typeface="Bookman Old Style" pitchFamily="18" charset="0"/>
          </a:endParaRPr>
        </a:p>
      </dgm:t>
    </dgm:pt>
    <dgm:pt modelId="{80DB2AB3-0315-4891-A2FB-C84AE435514B}" type="parTrans" cxnId="{E96895A6-534B-42ED-859E-945CD9E0E17C}">
      <dgm:prSet/>
      <dgm:spPr/>
      <dgm:t>
        <a:bodyPr/>
        <a:lstStyle/>
        <a:p>
          <a:endParaRPr lang="en-US"/>
        </a:p>
      </dgm:t>
    </dgm:pt>
    <dgm:pt modelId="{95E90885-695D-4A21-9282-90E0471BA56C}" type="sibTrans" cxnId="{E96895A6-534B-42ED-859E-945CD9E0E17C}">
      <dgm:prSet/>
      <dgm:spPr/>
      <dgm:t>
        <a:bodyPr/>
        <a:lstStyle/>
        <a:p>
          <a:endParaRPr lang="en-US"/>
        </a:p>
      </dgm:t>
    </dgm:pt>
    <dgm:pt modelId="{1F313225-30CF-4E77-BB11-78C05B2EE2C3}">
      <dgm:prSet phldrT="[Text]" custT="1"/>
      <dgm:spPr/>
      <dgm:t>
        <a:bodyPr/>
        <a:lstStyle/>
        <a:p>
          <a:r>
            <a:rPr lang="hr-HR" sz="2000" dirty="0" smtClean="0">
              <a:solidFill>
                <a:schemeClr val="bg1"/>
              </a:solidFill>
              <a:latin typeface="Bookman Old Style" pitchFamily="18" charset="0"/>
            </a:rPr>
            <a:t>NAUČI</a:t>
          </a:r>
          <a:endParaRPr lang="en-US" sz="2000" dirty="0">
            <a:solidFill>
              <a:schemeClr val="bg1"/>
            </a:solidFill>
            <a:latin typeface="Bookman Old Style" pitchFamily="18" charset="0"/>
          </a:endParaRPr>
        </a:p>
      </dgm:t>
    </dgm:pt>
    <dgm:pt modelId="{8A35506E-0516-4E89-BB26-490E7B7A473E}" type="parTrans" cxnId="{560D36F7-48AE-4B0C-B321-9E969A8C3079}">
      <dgm:prSet/>
      <dgm:spPr/>
      <dgm:t>
        <a:bodyPr/>
        <a:lstStyle/>
        <a:p>
          <a:endParaRPr lang="en-US"/>
        </a:p>
      </dgm:t>
    </dgm:pt>
    <dgm:pt modelId="{CEDF4152-3D22-460A-BE8A-E6C2DDD19A35}" type="sibTrans" cxnId="{560D36F7-48AE-4B0C-B321-9E969A8C3079}">
      <dgm:prSet/>
      <dgm:spPr/>
      <dgm:t>
        <a:bodyPr/>
        <a:lstStyle/>
        <a:p>
          <a:endParaRPr lang="en-US"/>
        </a:p>
      </dgm:t>
    </dgm:pt>
    <dgm:pt modelId="{C710898C-5E3A-4F23-803D-EED5A59001D8}">
      <dgm:prSet phldrT="[Text]" custT="1"/>
      <dgm:spPr/>
      <dgm:t>
        <a:bodyPr/>
        <a:lstStyle/>
        <a:p>
          <a:r>
            <a:rPr lang="hr-HR" sz="2400" dirty="0" smtClean="0">
              <a:solidFill>
                <a:schemeClr val="bg1"/>
              </a:solidFill>
              <a:latin typeface="Bookman Old Style" pitchFamily="18" charset="0"/>
            </a:rPr>
            <a:t>DJELUJ</a:t>
          </a:r>
          <a:endParaRPr lang="en-US" sz="2400" dirty="0">
            <a:solidFill>
              <a:schemeClr val="bg1"/>
            </a:solidFill>
            <a:latin typeface="Bookman Old Style" pitchFamily="18" charset="0"/>
          </a:endParaRPr>
        </a:p>
      </dgm:t>
    </dgm:pt>
    <dgm:pt modelId="{C40DA130-2BD8-44C9-9BE4-94760EF54A7F}" type="parTrans" cxnId="{E709D677-9A1C-4C3A-AD41-DE8D59F77D18}">
      <dgm:prSet/>
      <dgm:spPr/>
      <dgm:t>
        <a:bodyPr/>
        <a:lstStyle/>
        <a:p>
          <a:endParaRPr lang="en-US"/>
        </a:p>
      </dgm:t>
    </dgm:pt>
    <dgm:pt modelId="{F73F753B-06B7-4E3C-99F0-045667BE423C}" type="sibTrans" cxnId="{E709D677-9A1C-4C3A-AD41-DE8D59F77D18}">
      <dgm:prSet/>
      <dgm:spPr/>
      <dgm:t>
        <a:bodyPr/>
        <a:lstStyle/>
        <a:p>
          <a:endParaRPr lang="en-US"/>
        </a:p>
      </dgm:t>
    </dgm:pt>
    <dgm:pt modelId="{832A0C4D-549E-49A7-A600-54A82E2702BC}">
      <dgm:prSet phldrT="[Text]" custT="1"/>
      <dgm:spPr/>
      <dgm:t>
        <a:bodyPr/>
        <a:lstStyle/>
        <a:p>
          <a:r>
            <a:rPr lang="hr-HR" sz="2600" b="0" dirty="0" smtClean="0">
              <a:solidFill>
                <a:schemeClr val="bg1"/>
              </a:solidFill>
              <a:latin typeface="Bookman Old Style" pitchFamily="18" charset="0"/>
            </a:rPr>
            <a:t>UOČI</a:t>
          </a:r>
        </a:p>
      </dgm:t>
    </dgm:pt>
    <dgm:pt modelId="{6DA14390-B72D-4B6D-A58E-2848C6956236}" type="parTrans" cxnId="{8D3381BC-5D7F-44A6-8D97-477D90D2881C}">
      <dgm:prSet/>
      <dgm:spPr/>
      <dgm:t>
        <a:bodyPr/>
        <a:lstStyle/>
        <a:p>
          <a:endParaRPr lang="en-US"/>
        </a:p>
      </dgm:t>
    </dgm:pt>
    <dgm:pt modelId="{BE6E289A-6FB5-4471-8975-539FCE7C9761}" type="sibTrans" cxnId="{8D3381BC-5D7F-44A6-8D97-477D90D2881C}">
      <dgm:prSet/>
      <dgm:spPr/>
      <dgm:t>
        <a:bodyPr/>
        <a:lstStyle/>
        <a:p>
          <a:endParaRPr lang="en-US"/>
        </a:p>
      </dgm:t>
    </dgm:pt>
    <dgm:pt modelId="{A7BEEE40-A8D6-4C2B-ABE8-55A7B36FABC1}" type="pres">
      <dgm:prSet presAssocID="{B91F3E22-A2E3-449A-91E5-D65F51FD97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CCF553-8D8C-4362-A5FD-37C1EC3D282C}" type="pres">
      <dgm:prSet presAssocID="{0D93694F-0EA5-456F-A752-B349D88933AE}" presName="dummy" presStyleCnt="0"/>
      <dgm:spPr/>
    </dgm:pt>
    <dgm:pt modelId="{5D0AC06C-E97B-4AE2-B2D8-3A06AADDD423}" type="pres">
      <dgm:prSet presAssocID="{0D93694F-0EA5-456F-A752-B349D88933AE}" presName="node" presStyleLbl="revTx" presStyleIdx="0" presStyleCnt="4" custRadScaleRad="103144" custRadScaleInc="52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D18973-CF5A-448F-A404-6FEF788B1021}" type="pres">
      <dgm:prSet presAssocID="{95E90885-695D-4A21-9282-90E0471BA56C}" presName="sibTrans" presStyleLbl="node1" presStyleIdx="0" presStyleCnt="4"/>
      <dgm:spPr/>
      <dgm:t>
        <a:bodyPr/>
        <a:lstStyle/>
        <a:p>
          <a:endParaRPr lang="en-US"/>
        </a:p>
      </dgm:t>
    </dgm:pt>
    <dgm:pt modelId="{634D1C84-3B91-4286-9FAF-05EF5396EEE4}" type="pres">
      <dgm:prSet presAssocID="{1F313225-30CF-4E77-BB11-78C05B2EE2C3}" presName="dummy" presStyleCnt="0"/>
      <dgm:spPr/>
    </dgm:pt>
    <dgm:pt modelId="{2D33EFAB-1122-4DEF-BA05-CD20835A545D}" type="pres">
      <dgm:prSet presAssocID="{1F313225-30CF-4E77-BB11-78C05B2EE2C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A5C2E-547E-46A4-AE3A-E7D70FCF966C}" type="pres">
      <dgm:prSet presAssocID="{CEDF4152-3D22-460A-BE8A-E6C2DDD19A35}" presName="sibTrans" presStyleLbl="node1" presStyleIdx="1" presStyleCnt="4"/>
      <dgm:spPr/>
      <dgm:t>
        <a:bodyPr/>
        <a:lstStyle/>
        <a:p>
          <a:endParaRPr lang="en-US"/>
        </a:p>
      </dgm:t>
    </dgm:pt>
    <dgm:pt modelId="{2315D573-3396-436D-BC68-03220DDFD164}" type="pres">
      <dgm:prSet presAssocID="{C710898C-5E3A-4F23-803D-EED5A59001D8}" presName="dummy" presStyleCnt="0"/>
      <dgm:spPr/>
    </dgm:pt>
    <dgm:pt modelId="{46C97A23-4B71-4B39-9D7E-D293461DE284}" type="pres">
      <dgm:prSet presAssocID="{C710898C-5E3A-4F23-803D-EED5A59001D8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46CFB-A16E-409E-A5DF-429231D3E049}" type="pres">
      <dgm:prSet presAssocID="{F73F753B-06B7-4E3C-99F0-045667BE423C}" presName="sibTrans" presStyleLbl="node1" presStyleIdx="2" presStyleCnt="4" custLinFactNeighborX="4087" custLinFactNeighborY="-1328"/>
      <dgm:spPr/>
      <dgm:t>
        <a:bodyPr/>
        <a:lstStyle/>
        <a:p>
          <a:endParaRPr lang="en-US"/>
        </a:p>
      </dgm:t>
    </dgm:pt>
    <dgm:pt modelId="{68EA9F4F-929B-4C77-AC73-9FD1AC1E2EAE}" type="pres">
      <dgm:prSet presAssocID="{832A0C4D-549E-49A7-A600-54A82E2702BC}" presName="dummy" presStyleCnt="0"/>
      <dgm:spPr/>
    </dgm:pt>
    <dgm:pt modelId="{274B0C27-BACF-4E61-AD71-3EFDEC1CDE5A}" type="pres">
      <dgm:prSet presAssocID="{832A0C4D-549E-49A7-A600-54A82E2702BC}" presName="node" presStyleLbl="revTx" presStyleIdx="3" presStyleCnt="4" custRadScaleRad="94409" custRadScaleInc="-50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5C8E5-F2C2-4403-AAE2-51DE33D748D3}" type="pres">
      <dgm:prSet presAssocID="{BE6E289A-6FB5-4471-8975-539FCE7C9761}" presName="sibTrans" presStyleLbl="node1" presStyleIdx="3" presStyleCnt="4" custLinFactNeighborX="3266" custLinFactNeighborY="-1250"/>
      <dgm:spPr/>
      <dgm:t>
        <a:bodyPr/>
        <a:lstStyle/>
        <a:p>
          <a:endParaRPr lang="en-US"/>
        </a:p>
      </dgm:t>
    </dgm:pt>
  </dgm:ptLst>
  <dgm:cxnLst>
    <dgm:cxn modelId="{0798086D-96CD-4DF5-B643-E869570B0B0D}" type="presOf" srcId="{F73F753B-06B7-4E3C-99F0-045667BE423C}" destId="{4CA46CFB-A16E-409E-A5DF-429231D3E049}" srcOrd="0" destOrd="0" presId="urn:microsoft.com/office/officeart/2005/8/layout/cycle1"/>
    <dgm:cxn modelId="{47C8ECD2-B9E1-4B2E-AD90-CA2D42602239}" type="presOf" srcId="{0D93694F-0EA5-456F-A752-B349D88933AE}" destId="{5D0AC06C-E97B-4AE2-B2D8-3A06AADDD423}" srcOrd="0" destOrd="0" presId="urn:microsoft.com/office/officeart/2005/8/layout/cycle1"/>
    <dgm:cxn modelId="{B1BC69CC-1D5B-4125-BB83-95CF6EFEADDF}" type="presOf" srcId="{1F313225-30CF-4E77-BB11-78C05B2EE2C3}" destId="{2D33EFAB-1122-4DEF-BA05-CD20835A545D}" srcOrd="0" destOrd="0" presId="urn:microsoft.com/office/officeart/2005/8/layout/cycle1"/>
    <dgm:cxn modelId="{E709D677-9A1C-4C3A-AD41-DE8D59F77D18}" srcId="{B91F3E22-A2E3-449A-91E5-D65F51FD97C1}" destId="{C710898C-5E3A-4F23-803D-EED5A59001D8}" srcOrd="2" destOrd="0" parTransId="{C40DA130-2BD8-44C9-9BE4-94760EF54A7F}" sibTransId="{F73F753B-06B7-4E3C-99F0-045667BE423C}"/>
    <dgm:cxn modelId="{8D3381BC-5D7F-44A6-8D97-477D90D2881C}" srcId="{B91F3E22-A2E3-449A-91E5-D65F51FD97C1}" destId="{832A0C4D-549E-49A7-A600-54A82E2702BC}" srcOrd="3" destOrd="0" parTransId="{6DA14390-B72D-4B6D-A58E-2848C6956236}" sibTransId="{BE6E289A-6FB5-4471-8975-539FCE7C9761}"/>
    <dgm:cxn modelId="{560D36F7-48AE-4B0C-B321-9E969A8C3079}" srcId="{B91F3E22-A2E3-449A-91E5-D65F51FD97C1}" destId="{1F313225-30CF-4E77-BB11-78C05B2EE2C3}" srcOrd="1" destOrd="0" parTransId="{8A35506E-0516-4E89-BB26-490E7B7A473E}" sibTransId="{CEDF4152-3D22-460A-BE8A-E6C2DDD19A35}"/>
    <dgm:cxn modelId="{054050A9-4E1A-4C3D-8F2C-CC7B8976D674}" type="presOf" srcId="{95E90885-695D-4A21-9282-90E0471BA56C}" destId="{A3D18973-CF5A-448F-A404-6FEF788B1021}" srcOrd="0" destOrd="0" presId="urn:microsoft.com/office/officeart/2005/8/layout/cycle1"/>
    <dgm:cxn modelId="{172F4772-23E4-4212-9858-9E58FB1128A3}" type="presOf" srcId="{C710898C-5E3A-4F23-803D-EED5A59001D8}" destId="{46C97A23-4B71-4B39-9D7E-D293461DE284}" srcOrd="0" destOrd="0" presId="urn:microsoft.com/office/officeart/2005/8/layout/cycle1"/>
    <dgm:cxn modelId="{D8656914-A0A6-490E-8D94-F38368F085EF}" type="presOf" srcId="{832A0C4D-549E-49A7-A600-54A82E2702BC}" destId="{274B0C27-BACF-4E61-AD71-3EFDEC1CDE5A}" srcOrd="0" destOrd="0" presId="urn:microsoft.com/office/officeart/2005/8/layout/cycle1"/>
    <dgm:cxn modelId="{AF1E15FD-0F4B-4D66-B09B-BBA547911717}" type="presOf" srcId="{CEDF4152-3D22-460A-BE8A-E6C2DDD19A35}" destId="{728A5C2E-547E-46A4-AE3A-E7D70FCF966C}" srcOrd="0" destOrd="0" presId="urn:microsoft.com/office/officeart/2005/8/layout/cycle1"/>
    <dgm:cxn modelId="{405BC295-40A0-4A96-A04A-72883DAB893B}" type="presOf" srcId="{BE6E289A-6FB5-4471-8975-539FCE7C9761}" destId="{0DB5C8E5-F2C2-4403-AAE2-51DE33D748D3}" srcOrd="0" destOrd="0" presId="urn:microsoft.com/office/officeart/2005/8/layout/cycle1"/>
    <dgm:cxn modelId="{038064AC-8610-4FE4-B76A-975145E10735}" type="presOf" srcId="{B91F3E22-A2E3-449A-91E5-D65F51FD97C1}" destId="{A7BEEE40-A8D6-4C2B-ABE8-55A7B36FABC1}" srcOrd="0" destOrd="0" presId="urn:microsoft.com/office/officeart/2005/8/layout/cycle1"/>
    <dgm:cxn modelId="{E96895A6-534B-42ED-859E-945CD9E0E17C}" srcId="{B91F3E22-A2E3-449A-91E5-D65F51FD97C1}" destId="{0D93694F-0EA5-456F-A752-B349D88933AE}" srcOrd="0" destOrd="0" parTransId="{80DB2AB3-0315-4891-A2FB-C84AE435514B}" sibTransId="{95E90885-695D-4A21-9282-90E0471BA56C}"/>
    <dgm:cxn modelId="{70B864F6-D357-4452-B907-F6E61961E0CD}" type="presParOf" srcId="{A7BEEE40-A8D6-4C2B-ABE8-55A7B36FABC1}" destId="{31CCF553-8D8C-4362-A5FD-37C1EC3D282C}" srcOrd="0" destOrd="0" presId="urn:microsoft.com/office/officeart/2005/8/layout/cycle1"/>
    <dgm:cxn modelId="{EA4C62F3-3A5F-4A92-80FE-B862E81F4FF8}" type="presParOf" srcId="{A7BEEE40-A8D6-4C2B-ABE8-55A7B36FABC1}" destId="{5D0AC06C-E97B-4AE2-B2D8-3A06AADDD423}" srcOrd="1" destOrd="0" presId="urn:microsoft.com/office/officeart/2005/8/layout/cycle1"/>
    <dgm:cxn modelId="{162BE5CB-4DBF-4B98-9B50-F38DA37B53B3}" type="presParOf" srcId="{A7BEEE40-A8D6-4C2B-ABE8-55A7B36FABC1}" destId="{A3D18973-CF5A-448F-A404-6FEF788B1021}" srcOrd="2" destOrd="0" presId="urn:microsoft.com/office/officeart/2005/8/layout/cycle1"/>
    <dgm:cxn modelId="{1A7B84FE-E9CB-4259-B42E-4CC8B73F6B22}" type="presParOf" srcId="{A7BEEE40-A8D6-4C2B-ABE8-55A7B36FABC1}" destId="{634D1C84-3B91-4286-9FAF-05EF5396EEE4}" srcOrd="3" destOrd="0" presId="urn:microsoft.com/office/officeart/2005/8/layout/cycle1"/>
    <dgm:cxn modelId="{F9FF9BC5-C551-488A-B15B-DA9D679DBD26}" type="presParOf" srcId="{A7BEEE40-A8D6-4C2B-ABE8-55A7B36FABC1}" destId="{2D33EFAB-1122-4DEF-BA05-CD20835A545D}" srcOrd="4" destOrd="0" presId="urn:microsoft.com/office/officeart/2005/8/layout/cycle1"/>
    <dgm:cxn modelId="{A577B038-4E4B-43A1-B6BA-BF8BCABA0A28}" type="presParOf" srcId="{A7BEEE40-A8D6-4C2B-ABE8-55A7B36FABC1}" destId="{728A5C2E-547E-46A4-AE3A-E7D70FCF966C}" srcOrd="5" destOrd="0" presId="urn:microsoft.com/office/officeart/2005/8/layout/cycle1"/>
    <dgm:cxn modelId="{15366E97-EE9C-4E88-92F8-F93BF6D1D128}" type="presParOf" srcId="{A7BEEE40-A8D6-4C2B-ABE8-55A7B36FABC1}" destId="{2315D573-3396-436D-BC68-03220DDFD164}" srcOrd="6" destOrd="0" presId="urn:microsoft.com/office/officeart/2005/8/layout/cycle1"/>
    <dgm:cxn modelId="{CFE0739F-4885-4FDB-BF80-223EE37F1ACD}" type="presParOf" srcId="{A7BEEE40-A8D6-4C2B-ABE8-55A7B36FABC1}" destId="{46C97A23-4B71-4B39-9D7E-D293461DE284}" srcOrd="7" destOrd="0" presId="urn:microsoft.com/office/officeart/2005/8/layout/cycle1"/>
    <dgm:cxn modelId="{3FC820E5-1C07-4986-AFEB-E3EF96AD8DB4}" type="presParOf" srcId="{A7BEEE40-A8D6-4C2B-ABE8-55A7B36FABC1}" destId="{4CA46CFB-A16E-409E-A5DF-429231D3E049}" srcOrd="8" destOrd="0" presId="urn:microsoft.com/office/officeart/2005/8/layout/cycle1"/>
    <dgm:cxn modelId="{F58BFC82-14B2-4A5A-B1EB-3BF877A79FE6}" type="presParOf" srcId="{A7BEEE40-A8D6-4C2B-ABE8-55A7B36FABC1}" destId="{68EA9F4F-929B-4C77-AC73-9FD1AC1E2EAE}" srcOrd="9" destOrd="0" presId="urn:microsoft.com/office/officeart/2005/8/layout/cycle1"/>
    <dgm:cxn modelId="{56B1AF81-0B00-4643-876A-E43FB360A2F9}" type="presParOf" srcId="{A7BEEE40-A8D6-4C2B-ABE8-55A7B36FABC1}" destId="{274B0C27-BACF-4E61-AD71-3EFDEC1CDE5A}" srcOrd="10" destOrd="0" presId="urn:microsoft.com/office/officeart/2005/8/layout/cycle1"/>
    <dgm:cxn modelId="{7F06019B-9570-4AD4-BE0C-0CCD470CBAA4}" type="presParOf" srcId="{A7BEEE40-A8D6-4C2B-ABE8-55A7B36FABC1}" destId="{0DB5C8E5-F2C2-4403-AAE2-51DE33D748D3}" srcOrd="11" destOrd="0" presId="urn:microsoft.com/office/officeart/2005/8/layout/cycl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67BD9A-B640-4C12-A750-D84D57B372F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2EB71F-00D5-433D-B8A6-D4DF7163C6DD}">
      <dgm:prSet phldrT="[Text]"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bg1"/>
              </a:solidFill>
            </a:rPr>
            <a:t>PODACI</a:t>
          </a:r>
          <a:endParaRPr lang="en-US" sz="1000" b="1" dirty="0">
            <a:solidFill>
              <a:schemeClr val="bg1"/>
            </a:solidFill>
          </a:endParaRPr>
        </a:p>
      </dgm:t>
    </dgm:pt>
    <dgm:pt modelId="{5FA01DFC-8064-44C7-A849-3E6F3F9F7F6C}" type="parTrans" cxnId="{01C9F406-6D8D-4CC9-BC64-AC07F03B554F}">
      <dgm:prSet/>
      <dgm:spPr/>
      <dgm:t>
        <a:bodyPr/>
        <a:lstStyle/>
        <a:p>
          <a:endParaRPr lang="en-US"/>
        </a:p>
      </dgm:t>
    </dgm:pt>
    <dgm:pt modelId="{6A3E812D-7040-40DE-AA9C-AEC81660210A}" type="sibTrans" cxnId="{01C9F406-6D8D-4CC9-BC64-AC07F03B554F}">
      <dgm:prSet/>
      <dgm:spPr/>
      <dgm:t>
        <a:bodyPr/>
        <a:lstStyle/>
        <a:p>
          <a:endParaRPr lang="en-US"/>
        </a:p>
      </dgm:t>
    </dgm:pt>
    <dgm:pt modelId="{EA41E1C8-6811-4EAB-A1BA-41558ADF4CC8}">
      <dgm:prSet phldrT="[Text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</a:rPr>
            <a:t>METODE</a:t>
          </a:r>
          <a:endParaRPr lang="en-US" sz="1000" b="1" dirty="0">
            <a:solidFill>
              <a:schemeClr val="tx1"/>
            </a:solidFill>
          </a:endParaRPr>
        </a:p>
      </dgm:t>
    </dgm:pt>
    <dgm:pt modelId="{28EF3391-6BC8-4BD6-8E71-8D8092882402}" type="parTrans" cxnId="{E761867E-6EC2-4E7E-ACCD-9A5BF9F90893}">
      <dgm:prSet/>
      <dgm:spPr/>
      <dgm:t>
        <a:bodyPr/>
        <a:lstStyle/>
        <a:p>
          <a:endParaRPr lang="en-US"/>
        </a:p>
      </dgm:t>
    </dgm:pt>
    <dgm:pt modelId="{C7198108-D6F3-4991-82D2-37F1AFEE6805}" type="sibTrans" cxnId="{E761867E-6EC2-4E7E-ACCD-9A5BF9F90893}">
      <dgm:prSet/>
      <dgm:spPr/>
      <dgm:t>
        <a:bodyPr/>
        <a:lstStyle/>
        <a:p>
          <a:endParaRPr lang="en-US"/>
        </a:p>
      </dgm:t>
    </dgm:pt>
    <dgm:pt modelId="{2199D981-6113-45FA-912C-757801BB2941}">
      <dgm:prSet phldrT="[Text]" custT="1"/>
      <dgm:spPr/>
      <dgm:t>
        <a:bodyPr/>
        <a:lstStyle/>
        <a:p>
          <a:r>
            <a:rPr lang="hr-HR" sz="1200" b="1" dirty="0" smtClean="0">
              <a:solidFill>
                <a:schemeClr val="bg1"/>
              </a:solidFill>
            </a:rPr>
            <a:t>F(Xi) = 0.754 *VCTi – 9.821 * USGi + ...</a:t>
          </a:r>
          <a:endParaRPr lang="en-US" sz="1200" b="1" dirty="0">
            <a:solidFill>
              <a:schemeClr val="bg1"/>
            </a:solidFill>
          </a:endParaRPr>
        </a:p>
      </dgm:t>
    </dgm:pt>
    <dgm:pt modelId="{580593E6-6189-4B0F-9FC2-AE4139012C95}" type="parTrans" cxnId="{DE42F15F-33B6-4BDC-A4D2-1BA80B169B31}">
      <dgm:prSet/>
      <dgm:spPr/>
      <dgm:t>
        <a:bodyPr/>
        <a:lstStyle/>
        <a:p>
          <a:endParaRPr lang="en-US"/>
        </a:p>
      </dgm:t>
    </dgm:pt>
    <dgm:pt modelId="{C50A0650-D2A3-4A16-9692-6EBE577C243A}" type="sibTrans" cxnId="{DE42F15F-33B6-4BDC-A4D2-1BA80B169B31}">
      <dgm:prSet/>
      <dgm:spPr/>
      <dgm:t>
        <a:bodyPr/>
        <a:lstStyle/>
        <a:p>
          <a:endParaRPr lang="en-US"/>
        </a:p>
      </dgm:t>
    </dgm:pt>
    <dgm:pt modelId="{1AB15320-B2E7-4255-B7DB-F668A24C7086}">
      <dgm:prSet phldrT="[Text]" custT="1"/>
      <dgm:spPr/>
      <dgm:t>
        <a:bodyPr/>
        <a:lstStyle/>
        <a:p>
          <a:r>
            <a:rPr lang="hr-HR" sz="1000" dirty="0" smtClean="0">
              <a:solidFill>
                <a:schemeClr val="bg1"/>
              </a:solidFill>
            </a:rPr>
            <a:t>MJERE</a:t>
          </a:r>
          <a:endParaRPr lang="en-US" sz="1000" dirty="0">
            <a:solidFill>
              <a:schemeClr val="bg1"/>
            </a:solidFill>
          </a:endParaRPr>
        </a:p>
      </dgm:t>
    </dgm:pt>
    <dgm:pt modelId="{22E01019-F584-446E-86A3-8335C08609E2}" type="parTrans" cxnId="{94776F1D-CF10-4FA4-9FAB-A170D7E0649E}">
      <dgm:prSet/>
      <dgm:spPr/>
      <dgm:t>
        <a:bodyPr/>
        <a:lstStyle/>
        <a:p>
          <a:endParaRPr lang="en-US"/>
        </a:p>
      </dgm:t>
    </dgm:pt>
    <dgm:pt modelId="{E42C6299-4BD2-4D66-9785-6CE1BB569230}" type="sibTrans" cxnId="{94776F1D-CF10-4FA4-9FAB-A170D7E0649E}">
      <dgm:prSet/>
      <dgm:spPr/>
      <dgm:t>
        <a:bodyPr/>
        <a:lstStyle/>
        <a:p>
          <a:endParaRPr lang="en-US"/>
        </a:p>
      </dgm:t>
    </dgm:pt>
    <dgm:pt modelId="{1F187003-022C-4CBB-8508-738AEB684956}" type="pres">
      <dgm:prSet presAssocID="{3C67BD9A-B640-4C12-A750-D84D57B372F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E261DA-EB92-47EE-B18D-7058E59618AE}" type="pres">
      <dgm:prSet presAssocID="{3C67BD9A-B640-4C12-A750-D84D57B372F2}" presName="ellipse" presStyleLbl="trBgShp" presStyleIdx="0" presStyleCnt="1"/>
      <dgm:spPr/>
    </dgm:pt>
    <dgm:pt modelId="{8DAF1CB9-ED5B-43C5-8DC2-16D8D97DDDD9}" type="pres">
      <dgm:prSet presAssocID="{3C67BD9A-B640-4C12-A750-D84D57B372F2}" presName="arrow1" presStyleLbl="fgShp" presStyleIdx="0" presStyleCnt="1"/>
      <dgm:spPr>
        <a:solidFill>
          <a:schemeClr val="tx1">
            <a:lumMod val="50000"/>
          </a:schemeClr>
        </a:solidFill>
        <a:ln>
          <a:solidFill>
            <a:schemeClr val="bg2">
              <a:lumMod val="50000"/>
            </a:schemeClr>
          </a:solidFill>
        </a:ln>
      </dgm:spPr>
    </dgm:pt>
    <dgm:pt modelId="{0A4E3E25-DBD6-4E00-B943-0DF17E35370D}" type="pres">
      <dgm:prSet presAssocID="{3C67BD9A-B640-4C12-A750-D84D57B372F2}" presName="rectangle" presStyleLbl="revTx" presStyleIdx="0" presStyleCnt="1" custScaleX="16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B720B-6D9D-4AAA-89A7-FDA2DBFE6425}" type="pres">
      <dgm:prSet presAssocID="{EA41E1C8-6811-4EAB-A1BA-41558ADF4CC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F3B0B-DDE8-4E7B-AC7E-11D8DD36356A}" type="pres">
      <dgm:prSet presAssocID="{1AB15320-B2E7-4255-B7DB-F668A24C7086}" presName="item2" presStyleLbl="node1" presStyleIdx="1" presStyleCnt="3" custScaleX="129810" custScaleY="134074" custLinFactNeighborX="55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BFCCB-ECCE-4EB7-94E7-F1E52BBAF14A}" type="pres">
      <dgm:prSet presAssocID="{2199D981-6113-45FA-912C-757801BB2941}" presName="item3" presStyleLbl="node1" presStyleIdx="2" presStyleCnt="3" custScaleX="128779" custScaleY="130921" custLinFactNeighborY="-11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113CE-3A6F-437B-962C-B3E8629574DD}" type="pres">
      <dgm:prSet presAssocID="{3C67BD9A-B640-4C12-A750-D84D57B372F2}" presName="funnel" presStyleLbl="trAlignAcc1" presStyleIdx="0" presStyleCnt="1"/>
      <dgm:spPr>
        <a:solidFill>
          <a:srgbClr val="7030A0">
            <a:alpha val="24000"/>
          </a:srgbClr>
        </a:solidFill>
        <a:ln>
          <a:solidFill>
            <a:schemeClr val="bg1"/>
          </a:solidFill>
        </a:ln>
      </dgm:spPr>
    </dgm:pt>
  </dgm:ptLst>
  <dgm:cxnLst>
    <dgm:cxn modelId="{DE42F15F-33B6-4BDC-A4D2-1BA80B169B31}" srcId="{3C67BD9A-B640-4C12-A750-D84D57B372F2}" destId="{2199D981-6113-45FA-912C-757801BB2941}" srcOrd="3" destOrd="0" parTransId="{580593E6-6189-4B0F-9FC2-AE4139012C95}" sibTransId="{C50A0650-D2A3-4A16-9692-6EBE577C243A}"/>
    <dgm:cxn modelId="{94776F1D-CF10-4FA4-9FAB-A170D7E0649E}" srcId="{3C67BD9A-B640-4C12-A750-D84D57B372F2}" destId="{1AB15320-B2E7-4255-B7DB-F668A24C7086}" srcOrd="2" destOrd="0" parTransId="{22E01019-F584-446E-86A3-8335C08609E2}" sibTransId="{E42C6299-4BD2-4D66-9785-6CE1BB569230}"/>
    <dgm:cxn modelId="{63B74B66-0554-49B7-BC9C-61198B0DE859}" type="presOf" srcId="{EA41E1C8-6811-4EAB-A1BA-41558ADF4CC8}" destId="{142F3B0B-DDE8-4E7B-AC7E-11D8DD36356A}" srcOrd="0" destOrd="0" presId="urn:microsoft.com/office/officeart/2005/8/layout/funnel1"/>
    <dgm:cxn modelId="{E761867E-6EC2-4E7E-ACCD-9A5BF9F90893}" srcId="{3C67BD9A-B640-4C12-A750-D84D57B372F2}" destId="{EA41E1C8-6811-4EAB-A1BA-41558ADF4CC8}" srcOrd="1" destOrd="0" parTransId="{28EF3391-6BC8-4BD6-8E71-8D8092882402}" sibTransId="{C7198108-D6F3-4991-82D2-37F1AFEE6805}"/>
    <dgm:cxn modelId="{53A3E922-6493-4E93-B24F-E2EA1D57F629}" type="presOf" srcId="{1AB15320-B2E7-4255-B7DB-F668A24C7086}" destId="{866B720B-6D9D-4AAA-89A7-FDA2DBFE6425}" srcOrd="0" destOrd="0" presId="urn:microsoft.com/office/officeart/2005/8/layout/funnel1"/>
    <dgm:cxn modelId="{ABB3B73D-A707-4443-B6F4-B14A7D96F59C}" type="presOf" srcId="{2199D981-6113-45FA-912C-757801BB2941}" destId="{0A4E3E25-DBD6-4E00-B943-0DF17E35370D}" srcOrd="0" destOrd="0" presId="urn:microsoft.com/office/officeart/2005/8/layout/funnel1"/>
    <dgm:cxn modelId="{E45B63A5-FA2D-49E0-B52B-0063C9DBAC5B}" type="presOf" srcId="{3C67BD9A-B640-4C12-A750-D84D57B372F2}" destId="{1F187003-022C-4CBB-8508-738AEB684956}" srcOrd="0" destOrd="0" presId="urn:microsoft.com/office/officeart/2005/8/layout/funnel1"/>
    <dgm:cxn modelId="{23C610FB-069F-4C69-99D3-C68642CCDB9D}" type="presOf" srcId="{902EB71F-00D5-433D-B8A6-D4DF7163C6DD}" destId="{BB4BFCCB-ECCE-4EB7-94E7-F1E52BBAF14A}" srcOrd="0" destOrd="0" presId="urn:microsoft.com/office/officeart/2005/8/layout/funnel1"/>
    <dgm:cxn modelId="{01C9F406-6D8D-4CC9-BC64-AC07F03B554F}" srcId="{3C67BD9A-B640-4C12-A750-D84D57B372F2}" destId="{902EB71F-00D5-433D-B8A6-D4DF7163C6DD}" srcOrd="0" destOrd="0" parTransId="{5FA01DFC-8064-44C7-A849-3E6F3F9F7F6C}" sibTransId="{6A3E812D-7040-40DE-AA9C-AEC81660210A}"/>
    <dgm:cxn modelId="{D816E0F2-2BF6-450B-8B0A-69D6E3B2446F}" type="presParOf" srcId="{1F187003-022C-4CBB-8508-738AEB684956}" destId="{70E261DA-EB92-47EE-B18D-7058E59618AE}" srcOrd="0" destOrd="0" presId="urn:microsoft.com/office/officeart/2005/8/layout/funnel1"/>
    <dgm:cxn modelId="{BB657B6C-2722-4FED-9595-165EC4C9D26D}" type="presParOf" srcId="{1F187003-022C-4CBB-8508-738AEB684956}" destId="{8DAF1CB9-ED5B-43C5-8DC2-16D8D97DDDD9}" srcOrd="1" destOrd="0" presId="urn:microsoft.com/office/officeart/2005/8/layout/funnel1"/>
    <dgm:cxn modelId="{9680336C-5B4A-4F98-85E4-57FC9A3B9A38}" type="presParOf" srcId="{1F187003-022C-4CBB-8508-738AEB684956}" destId="{0A4E3E25-DBD6-4E00-B943-0DF17E35370D}" srcOrd="2" destOrd="0" presId="urn:microsoft.com/office/officeart/2005/8/layout/funnel1"/>
    <dgm:cxn modelId="{DDACC669-66A7-41B9-83E3-4F24A2BD3225}" type="presParOf" srcId="{1F187003-022C-4CBB-8508-738AEB684956}" destId="{866B720B-6D9D-4AAA-89A7-FDA2DBFE6425}" srcOrd="3" destOrd="0" presId="urn:microsoft.com/office/officeart/2005/8/layout/funnel1"/>
    <dgm:cxn modelId="{CF9EE28D-62A7-4BCC-A07D-A90D712C3D8D}" type="presParOf" srcId="{1F187003-022C-4CBB-8508-738AEB684956}" destId="{142F3B0B-DDE8-4E7B-AC7E-11D8DD36356A}" srcOrd="4" destOrd="0" presId="urn:microsoft.com/office/officeart/2005/8/layout/funnel1"/>
    <dgm:cxn modelId="{F84A5234-47B2-4704-BF6A-A811FADD3DF1}" type="presParOf" srcId="{1F187003-022C-4CBB-8508-738AEB684956}" destId="{BB4BFCCB-ECCE-4EB7-94E7-F1E52BBAF14A}" srcOrd="5" destOrd="0" presId="urn:microsoft.com/office/officeart/2005/8/layout/funnel1"/>
    <dgm:cxn modelId="{320B9F5C-3ED0-4F9E-9378-127DEE94E727}" type="presParOf" srcId="{1F187003-022C-4CBB-8508-738AEB684956}" destId="{B5E113CE-3A6F-437B-962C-B3E8629574DD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B8FC81-3384-4EE0-A820-45FD0F1C29DC}">
      <dsp:nvSpPr>
        <dsp:cNvPr id="0" name=""/>
        <dsp:cNvSpPr/>
      </dsp:nvSpPr>
      <dsp:spPr>
        <a:xfrm>
          <a:off x="777686" y="893586"/>
          <a:ext cx="950505" cy="95050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900" kern="1200" dirty="0" smtClean="0"/>
            <a:t> </a:t>
          </a:r>
          <a:endParaRPr lang="en-US" sz="900" kern="1200" dirty="0"/>
        </a:p>
      </dsp:txBody>
      <dsp:txXfrm>
        <a:off x="777686" y="893586"/>
        <a:ext cx="950505" cy="950505"/>
      </dsp:txXfrm>
    </dsp:sp>
    <dsp:sp modelId="{ABFBBBB7-85EA-40BA-8C6A-DF32ADE5820C}">
      <dsp:nvSpPr>
        <dsp:cNvPr id="0" name=""/>
        <dsp:cNvSpPr/>
      </dsp:nvSpPr>
      <dsp:spPr>
        <a:xfrm>
          <a:off x="235663" y="735726"/>
          <a:ext cx="691276" cy="691276"/>
        </a:xfrm>
        <a:prstGeom prst="gear6">
          <a:avLst/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900" kern="1200" dirty="0" smtClean="0"/>
            <a:t>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235663" y="735726"/>
        <a:ext cx="691276" cy="691276"/>
      </dsp:txXfrm>
    </dsp:sp>
    <dsp:sp modelId="{FA16F6BC-C1F5-4BEF-9039-B4D77BD73984}">
      <dsp:nvSpPr>
        <dsp:cNvPr id="0" name=""/>
        <dsp:cNvSpPr/>
      </dsp:nvSpPr>
      <dsp:spPr>
        <a:xfrm rot="20700000">
          <a:off x="625994" y="261957"/>
          <a:ext cx="677310" cy="677310"/>
        </a:xfrm>
        <a:prstGeom prst="gear6">
          <a:avLst/>
        </a:prstGeom>
        <a:solidFill>
          <a:srgbClr val="7030A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900" kern="1200" dirty="0" smtClean="0"/>
            <a:t>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774548" y="410511"/>
        <a:ext cx="380202" cy="380202"/>
      </dsp:txXfrm>
    </dsp:sp>
    <dsp:sp modelId="{537FFFE8-F202-42BB-8797-673BE55F0C50}">
      <dsp:nvSpPr>
        <dsp:cNvPr id="0" name=""/>
        <dsp:cNvSpPr/>
      </dsp:nvSpPr>
      <dsp:spPr>
        <a:xfrm>
          <a:off x="680409" y="763328"/>
          <a:ext cx="1216647" cy="1216647"/>
        </a:xfrm>
        <a:prstGeom prst="circularArrow">
          <a:avLst>
            <a:gd name="adj1" fmla="val 4688"/>
            <a:gd name="adj2" fmla="val 299029"/>
            <a:gd name="adj3" fmla="val 2397125"/>
            <a:gd name="adj4" fmla="val 1614694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4BE27E-A9C0-4176-B8B3-2EE3C219B545}">
      <dsp:nvSpPr>
        <dsp:cNvPr id="0" name=""/>
        <dsp:cNvSpPr/>
      </dsp:nvSpPr>
      <dsp:spPr>
        <a:xfrm>
          <a:off x="102241" y="526551"/>
          <a:ext cx="883970" cy="88397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4D5313-609E-4596-86B5-30A98F3417A6}">
      <dsp:nvSpPr>
        <dsp:cNvPr id="0" name=""/>
        <dsp:cNvSpPr/>
      </dsp:nvSpPr>
      <dsp:spPr>
        <a:xfrm>
          <a:off x="455181" y="54237"/>
          <a:ext cx="953097" cy="95309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BA93C8-E000-4982-BFC4-4BC7DDDC9E10}">
      <dsp:nvSpPr>
        <dsp:cNvPr id="0" name=""/>
        <dsp:cNvSpPr/>
      </dsp:nvSpPr>
      <dsp:spPr>
        <a:xfrm>
          <a:off x="2208582" y="1896338"/>
          <a:ext cx="2687965" cy="2198841"/>
        </a:xfrm>
        <a:prstGeom prst="ellipse">
          <a:avLst/>
        </a:prstGeom>
        <a:gradFill flip="none" rotWithShape="1">
          <a:gsLst>
            <a:gs pos="12000">
              <a:srgbClr val="7030A0"/>
            </a:gs>
            <a:gs pos="0">
              <a:srgbClr val="358CDB"/>
            </a:gs>
            <a:gs pos="0">
              <a:srgbClr val="358CDB"/>
            </a:gs>
            <a:gs pos="0">
              <a:srgbClr val="358CDB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  <a:ln>
          <a:noFill/>
        </a:ln>
        <a:effectLst>
          <a:outerShdw blurRad="139700" dist="25000" dir="5400000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Odnosima se upravlja kroz </a:t>
          </a:r>
          <a:r>
            <a:rPr lang="hr-HR" sz="1900" b="1" kern="1200" dirty="0" smtClean="0"/>
            <a:t>svaku pojedinačnu interakciju tvrtke i kupaca...</a:t>
          </a:r>
          <a:endParaRPr lang="en-US" sz="1900" b="0" kern="1200" dirty="0"/>
        </a:p>
      </dsp:txBody>
      <dsp:txXfrm>
        <a:off x="2208582" y="1896338"/>
        <a:ext cx="2687965" cy="2198841"/>
      </dsp:txXfrm>
    </dsp:sp>
    <dsp:sp modelId="{530A8966-5BAE-4DD7-8C0D-BE8622201859}">
      <dsp:nvSpPr>
        <dsp:cNvPr id="0" name=""/>
        <dsp:cNvSpPr/>
      </dsp:nvSpPr>
      <dsp:spPr>
        <a:xfrm rot="13010443">
          <a:off x="958588" y="2078206"/>
          <a:ext cx="1448764" cy="526396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65000"/>
          </a:schemeClr>
        </a:solidFill>
        <a:ln>
          <a:solidFill>
            <a:srgbClr val="0070C0"/>
          </a:solidFill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4A18FE-E052-4ACA-99CC-AE860B65F6C1}">
      <dsp:nvSpPr>
        <dsp:cNvPr id="0" name=""/>
        <dsp:cNvSpPr/>
      </dsp:nvSpPr>
      <dsp:spPr>
        <a:xfrm>
          <a:off x="7" y="632120"/>
          <a:ext cx="2669005" cy="1403723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tx2">
                <a:lumMod val="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Bookman Old Style" pitchFamily="18" charset="0"/>
            </a:rPr>
            <a:t>Odnosi s kupcima su </a:t>
          </a:r>
          <a:r>
            <a:rPr lang="hr-HR" sz="1800" b="1" kern="1200" dirty="0" smtClean="0">
              <a:latin typeface="Bookman Old Style" pitchFamily="18" charset="0"/>
            </a:rPr>
            <a:t>imovina</a:t>
          </a:r>
          <a:r>
            <a:rPr lang="hr-HR" sz="1800" kern="1200" dirty="0" smtClean="0">
              <a:latin typeface="Bookman Old Style" pitchFamily="18" charset="0"/>
            </a:rPr>
            <a:t>, koju treba održavati, zadržavati, u nju ulagati i mjeriti povrat od nje.</a:t>
          </a:r>
          <a:endParaRPr lang="en-US" sz="1800" kern="1200" dirty="0">
            <a:latin typeface="Bookman Old Style" pitchFamily="18" charset="0"/>
          </a:endParaRPr>
        </a:p>
      </dsp:txBody>
      <dsp:txXfrm>
        <a:off x="7" y="632120"/>
        <a:ext cx="2669005" cy="1403723"/>
      </dsp:txXfrm>
    </dsp:sp>
    <dsp:sp modelId="{4EBB01A2-12FE-4002-AAC0-23ADFF0D3085}">
      <dsp:nvSpPr>
        <dsp:cNvPr id="0" name=""/>
        <dsp:cNvSpPr/>
      </dsp:nvSpPr>
      <dsp:spPr>
        <a:xfrm rot="16449606">
          <a:off x="3092521" y="942128"/>
          <a:ext cx="1297940" cy="526396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65000"/>
          </a:schemeClr>
        </a:solidFill>
        <a:ln>
          <a:solidFill>
            <a:srgbClr val="FF0000"/>
          </a:solidFill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1C89AA-0955-43A0-AEFE-6A1585A50E44}">
      <dsp:nvSpPr>
        <dsp:cNvPr id="0" name=""/>
        <dsp:cNvSpPr/>
      </dsp:nvSpPr>
      <dsp:spPr>
        <a:xfrm>
          <a:off x="2808313" y="0"/>
          <a:ext cx="1817997" cy="101395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2929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>
              <a:latin typeface="Bookman Old Style" pitchFamily="18" charset="0"/>
            </a:rPr>
            <a:t>Što za tvrtku znači </a:t>
          </a:r>
          <a:r>
            <a:rPr lang="hr-HR" sz="1900" b="1" kern="1200" dirty="0" smtClean="0">
              <a:latin typeface="Bookman Old Style" pitchFamily="18" charset="0"/>
            </a:rPr>
            <a:t>kupac</a:t>
          </a:r>
          <a:r>
            <a:rPr lang="hr-HR" sz="1900" kern="1200" dirty="0" smtClean="0">
              <a:latin typeface="Bookman Old Style" pitchFamily="18" charset="0"/>
            </a:rPr>
            <a:t>?</a:t>
          </a:r>
          <a:endParaRPr lang="en-US" sz="1900" kern="1200" dirty="0">
            <a:latin typeface="Bookman Old Style" pitchFamily="18" charset="0"/>
          </a:endParaRPr>
        </a:p>
      </dsp:txBody>
      <dsp:txXfrm>
        <a:off x="2808313" y="0"/>
        <a:ext cx="1817997" cy="1013951"/>
      </dsp:txXfrm>
    </dsp:sp>
    <dsp:sp modelId="{6944D3B2-4C92-46D3-9762-6DD7B8C55672}">
      <dsp:nvSpPr>
        <dsp:cNvPr id="0" name=""/>
        <dsp:cNvSpPr/>
      </dsp:nvSpPr>
      <dsp:spPr>
        <a:xfrm rot="19577911">
          <a:off x="4676525" y="2099518"/>
          <a:ext cx="1278961" cy="526396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65000"/>
          </a:schemeClr>
        </a:solidFill>
        <a:ln>
          <a:solidFill>
            <a:schemeClr val="bg1">
              <a:lumMod val="85000"/>
              <a:lumOff val="15000"/>
            </a:schemeClr>
          </a:solidFill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8A955D-C3AE-48D0-A7A5-B9DCF2E595F1}">
      <dsp:nvSpPr>
        <dsp:cNvPr id="0" name=""/>
        <dsp:cNvSpPr/>
      </dsp:nvSpPr>
      <dsp:spPr>
        <a:xfrm>
          <a:off x="4608514" y="992163"/>
          <a:ext cx="2223288" cy="111582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5B6A7F"/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rect">
            <a:fillToRect l="100000" t="100000"/>
          </a:path>
          <a:tileRect r="-100000" b="-100000"/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Bookman Old Style" pitchFamily="18" charset="0"/>
            </a:rPr>
            <a:t>Nisu sve tvrtke, a ni industrije </a:t>
          </a:r>
          <a:r>
            <a:rPr lang="hr-HR" sz="1800" b="1" kern="1200" dirty="0" smtClean="0">
              <a:latin typeface="Bookman Old Style" pitchFamily="18" charset="0"/>
            </a:rPr>
            <a:t>jednako spremne </a:t>
          </a:r>
          <a:r>
            <a:rPr lang="hr-HR" sz="1800" kern="1200" dirty="0" smtClean="0">
              <a:latin typeface="Bookman Old Style" pitchFamily="18" charset="0"/>
            </a:rPr>
            <a:t>za CRM.</a:t>
          </a:r>
          <a:endParaRPr lang="en-US" sz="1800" kern="1200" dirty="0">
            <a:latin typeface="Bookman Old Style" pitchFamily="18" charset="0"/>
          </a:endParaRPr>
        </a:p>
      </dsp:txBody>
      <dsp:txXfrm>
        <a:off x="4608514" y="992163"/>
        <a:ext cx="2223288" cy="11158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0AC06C-E97B-4AE2-B2D8-3A06AADDD423}">
      <dsp:nvSpPr>
        <dsp:cNvPr id="0" name=""/>
        <dsp:cNvSpPr/>
      </dsp:nvSpPr>
      <dsp:spPr>
        <a:xfrm>
          <a:off x="2978522" y="90949"/>
          <a:ext cx="1503729" cy="1503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0" kern="1200" dirty="0" smtClean="0">
              <a:solidFill>
                <a:schemeClr val="bg1"/>
              </a:solidFill>
              <a:latin typeface="Bookman Old Style" pitchFamily="18" charset="0"/>
            </a:rPr>
            <a:t>ZABILJEŽI</a:t>
          </a:r>
          <a:endParaRPr lang="en-US" sz="2200" b="0" kern="1200" dirty="0">
            <a:solidFill>
              <a:schemeClr val="bg1"/>
            </a:solidFill>
            <a:latin typeface="Bookman Old Style" pitchFamily="18" charset="0"/>
          </a:endParaRPr>
        </a:p>
      </dsp:txBody>
      <dsp:txXfrm>
        <a:off x="2978522" y="90949"/>
        <a:ext cx="1503729" cy="1503729"/>
      </dsp:txXfrm>
    </dsp:sp>
    <dsp:sp modelId="{A3D18973-CF5A-448F-A404-6FEF788B1021}">
      <dsp:nvSpPr>
        <dsp:cNvPr id="0" name=""/>
        <dsp:cNvSpPr/>
      </dsp:nvSpPr>
      <dsp:spPr>
        <a:xfrm>
          <a:off x="283660" y="-97939"/>
          <a:ext cx="4250312" cy="4250312"/>
        </a:xfrm>
        <a:prstGeom prst="circularArrow">
          <a:avLst>
            <a:gd name="adj1" fmla="val 6899"/>
            <a:gd name="adj2" fmla="val 465106"/>
            <a:gd name="adj3" fmla="val 745113"/>
            <a:gd name="adj4" fmla="val 20769277"/>
            <a:gd name="adj5" fmla="val 80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33EFAB-1122-4DEF-BA05-CD20835A545D}">
      <dsp:nvSpPr>
        <dsp:cNvPr id="0" name=""/>
        <dsp:cNvSpPr/>
      </dsp:nvSpPr>
      <dsp:spPr>
        <a:xfrm>
          <a:off x="2902490" y="2650462"/>
          <a:ext cx="1503729" cy="1503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solidFill>
                <a:schemeClr val="bg1"/>
              </a:solidFill>
              <a:latin typeface="Bookman Old Style" pitchFamily="18" charset="0"/>
            </a:rPr>
            <a:t>NAUČI</a:t>
          </a:r>
          <a:endParaRPr lang="en-US" sz="2000" kern="1200" dirty="0">
            <a:solidFill>
              <a:schemeClr val="bg1"/>
            </a:solidFill>
            <a:latin typeface="Bookman Old Style" pitchFamily="18" charset="0"/>
          </a:endParaRPr>
        </a:p>
      </dsp:txBody>
      <dsp:txXfrm>
        <a:off x="2902490" y="2650462"/>
        <a:ext cx="1503729" cy="1503729"/>
      </dsp:txXfrm>
    </dsp:sp>
    <dsp:sp modelId="{728A5C2E-547E-46A4-AE3A-E7D70FCF966C}">
      <dsp:nvSpPr>
        <dsp:cNvPr id="0" name=""/>
        <dsp:cNvSpPr/>
      </dsp:nvSpPr>
      <dsp:spPr>
        <a:xfrm>
          <a:off x="251107" y="-920"/>
          <a:ext cx="4250312" cy="4250312"/>
        </a:xfrm>
        <a:prstGeom prst="circularArrow">
          <a:avLst>
            <a:gd name="adj1" fmla="val 6899"/>
            <a:gd name="adj2" fmla="val 465106"/>
            <a:gd name="adj3" fmla="val 5950453"/>
            <a:gd name="adj4" fmla="val 4384442"/>
            <a:gd name="adj5" fmla="val 80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C97A23-4B71-4B39-9D7E-D293461DE284}">
      <dsp:nvSpPr>
        <dsp:cNvPr id="0" name=""/>
        <dsp:cNvSpPr/>
      </dsp:nvSpPr>
      <dsp:spPr>
        <a:xfrm>
          <a:off x="346308" y="2650462"/>
          <a:ext cx="1503729" cy="1503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solidFill>
                <a:schemeClr val="bg1"/>
              </a:solidFill>
              <a:latin typeface="Bookman Old Style" pitchFamily="18" charset="0"/>
            </a:rPr>
            <a:t>DJELUJ</a:t>
          </a:r>
          <a:endParaRPr lang="en-US" sz="2400" kern="1200" dirty="0">
            <a:solidFill>
              <a:schemeClr val="bg1"/>
            </a:solidFill>
            <a:latin typeface="Bookman Old Style" pitchFamily="18" charset="0"/>
          </a:endParaRPr>
        </a:p>
      </dsp:txBody>
      <dsp:txXfrm>
        <a:off x="346308" y="2650462"/>
        <a:ext cx="1503729" cy="1503729"/>
      </dsp:txXfrm>
    </dsp:sp>
    <dsp:sp modelId="{4CA46CFB-A16E-409E-A5DF-429231D3E049}">
      <dsp:nvSpPr>
        <dsp:cNvPr id="0" name=""/>
        <dsp:cNvSpPr/>
      </dsp:nvSpPr>
      <dsp:spPr>
        <a:xfrm>
          <a:off x="487455" y="231450"/>
          <a:ext cx="4250312" cy="4250312"/>
        </a:xfrm>
        <a:prstGeom prst="circularArrow">
          <a:avLst>
            <a:gd name="adj1" fmla="val 6899"/>
            <a:gd name="adj2" fmla="val 465106"/>
            <a:gd name="adj3" fmla="val 11068617"/>
            <a:gd name="adj4" fmla="val 10347149"/>
            <a:gd name="adj5" fmla="val 80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4B0C27-BACF-4E61-AD71-3EFDEC1CDE5A}">
      <dsp:nvSpPr>
        <dsp:cNvPr id="0" name=""/>
        <dsp:cNvSpPr/>
      </dsp:nvSpPr>
      <dsp:spPr>
        <a:xfrm>
          <a:off x="142382" y="526467"/>
          <a:ext cx="1503729" cy="1503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  <a:sp3d extrusionH="28000" prstMaterial="matte"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0" kern="1200" dirty="0" smtClean="0">
              <a:solidFill>
                <a:schemeClr val="bg1"/>
              </a:solidFill>
              <a:latin typeface="Bookman Old Style" pitchFamily="18" charset="0"/>
            </a:rPr>
            <a:t>UOČI</a:t>
          </a:r>
        </a:p>
      </dsp:txBody>
      <dsp:txXfrm>
        <a:off x="142382" y="526467"/>
        <a:ext cx="1503729" cy="1503729"/>
      </dsp:txXfrm>
    </dsp:sp>
    <dsp:sp modelId="{0DB5C8E5-F2C2-4403-AAE2-51DE33D748D3}">
      <dsp:nvSpPr>
        <dsp:cNvPr id="0" name=""/>
        <dsp:cNvSpPr/>
      </dsp:nvSpPr>
      <dsp:spPr>
        <a:xfrm>
          <a:off x="601551" y="-53634"/>
          <a:ext cx="4250312" cy="4250312"/>
        </a:xfrm>
        <a:prstGeom prst="circularArrow">
          <a:avLst>
            <a:gd name="adj1" fmla="val 6899"/>
            <a:gd name="adj2" fmla="val 465106"/>
            <a:gd name="adj3" fmla="val 16483759"/>
            <a:gd name="adj4" fmla="val 14315869"/>
            <a:gd name="adj5" fmla="val 80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E261DA-EB92-47EE-B18D-7058E59618AE}">
      <dsp:nvSpPr>
        <dsp:cNvPr id="0" name=""/>
        <dsp:cNvSpPr/>
      </dsp:nvSpPr>
      <dsp:spPr>
        <a:xfrm>
          <a:off x="499843" y="263280"/>
          <a:ext cx="1826624" cy="63436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F1CB9-ED5B-43C5-8DC2-16D8D97DDDD9}">
      <dsp:nvSpPr>
        <dsp:cNvPr id="0" name=""/>
        <dsp:cNvSpPr/>
      </dsp:nvSpPr>
      <dsp:spPr>
        <a:xfrm>
          <a:off x="1238989" y="1816619"/>
          <a:ext cx="353997" cy="226558"/>
        </a:xfrm>
        <a:prstGeom prst="downArrow">
          <a:avLst/>
        </a:prstGeom>
        <a:solidFill>
          <a:schemeClr val="tx1">
            <a:lumMod val="50000"/>
          </a:schemeClr>
        </a:solidFill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E3E25-DBD6-4E00-B943-0DF17E35370D}">
      <dsp:nvSpPr>
        <dsp:cNvPr id="0" name=""/>
        <dsp:cNvSpPr/>
      </dsp:nvSpPr>
      <dsp:spPr>
        <a:xfrm>
          <a:off x="-2" y="1997866"/>
          <a:ext cx="2831981" cy="424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solidFill>
                <a:schemeClr val="bg1"/>
              </a:solidFill>
            </a:rPr>
            <a:t>F(Xi) = 0.754 *VCTi – 9.821 * USGi + ...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-2" y="1997866"/>
        <a:ext cx="2831981" cy="424796"/>
      </dsp:txXfrm>
    </dsp:sp>
    <dsp:sp modelId="{866B720B-6D9D-4AAA-89A7-FDA2DBFE6425}">
      <dsp:nvSpPr>
        <dsp:cNvPr id="0" name=""/>
        <dsp:cNvSpPr/>
      </dsp:nvSpPr>
      <dsp:spPr>
        <a:xfrm>
          <a:off x="1163942" y="946636"/>
          <a:ext cx="637194" cy="6371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>
              <a:solidFill>
                <a:schemeClr val="bg1"/>
              </a:solidFill>
            </a:rPr>
            <a:t>MJERE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163942" y="946636"/>
        <a:ext cx="637194" cy="637194"/>
      </dsp:txXfrm>
    </dsp:sp>
    <dsp:sp modelId="{142F3B0B-DDE8-4E7B-AC7E-11D8DD36356A}">
      <dsp:nvSpPr>
        <dsp:cNvPr id="0" name=""/>
        <dsp:cNvSpPr/>
      </dsp:nvSpPr>
      <dsp:spPr>
        <a:xfrm>
          <a:off x="648072" y="360040"/>
          <a:ext cx="827142" cy="85431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</a:rPr>
            <a:t>METODE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648072" y="360040"/>
        <a:ext cx="827142" cy="854312"/>
      </dsp:txXfrm>
    </dsp:sp>
    <dsp:sp modelId="{BB4BFCCB-ECCE-4EB7-94E7-F1E52BBAF14A}">
      <dsp:nvSpPr>
        <dsp:cNvPr id="0" name=""/>
        <dsp:cNvSpPr/>
      </dsp:nvSpPr>
      <dsp:spPr>
        <a:xfrm>
          <a:off x="1267659" y="144016"/>
          <a:ext cx="820572" cy="8342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bg1"/>
              </a:solidFill>
            </a:rPr>
            <a:t>PODACI</a:t>
          </a:r>
          <a:endParaRPr lang="en-US" sz="1000" b="1" kern="1200" dirty="0">
            <a:solidFill>
              <a:schemeClr val="bg1"/>
            </a:solidFill>
          </a:endParaRPr>
        </a:p>
      </dsp:txBody>
      <dsp:txXfrm>
        <a:off x="1267659" y="144016"/>
        <a:ext cx="820572" cy="834221"/>
      </dsp:txXfrm>
    </dsp:sp>
    <dsp:sp modelId="{B5E113CE-3A6F-437B-962C-B3E8629574DD}">
      <dsp:nvSpPr>
        <dsp:cNvPr id="0" name=""/>
        <dsp:cNvSpPr/>
      </dsp:nvSpPr>
      <dsp:spPr>
        <a:xfrm>
          <a:off x="424796" y="185401"/>
          <a:ext cx="1982383" cy="1585906"/>
        </a:xfrm>
        <a:prstGeom prst="funnel">
          <a:avLst/>
        </a:prstGeom>
        <a:solidFill>
          <a:srgbClr val="7030A0">
            <a:alpha val="24000"/>
          </a:srgb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15CB-2478-4A44-87EB-28C83859719F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755C2-F87D-4E96-B3E0-7F7285340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16BAF6-1802-4FA3-8279-3ABB32F93E8E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ABBE-F04A-49B3-897D-38F139EA973B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9748-DDA0-464C-AE99-6AAC017455A1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48A1C3-9809-42BF-BE0E-CD1F664E22D9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102CAE-70B9-4565-8655-558C7CCC5917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B625-7406-4DE3-9677-BF102C589C1C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70A4-50AD-400B-BCD0-40A72C88CF60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5CF6E5-2990-4A5B-B3EF-62C1929ECFC5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6E69-F2DC-40B5-8634-7721295FE4D4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0B1C49-7316-4ED9-B448-533D68F193E3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01F554-11E4-4FE2-B872-8A598A0D0902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23CD87-63C5-4A44-8819-E690D27FB544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ACB68-F6D6-4C6B-BD65-1D509CF39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hr-HR" dirty="0" smtClean="0">
                <a:solidFill>
                  <a:schemeClr val="tx1"/>
                </a:solidFill>
              </a:rPr>
              <a:t>Pogled u Customer Relationship Management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513910"/>
          </a:xfrm>
        </p:spPr>
        <p:txBody>
          <a:bodyPr>
            <a:normAutofit/>
          </a:bodyPr>
          <a:lstStyle/>
          <a:p>
            <a:r>
              <a:rPr lang="hr-HR" sz="2000" dirty="0" smtClean="0">
                <a:solidFill>
                  <a:schemeClr val="tx1"/>
                </a:solidFill>
                <a:latin typeface="+mj-lt"/>
              </a:rPr>
              <a:t>Džulijana Popović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Tipični problemi kojima se bavi CRM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968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2000" tIns="324000" anchor="t" anchorCtr="0">
            <a:noAutofit/>
          </a:bodyPr>
          <a:lstStyle/>
          <a:p>
            <a:pPr marL="705780" lvl="1" indent="-342900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CRM traži odgovore na pitanja: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akvizicije/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privlačenja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novih kupaca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zadržavanja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postojećih kupaca i poslovnih odnosa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cross-sell i up-sell ciljeva (kako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povećati prodaju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)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odobravanja rizika (kako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izbjeći najrizičnije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kupce)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metoda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poboljšanja kampanja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 stopa pozitivnih odgovora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segmentacije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i profiliranja kupaca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vrijednosti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kupaca.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"/>
              <a:tabLst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301208"/>
            <a:ext cx="1027584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941168"/>
            <a:ext cx="1027584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445224"/>
            <a:ext cx="1027584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Logički koraci u procesu otkrivanja znanja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324000" anchor="t" anchorCtr="0">
            <a:noAutofit/>
          </a:bodyPr>
          <a:lstStyle/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Definicija poslovnog/istraživačkog problema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Prikupljanje dovoljne povijesti podataka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Priprema i čišćenje podataka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Izrada baze za modeliranje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Preliminarna analiza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Modeliranje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Primjena modela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Mjerenje uspješnosti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80000"/>
              <a:buFont typeface="+mj-lt"/>
              <a:buAutoNum type="arabicPeriod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Rekalibracija ili novi proces modeliranja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SzPct val="80000"/>
              <a:buFont typeface="+mj-lt"/>
              <a:buAutoNum type="arabicPeriod"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"/>
              <a:tabLst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4860032" y="2852936"/>
          <a:ext cx="283197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Priprema  podataka (1/2)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968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180000" anchor="t" anchorCtr="0">
            <a:noAutofit/>
          </a:bodyPr>
          <a:lstStyle/>
          <a:p>
            <a:pPr marL="24858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Podaci su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dobre kvalitete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ako su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cjeloviti, 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konzistentni, 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vremenski označeni i 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odgovaraju standardima 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 industrije.</a:t>
            </a:r>
          </a:p>
          <a:p>
            <a:pPr marL="70578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24858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Ako još zadovoljavaju i posebnu poslovnu potrebu, onda su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vrhunske kvalitete</a:t>
            </a:r>
          </a:p>
          <a:p>
            <a:pPr marL="24858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Iako logički standardiziran, proces pripreme je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uvijek uvjetovan konkretnim problemom i ciljnim događajem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132856"/>
            <a:ext cx="1333566" cy="100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996952"/>
            <a:ext cx="1325684" cy="131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hape 12"/>
          <p:cNvCxnSpPr/>
          <p:nvPr/>
        </p:nvCxnSpPr>
        <p:spPr>
          <a:xfrm>
            <a:off x="5508105" y="3140968"/>
            <a:ext cx="936105" cy="864098"/>
          </a:xfrm>
          <a:prstGeom prst="bentConnector3">
            <a:avLst>
              <a:gd name="adj1" fmla="val -2280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Priprema  podataka (2/2)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968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248580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Priprema podataka za modeliranje:</a:t>
            </a:r>
          </a:p>
          <a:p>
            <a:pPr marL="28800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Čišćenje podataka</a:t>
            </a:r>
          </a:p>
          <a:p>
            <a:pPr marL="7452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redoviti dio procesa modeliranja, da se spriječe kritične greške</a:t>
            </a:r>
          </a:p>
          <a:p>
            <a:pPr marL="28800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Tretman nedostajućih vrijednosti</a:t>
            </a:r>
          </a:p>
          <a:p>
            <a:pPr marL="7452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dva pristupa: eliminacija ili zamjena (nekom mjerom)</a:t>
            </a: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28800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Tretman netipičnih vrijednosti i zapisa (outlier-a)</a:t>
            </a:r>
          </a:p>
          <a:p>
            <a:pPr marL="7452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otkrivaju se univarijatnom i multivarijatnom analizom</a:t>
            </a:r>
          </a:p>
          <a:p>
            <a:pPr marL="7452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parametarske i neparametarske metode</a:t>
            </a: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28800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Preliminarni odabir varijabli</a:t>
            </a:r>
          </a:p>
          <a:p>
            <a:pPr marL="7452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uvijek prije ulaska u fazu modeliranja!</a:t>
            </a: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92080" y="5301208"/>
            <a:ext cx="2304248" cy="864088"/>
            <a:chOff x="5220072" y="5373216"/>
            <a:chExt cx="2304248" cy="864088"/>
          </a:xfrm>
        </p:grpSpPr>
        <p:sp>
          <p:nvSpPr>
            <p:cNvPr id="5" name="Flowchart: Connector 4"/>
            <p:cNvSpPr/>
            <p:nvPr/>
          </p:nvSpPr>
          <p:spPr>
            <a:xfrm>
              <a:off x="5940152" y="580526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6084168" y="566124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5796136" y="602128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5220072" y="616530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5364088" y="6093296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5580112" y="602128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724128" y="58772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6228184" y="551723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6372200" y="544522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6516216" y="5373216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6660232" y="544522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6588224" y="5589240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6876256" y="5589240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6948264" y="580526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7092280" y="5949280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7452320" y="616530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7236296" y="6093296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6829400" y="590242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Flowchart: Connector 24"/>
          <p:cNvSpPr/>
          <p:nvPr/>
        </p:nvSpPr>
        <p:spPr>
          <a:xfrm>
            <a:off x="7524328" y="4437112"/>
            <a:ext cx="72000" cy="72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/>
          <p:cNvSpPr/>
          <p:nvPr/>
        </p:nvSpPr>
        <p:spPr>
          <a:xfrm>
            <a:off x="5796136" y="3212976"/>
            <a:ext cx="72000" cy="72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77072"/>
            <a:ext cx="576063" cy="52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96952"/>
            <a:ext cx="576063" cy="52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Preliminarna analiza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968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705780" lvl="1" indent="-342900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"/>
              <a:tabLst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700808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SzPct val="70000"/>
              <a:buFont typeface="Wingdings" pitchFamily="2" charset="2"/>
              <a:buChar char="q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Kvalitetna preliminarna analiza: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pomaže u odabiru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ispravne metode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modeliranja,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ubrzava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proces učenja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sužava izbor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varijabli i 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poboljšava interpretabilnost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konačnog modela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4077072"/>
            <a:ext cx="6336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SzPct val="70000"/>
              <a:buFont typeface="Wingdings" pitchFamily="2" charset="2"/>
              <a:buChar char="q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Primjeri metoda: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univarijatna analiza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kanonička diskriminativna analiza (CDA)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analiza glavnih komponenata (PCA)</a:t>
            </a:r>
          </a:p>
          <a:p>
            <a:pPr lvl="1">
              <a:spcBef>
                <a:spcPts val="9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algoritmi grupiranja/clustering (KNN, K-means, hijerarhijski...)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5364088" y="3933056"/>
            <a:ext cx="1440152" cy="792080"/>
            <a:chOff x="4283968" y="3717032"/>
            <a:chExt cx="1440152" cy="792080"/>
          </a:xfrm>
        </p:grpSpPr>
        <p:sp>
          <p:nvSpPr>
            <p:cNvPr id="8" name="Flowchart: Connector 7"/>
            <p:cNvSpPr/>
            <p:nvPr/>
          </p:nvSpPr>
          <p:spPr>
            <a:xfrm>
              <a:off x="4644008" y="40770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4788024" y="40770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4788024" y="422108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076056" y="422108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004048" y="436510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5148064" y="400506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5292080" y="4365104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5004048" y="371703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5004048" y="40770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5364088" y="4149080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4427984" y="3789040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5652120" y="443711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283968" y="40770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4499992" y="4293096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4860032" y="3933056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04248" y="4149080"/>
            <a:ext cx="1008104" cy="720072"/>
            <a:chOff x="5652120" y="3717032"/>
            <a:chExt cx="1008104" cy="720072"/>
          </a:xfrm>
        </p:grpSpPr>
        <p:sp>
          <p:nvSpPr>
            <p:cNvPr id="9" name="Flowchart: Connector 8"/>
            <p:cNvSpPr/>
            <p:nvPr/>
          </p:nvSpPr>
          <p:spPr>
            <a:xfrm>
              <a:off x="6084168" y="4077072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6300192" y="3861048"/>
              <a:ext cx="72000" cy="72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652120" y="3861048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6012160" y="3717032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940152" y="4149080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Connector 28"/>
            <p:cNvSpPr/>
            <p:nvPr/>
          </p:nvSpPr>
          <p:spPr>
            <a:xfrm>
              <a:off x="6372200" y="4149080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6516216" y="4005064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6516216" y="3789040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6300192" y="4293096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6516216" y="4365104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6588224" y="4149080"/>
              <a:ext cx="72000" cy="72000"/>
            </a:xfrm>
            <a:prstGeom prst="flowChartConnector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6012160" y="3645024"/>
            <a:ext cx="1512168" cy="1656184"/>
          </a:xfrm>
          <a:prstGeom prst="line">
            <a:avLst/>
          </a:prstGeom>
          <a:ln w="222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Vrste modela – teorijski pogled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705780" lvl="1" indent="-342900" algn="ctr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Klasifikacija modela po taksonomiji i izlazu*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tabLst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558924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chemeClr val="bg1"/>
                </a:solidFill>
              </a:rPr>
              <a:t>* </a:t>
            </a:r>
            <a:r>
              <a:rPr lang="hr-HR" sz="1400" i="1" dirty="0" smtClean="0">
                <a:solidFill>
                  <a:schemeClr val="bg1"/>
                </a:solidFill>
              </a:rPr>
              <a:t>Podjela prema </a:t>
            </a:r>
            <a:r>
              <a:rPr lang="en-US" sz="1400" i="1" dirty="0" smtClean="0">
                <a:solidFill>
                  <a:schemeClr val="bg1"/>
                </a:solidFill>
              </a:rPr>
              <a:t>Cox, E. (2005) Fuzzy Modeling and Genetic Algorithms for Data Mining and Exploration, San Francisco USA: Morgan Kaufmann Publishers</a:t>
            </a:r>
            <a:endParaRPr lang="en-US" sz="1400" i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6048672" cy="312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Vrste modela – primjena u CRM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705780" lvl="1" indent="-342900">
              <a:lnSpc>
                <a:spcPct val="114000"/>
              </a:lnSpc>
              <a:spcBef>
                <a:spcPts val="6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Neke metode modeliranja u CRM praksi:</a:t>
            </a:r>
          </a:p>
          <a:p>
            <a:pPr marL="705780" lvl="1" indent="-342900">
              <a:lnSpc>
                <a:spcPct val="114000"/>
              </a:lnSpc>
              <a:spcBef>
                <a:spcPts val="12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Asocijacijska analiza</a:t>
            </a:r>
          </a:p>
          <a:p>
            <a:pPr marL="1162980" lvl="2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analiza za otkrivanje pravila pojavnosti u bazi podataka</a:t>
            </a:r>
          </a:p>
          <a:p>
            <a:pPr marL="705780" lvl="1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Grupiranje/clustering</a:t>
            </a:r>
          </a:p>
          <a:p>
            <a:pPr marL="1162980" lvl="2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nenadzirana metoda pronalazi grupe međusobno sličnih jedinki/ opservacija, tako što maksimizira sličnost unutar grupe i različitost među grupama</a:t>
            </a: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705780" lvl="1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Regresijska analiza (logistička regresija, GLM)</a:t>
            </a:r>
          </a:p>
          <a:p>
            <a:pPr marL="1162980" lvl="2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logistička regresija koristi se npr. u predviđanju binarnog izlaza</a:t>
            </a:r>
          </a:p>
          <a:p>
            <a:pPr marL="705780" lvl="1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Stabla odlučivanja</a:t>
            </a:r>
          </a:p>
          <a:p>
            <a:pPr marL="1162980" lvl="2" indent="-342900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klasifikacijska metoda – pronalazi najjača pravila za razdvajanje jedinki/opservacija u specificirani broj grupa </a:t>
            </a:r>
          </a:p>
          <a:p>
            <a:pPr marL="1162980" lvl="2" indent="-342900">
              <a:lnSpc>
                <a:spcPct val="114000"/>
              </a:lnSpc>
              <a:spcBef>
                <a:spcPts val="1800"/>
              </a:spcBef>
              <a:buSzPct val="70000"/>
              <a:buFont typeface="Wingdings" pitchFamily="2" charset="2"/>
              <a:buChar char="q"/>
              <a:defRPr/>
            </a:pPr>
            <a:endParaRPr lang="hr-HR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Modeliranje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896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2000" tIns="180000" anchor="t" anchorCtr="0">
            <a:noAutofit/>
          </a:bodyPr>
          <a:lstStyle/>
          <a:p>
            <a:pPr marL="288000" lvl="1">
              <a:lnSpc>
                <a:spcPct val="114000"/>
              </a:lnSpc>
              <a:spcBef>
                <a:spcPts val="6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Nakon definiranja problema i sužavanja odabira tehnika u izradi modela slijede:</a:t>
            </a:r>
          </a:p>
          <a:p>
            <a:pPr marL="2880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odabir uzorka </a:t>
            </a:r>
            <a:r>
              <a:rPr lang="hr-HR" i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(sampling)</a:t>
            </a:r>
          </a:p>
          <a:p>
            <a:pPr marL="745200" lvl="2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stratificirani, slučajni, poseban odabir...</a:t>
            </a:r>
          </a:p>
          <a:p>
            <a:pPr marL="2880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particioniranje baze </a:t>
            </a:r>
            <a:r>
              <a:rPr lang="hr-HR" i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(partitioning)</a:t>
            </a:r>
          </a:p>
          <a:p>
            <a:pPr marL="745200" lvl="2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podaci za učenje, test i validaciju modela</a:t>
            </a:r>
          </a:p>
          <a:p>
            <a:pPr marL="2880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transformacije varijabli</a:t>
            </a:r>
          </a:p>
          <a:p>
            <a:pPr marL="745200" lvl="2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logaritamske transformacije, zamjena (imputation), standardizacija...</a:t>
            </a:r>
          </a:p>
          <a:p>
            <a:pPr marL="2880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odabir parametara i metoda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unutar tehnike modeliranja</a:t>
            </a:r>
          </a:p>
          <a:p>
            <a:pPr marL="745200" lvl="2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npr. kod regresije: forward, stepwise ili backward metoda </a:t>
            </a:r>
          </a:p>
          <a:p>
            <a:pPr marL="288000" lvl="1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odabir mjera za uspješnost modela</a:t>
            </a:r>
          </a:p>
          <a:p>
            <a:pPr marL="745200" lvl="2">
              <a:lnSpc>
                <a:spcPct val="114000"/>
              </a:lnSpc>
              <a:spcBef>
                <a:spcPts val="600"/>
              </a:spcBef>
              <a:buSzPct val="70000"/>
              <a:buFont typeface="Wingdings" pitchFamily="2" charset="2"/>
              <a:buChar char="§"/>
              <a:defRPr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ovisno o metodologiji Gini, lift, gain, ROC, stopa pogrešne klasifikacije ...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SzPct val="80000"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1016049" cy="93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780928"/>
            <a:ext cx="792490" cy="41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Arrow 6"/>
          <p:cNvSpPr/>
          <p:nvPr/>
        </p:nvSpPr>
        <p:spPr>
          <a:xfrm>
            <a:off x="6660232" y="2996952"/>
            <a:ext cx="288032" cy="144016"/>
          </a:xfrm>
          <a:prstGeom prst="rightArrow">
            <a:avLst/>
          </a:prstGeom>
          <a:solidFill>
            <a:srgbClr val="00B0F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Kratko o regresijskoj analizi (1/2)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" tIns="180000" anchor="t" anchorCtr="0">
            <a:noAutofit/>
          </a:bodyPr>
          <a:lstStyle/>
          <a:p>
            <a:pPr marL="324000" lvl="1">
              <a:lnSpc>
                <a:spcPct val="114000"/>
              </a:lnSpc>
              <a:spcBef>
                <a:spcPts val="1200"/>
              </a:spcBef>
              <a:buSzPct val="8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Regresijski model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je matematički izraz koji pokazuje kako vrijednosti jedne ili više nezavisnih varijabli utječu na zavisnu varijablu, a parametri tog modela i same međuzavisnosti ocjenjuju se kroz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regresijsku analizu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.</a:t>
            </a:r>
          </a:p>
          <a:p>
            <a:pPr marL="324000" lvl="1">
              <a:lnSpc>
                <a:spcPct val="114000"/>
              </a:lnSpc>
              <a:spcBef>
                <a:spcPts val="1200"/>
              </a:spcBef>
              <a:buSzPct val="8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Opći oblik modela regresije sastoji se od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determinističkog i stohastičkog dijela</a:t>
            </a:r>
          </a:p>
          <a:p>
            <a:pPr marL="324000" lvl="1">
              <a:lnSpc>
                <a:spcPct val="114000"/>
              </a:lnSpc>
              <a:spcBef>
                <a:spcPts val="1200"/>
              </a:spcBef>
              <a:buSzPct val="80000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		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Y = F(X</a:t>
            </a:r>
            <a:r>
              <a:rPr lang="hr-HR" b="1" baseline="-25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1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 X</a:t>
            </a:r>
            <a:r>
              <a:rPr lang="hr-HR" b="1" baseline="-25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2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,..., X</a:t>
            </a:r>
            <a:r>
              <a:rPr lang="hr-HR" b="1" baseline="-25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) +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</a:t>
            </a:r>
          </a:p>
          <a:p>
            <a:pPr marL="324000" lvl="1">
              <a:lnSpc>
                <a:spcPct val="114000"/>
              </a:lnSpc>
              <a:spcBef>
                <a:spcPts val="1800"/>
              </a:spcBef>
              <a:buSzPct val="8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 Modele dijelimo prema:</a:t>
            </a:r>
          </a:p>
          <a:p>
            <a:pPr marL="324000" lvl="1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 broju nezavisnih varijabli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(jednostruka i višestruka regresija)</a:t>
            </a:r>
          </a:p>
          <a:p>
            <a:pPr marL="324000" lvl="1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 obliku matematičke funkcije determinističkog dijela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  <a:sym typeface="Euclid Symbol"/>
              </a:rPr>
              <a:t>(linearni i nelinearni modeli)</a:t>
            </a:r>
            <a:endParaRPr lang="hr-HR" b="1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324000" lvl="1">
              <a:lnSpc>
                <a:spcPct val="114000"/>
              </a:lnSpc>
              <a:spcBef>
                <a:spcPts val="600"/>
              </a:spcBef>
              <a:buSzPct val="80000"/>
              <a:defRPr/>
            </a:pPr>
            <a:endParaRPr lang="hr-HR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Arial" pitchFamily="34" charset="0"/>
            </a:endParaRP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Kratko o regresijskoj analizi (2/2)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896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" tIns="180000" anchor="t" anchorCtr="0">
            <a:noAutofit/>
          </a:bodyPr>
          <a:lstStyle/>
          <a:p>
            <a:pPr marL="504000" lvl="1" indent="-342900">
              <a:lnSpc>
                <a:spcPct val="114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Za odabir pravog modela važno je</a:t>
            </a:r>
          </a:p>
          <a:p>
            <a:pPr marL="961200" lvl="3" indent="-342900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znati pretpostavke modela, </a:t>
            </a:r>
          </a:p>
          <a:p>
            <a:pPr marL="961200" lvl="3" indent="-342900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fukciju veze </a:t>
            </a:r>
            <a:r>
              <a:rPr lang="hr-HR" i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(link function)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 </a:t>
            </a:r>
          </a:p>
          <a:p>
            <a:pPr marL="961200" lvl="3" indent="-342900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ispravno formulirati zavisnu varijablu i </a:t>
            </a:r>
          </a:p>
          <a:p>
            <a:pPr marL="961200" lvl="3" indent="-342900">
              <a:lnSpc>
                <a:spcPct val="1140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napraviti prethodnu eksploraciju zavisne i nezavisnih varijabli.</a:t>
            </a:r>
          </a:p>
          <a:p>
            <a:pPr marL="504000" lvl="1" indent="-342900">
              <a:lnSpc>
                <a:spcPct val="114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Najčešće se koriste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linearna i logistička regresija</a:t>
            </a: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99992" y="5733256"/>
            <a:ext cx="2592288" cy="0"/>
          </a:xfrm>
          <a:prstGeom prst="straightConnector1">
            <a:avLst/>
          </a:prstGeom>
          <a:ln w="22225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60032" y="4365104"/>
            <a:ext cx="0" cy="1656184"/>
          </a:xfrm>
          <a:prstGeom prst="straightConnector1">
            <a:avLst/>
          </a:prstGeom>
          <a:ln w="22225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/>
          <p:cNvSpPr/>
          <p:nvPr/>
        </p:nvSpPr>
        <p:spPr>
          <a:xfrm>
            <a:off x="1187624" y="558924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/>
          <p:cNvSpPr/>
          <p:nvPr/>
        </p:nvSpPr>
        <p:spPr>
          <a:xfrm>
            <a:off x="971600" y="551723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1115616" y="5373216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/>
          <p:cNvSpPr/>
          <p:nvPr/>
        </p:nvSpPr>
        <p:spPr>
          <a:xfrm>
            <a:off x="1331640" y="5445224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/>
          <p:cNvSpPr/>
          <p:nvPr/>
        </p:nvSpPr>
        <p:spPr>
          <a:xfrm>
            <a:off x="1547664" y="515719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/>
          <p:cNvSpPr/>
          <p:nvPr/>
        </p:nvSpPr>
        <p:spPr>
          <a:xfrm>
            <a:off x="1835696" y="5661248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1763688" y="5013176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/>
          <p:cNvSpPr/>
          <p:nvPr/>
        </p:nvSpPr>
        <p:spPr>
          <a:xfrm>
            <a:off x="1979712" y="5085184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/>
          <p:cNvSpPr/>
          <p:nvPr/>
        </p:nvSpPr>
        <p:spPr>
          <a:xfrm>
            <a:off x="2195736" y="5013176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/>
          <p:cNvSpPr/>
          <p:nvPr/>
        </p:nvSpPr>
        <p:spPr>
          <a:xfrm>
            <a:off x="2411760" y="515719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/>
          <p:cNvSpPr/>
          <p:nvPr/>
        </p:nvSpPr>
        <p:spPr>
          <a:xfrm>
            <a:off x="2483768" y="4941168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/>
          <p:cNvSpPr/>
          <p:nvPr/>
        </p:nvSpPr>
        <p:spPr>
          <a:xfrm>
            <a:off x="2699792" y="479715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/>
          <p:cNvSpPr/>
          <p:nvPr/>
        </p:nvSpPr>
        <p:spPr>
          <a:xfrm>
            <a:off x="2843808" y="4941168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/>
          <p:cNvSpPr/>
          <p:nvPr/>
        </p:nvSpPr>
        <p:spPr>
          <a:xfrm>
            <a:off x="1835696" y="5373216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/>
          <p:cNvSpPr/>
          <p:nvPr/>
        </p:nvSpPr>
        <p:spPr>
          <a:xfrm>
            <a:off x="2915816" y="479715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99592" y="5733256"/>
            <a:ext cx="2592288" cy="0"/>
          </a:xfrm>
          <a:prstGeom prst="straightConnector1">
            <a:avLst/>
          </a:prstGeom>
          <a:ln w="22225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403648" y="4437112"/>
            <a:ext cx="0" cy="1584176"/>
          </a:xfrm>
          <a:prstGeom prst="straightConnector1">
            <a:avLst/>
          </a:prstGeom>
          <a:ln w="22225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55576" y="4653136"/>
            <a:ext cx="2520280" cy="9361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43608" y="443711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211960" y="486916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840" y="5805264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X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04248" y="587727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X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716016" y="4581128"/>
            <a:ext cx="21602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499992" y="443711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99992" y="573325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0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1" name="Curved Connector 60"/>
          <p:cNvCxnSpPr/>
          <p:nvPr/>
        </p:nvCxnSpPr>
        <p:spPr>
          <a:xfrm flipV="1">
            <a:off x="4860032" y="4581128"/>
            <a:ext cx="1800200" cy="1152128"/>
          </a:xfrm>
          <a:prstGeom prst="curvedConnector3">
            <a:avLst>
              <a:gd name="adj1" fmla="val 50000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owchart: Connector 68"/>
          <p:cNvSpPr/>
          <p:nvPr/>
        </p:nvSpPr>
        <p:spPr>
          <a:xfrm>
            <a:off x="5004048" y="551723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Connector 69"/>
          <p:cNvSpPr/>
          <p:nvPr/>
        </p:nvSpPr>
        <p:spPr>
          <a:xfrm>
            <a:off x="5292080" y="5445224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lowchart: Connector 70"/>
          <p:cNvSpPr/>
          <p:nvPr/>
        </p:nvSpPr>
        <p:spPr>
          <a:xfrm>
            <a:off x="5508104" y="558924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lowchart: Connector 71"/>
          <p:cNvSpPr/>
          <p:nvPr/>
        </p:nvSpPr>
        <p:spPr>
          <a:xfrm>
            <a:off x="6228184" y="4725144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lowchart: Connector 72"/>
          <p:cNvSpPr/>
          <p:nvPr/>
        </p:nvSpPr>
        <p:spPr>
          <a:xfrm>
            <a:off x="5940152" y="4725144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lowchart: Connector 73"/>
          <p:cNvSpPr/>
          <p:nvPr/>
        </p:nvSpPr>
        <p:spPr>
          <a:xfrm>
            <a:off x="6228184" y="450912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lowchart: Connector 74"/>
          <p:cNvSpPr/>
          <p:nvPr/>
        </p:nvSpPr>
        <p:spPr>
          <a:xfrm>
            <a:off x="5796136" y="5157192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lowchart: Connector 75"/>
          <p:cNvSpPr/>
          <p:nvPr/>
        </p:nvSpPr>
        <p:spPr>
          <a:xfrm>
            <a:off x="4860032" y="558924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lowchart: Connector 76"/>
          <p:cNvSpPr/>
          <p:nvPr/>
        </p:nvSpPr>
        <p:spPr>
          <a:xfrm>
            <a:off x="5148064" y="558924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lowchart: Connector 77"/>
          <p:cNvSpPr/>
          <p:nvPr/>
        </p:nvSpPr>
        <p:spPr>
          <a:xfrm>
            <a:off x="6516216" y="4509120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lowchart: Connector 78"/>
          <p:cNvSpPr/>
          <p:nvPr/>
        </p:nvSpPr>
        <p:spPr>
          <a:xfrm>
            <a:off x="6444208" y="4653136"/>
            <a:ext cx="72000" cy="720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CRM?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56084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 tIns="216000" anchor="t" anchorCtr="0">
            <a:noAutofit/>
          </a:bodyPr>
          <a:lstStyle/>
          <a:p>
            <a:pPr marL="180000">
              <a:lnSpc>
                <a:spcPct val="114000"/>
              </a:lnSpc>
              <a:buClrTx/>
              <a:buSzPct val="60000"/>
              <a:buFont typeface="Wingdings" pitchFamily="2" charset="2"/>
              <a:buChar char="q"/>
            </a:pP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CRM = Customer Relationship Management </a:t>
            </a:r>
          </a:p>
          <a:p>
            <a:pPr marL="180000">
              <a:lnSpc>
                <a:spcPct val="114000"/>
              </a:lnSpc>
              <a:buClrTx/>
              <a:buSzPct val="60000"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	   Upravljanje odnosom s kupcima/klijentima</a:t>
            </a:r>
          </a:p>
          <a:p>
            <a:pPr marL="180000">
              <a:lnSpc>
                <a:spcPct val="114000"/>
              </a:lnSpc>
              <a:buClrTx/>
              <a:buSzPct val="60000"/>
              <a:buFont typeface="Wingdings" pitchFamily="2" charset="2"/>
              <a:buChar char=""/>
            </a:pPr>
            <a:endParaRPr lang="hr-HR" sz="20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>
              <a:lnSpc>
                <a:spcPct val="114000"/>
              </a:lnSpc>
              <a:buClrTx/>
              <a:buSzPct val="60000"/>
              <a:buFont typeface="Wingdings" pitchFamily="2" charset="2"/>
              <a:buChar char="q"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Filozofija, strategija poslovanja, jedinica unutar organizacije?</a:t>
            </a:r>
          </a:p>
          <a:p>
            <a:pPr marL="180000">
              <a:lnSpc>
                <a:spcPct val="114000"/>
              </a:lnSpc>
              <a:buClrTx/>
              <a:buSzPct val="60000"/>
              <a:buNone/>
            </a:pPr>
            <a:endParaRPr lang="hr-HR" sz="20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>
              <a:lnSpc>
                <a:spcPct val="114000"/>
              </a:lnSpc>
              <a:buClrTx/>
              <a:buSzPct val="60000"/>
              <a:buFont typeface="Wingdings" pitchFamily="2" charset="2"/>
              <a:buChar char="q"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Ne postoji jedinstvena definicija...</a:t>
            </a:r>
          </a:p>
          <a:p>
            <a:pPr marL="180000">
              <a:lnSpc>
                <a:spcPct val="114000"/>
              </a:lnSpc>
              <a:buClrTx/>
              <a:buSzPct val="60000"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	... ali postoji mnogo dostupnih izvora o CRM-u: </a:t>
            </a:r>
          </a:p>
          <a:p>
            <a:pPr marL="820080" lvl="2">
              <a:lnSpc>
                <a:spcPct val="114000"/>
              </a:lnSpc>
              <a:spcBef>
                <a:spcPts val="600"/>
              </a:spcBef>
              <a:buClrTx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		knjige, stručni i znanstveni članci,</a:t>
            </a:r>
          </a:p>
          <a:p>
            <a:pPr marL="820080" lvl="2">
              <a:lnSpc>
                <a:spcPct val="114000"/>
              </a:lnSpc>
              <a:spcBef>
                <a:spcPts val="600"/>
              </a:spcBef>
              <a:buClrTx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			primjeri iz prakse</a:t>
            </a:r>
          </a:p>
          <a:p>
            <a:pPr marL="820080" lvl="2">
              <a:lnSpc>
                <a:spcPct val="114000"/>
              </a:lnSpc>
              <a:spcBef>
                <a:spcPts val="600"/>
              </a:spcBef>
              <a:buClrTx/>
              <a:buNone/>
            </a:pPr>
            <a:endParaRPr lang="hr-HR" sz="19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229200"/>
            <a:ext cx="1224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Interdisciplinarnosti onih koji to rade...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560840" cy="4824536"/>
          </a:xfrm>
          <a:solidFill>
            <a:schemeClr val="accent1">
              <a:lumMod val="20000"/>
              <a:lumOff val="80000"/>
            </a:schemeClr>
          </a:solidFill>
        </p:spPr>
        <p:txBody>
          <a:bodyPr tIns="468000" anchor="ctr" anchorCtr="0">
            <a:noAutofit/>
          </a:bodyPr>
          <a:lstStyle/>
          <a:p>
            <a:pPr marL="180000">
              <a:lnSpc>
                <a:spcPct val="114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Timska </a:t>
            </a:r>
            <a:r>
              <a:rPr lang="hr-HR" sz="19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znanja i vještine </a:t>
            </a: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za uspješno rješavanje analitičkih i </a:t>
            </a:r>
            <a:r>
              <a:rPr lang="hr-HR" sz="1900" i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data mining </a:t>
            </a: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zadataka: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Rad s bazama podataka (najčešće SQL)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Transformacije nad podacima i programiranje (SAS, SPSS, R, PERL, drugi programski jezici npr. python, ETL alati...)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Statistika, modeliranje, strojno učenje, AI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Vizualizacija podataka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Poznavanje industrije i specifičnosti poslovanja</a:t>
            </a:r>
          </a:p>
          <a:p>
            <a:pPr marL="545760" lvl="1">
              <a:lnSpc>
                <a:spcPct val="114000"/>
              </a:lnSpc>
              <a:spcBef>
                <a:spcPts val="1200"/>
              </a:spcBef>
              <a:buClr>
                <a:srgbClr val="FF0000"/>
              </a:buClr>
              <a:buSzPct val="110000"/>
              <a:buFont typeface="Wingdings 2" pitchFamily="18" charset="2"/>
              <a:buChar char=""/>
            </a:pPr>
            <a:r>
              <a:rPr lang="hr-HR" sz="19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Prezentacijske i komunikacijske vještine</a:t>
            </a:r>
          </a:p>
          <a:p>
            <a:pPr marL="545760" lvl="1">
              <a:lnSpc>
                <a:spcPct val="114000"/>
              </a:lnSpc>
              <a:spcBef>
                <a:spcPts val="1800"/>
              </a:spcBef>
              <a:buClrTx/>
              <a:buSzPct val="100000"/>
              <a:buBlip>
                <a:blip r:embed="rId2"/>
              </a:buBlip>
            </a:pPr>
            <a:endParaRPr lang="hr-HR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19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573016"/>
            <a:ext cx="7920880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1900" b="1" cap="none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Kontakt: dzpopovic@yahoo.fr</a:t>
            </a:r>
            <a:endParaRPr lang="en-US" sz="19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Različiti pogledi...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56084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 tIns="180000" anchor="t" anchorCtr="0">
            <a:noAutofit/>
          </a:bodyPr>
          <a:lstStyle/>
          <a:p>
            <a:pPr marL="180000">
              <a:lnSpc>
                <a:spcPct val="114000"/>
              </a:lnSpc>
              <a:spcBef>
                <a:spcPts val="1800"/>
              </a:spcBef>
              <a:buClrTx/>
              <a:buSzPct val="60000"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 IT tvrtke promatraju CRM kao </a:t>
            </a: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softverske aplikacije 				</a:t>
            </a: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koje omogućavaju automatizaciju 				marketinga i prodaje kupcima...</a:t>
            </a:r>
          </a:p>
          <a:p>
            <a:pPr marL="180000">
              <a:lnSpc>
                <a:spcPct val="114000"/>
              </a:lnSpc>
              <a:spcBef>
                <a:spcPts val="1800"/>
              </a:spcBef>
              <a:buClrTx/>
              <a:buSzPct val="60000"/>
              <a:buFont typeface="Wingdings" pitchFamily="2" charset="2"/>
              <a:buChar char=""/>
            </a:pPr>
            <a:endParaRPr lang="hr-HR" sz="20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>
              <a:lnSpc>
                <a:spcPct val="114000"/>
              </a:lnSpc>
              <a:spcBef>
                <a:spcPts val="1800"/>
              </a:spcBef>
              <a:buClrTx/>
              <a:buSzPct val="60000"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	... No, poslovni stručnjaci sagledavaju </a:t>
            </a: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CRM </a:t>
            </a: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kao 			</a:t>
            </a: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disciplinirani pristup razvoju i 					održavanju profitabilnih odnosa s 					kupcima </a:t>
            </a: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bez obzira na tehnologiju 					kojom će se to postizati! </a:t>
            </a:r>
          </a:p>
          <a:p>
            <a:pPr marL="180000">
              <a:lnSpc>
                <a:spcPct val="114000"/>
              </a:lnSpc>
              <a:spcBef>
                <a:spcPts val="0"/>
              </a:spcBef>
              <a:buClrTx/>
              <a:buSzPct val="60000"/>
              <a:buNone/>
            </a:pP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 </a:t>
            </a:r>
          </a:p>
          <a:p>
            <a:pPr marL="180000">
              <a:lnSpc>
                <a:spcPct val="114000"/>
              </a:lnSpc>
              <a:spcBef>
                <a:spcPts val="0"/>
              </a:spcBef>
              <a:buClrTx/>
              <a:buSzPct val="60000"/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 </a:t>
            </a: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CRM stavlja </a:t>
            </a:r>
            <a:r>
              <a:rPr lang="hr-HR" sz="20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kupca u središte</a:t>
            </a:r>
            <a:r>
              <a:rPr lang="hr-HR" sz="20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tijeka informacija i poslovnih odluka u tvrtki!</a:t>
            </a:r>
            <a:endParaRPr lang="en-US" sz="2000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2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043608" y="1700808"/>
          <a:ext cx="1728192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CRM preduvjeti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56084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/>
          <a:p>
            <a:pPr marL="180000">
              <a:lnSpc>
                <a:spcPct val="114000"/>
              </a:lnSpc>
              <a:spcBef>
                <a:spcPts val="2400"/>
              </a:spcBef>
              <a:buClrTx/>
              <a:buSzPct val="60000"/>
              <a:buNone/>
            </a:pPr>
            <a:r>
              <a:rPr lang="hr-HR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0000">
              <a:lnSpc>
                <a:spcPct val="114000"/>
              </a:lnSpc>
              <a:spcBef>
                <a:spcPts val="2400"/>
              </a:spcBef>
              <a:buClrTx/>
              <a:buSzPct val="60000"/>
              <a:buNone/>
            </a:pPr>
            <a:endParaRPr lang="hr-HR" sz="1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755576" y="1484784"/>
          <a:ext cx="684076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1484784"/>
            <a:ext cx="1152128" cy="136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3717032"/>
            <a:ext cx="73955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3645024"/>
            <a:ext cx="811560" cy="121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899592" y="5445224"/>
            <a:ext cx="7056784" cy="781922"/>
          </a:xfrm>
          <a:prstGeom prst="rect">
            <a:avLst/>
          </a:prstGeom>
          <a:noFill/>
        </p:spPr>
        <p:txBody>
          <a:bodyPr wrap="square" tIns="180000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... CRM softverska rješenja omogućavaju da te interakcije budu uspješnije, ali ne definiraju njihov sadržaj i cilj! 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Analitički CRM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560840" cy="4968552"/>
          </a:xfrm>
          <a:solidFill>
            <a:schemeClr val="accent1">
              <a:lumMod val="20000"/>
              <a:lumOff val="80000"/>
            </a:schemeClr>
          </a:solidFill>
        </p:spPr>
        <p:txBody>
          <a:bodyPr tIns="180000" anchor="t" anchorCtr="0">
            <a:noAutofit/>
          </a:bodyPr>
          <a:lstStyle/>
          <a:p>
            <a:pPr marL="180000">
              <a:lnSpc>
                <a:spcPct val="114000"/>
              </a:lnSpc>
              <a:spcBef>
                <a:spcPts val="1800"/>
              </a:spcBef>
              <a:buClrTx/>
              <a:buSzPct val="60000"/>
              <a:buFont typeface="Wingdings" pitchFamily="2" charset="2"/>
              <a:buChar char="q"/>
            </a:pPr>
            <a:r>
              <a:rPr lang="hr-HR" sz="18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Za razliku od malih, velike tvrtke moraju razviti sustavne i drugačije </a:t>
            </a:r>
            <a:r>
              <a:rPr lang="hr-HR" sz="18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načine upoznavanja </a:t>
            </a:r>
            <a:r>
              <a:rPr lang="hr-HR" sz="18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svojih kupaca </a:t>
            </a:r>
            <a:r>
              <a:rPr lang="hr-HR" sz="18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 učenja </a:t>
            </a:r>
            <a:r>
              <a:rPr lang="hr-HR" sz="18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kako bi mogle dobro upravljati odnosima s njima</a:t>
            </a:r>
          </a:p>
          <a:p>
            <a:pPr marL="545760" lvl="1">
              <a:lnSpc>
                <a:spcPct val="114000"/>
              </a:lnSpc>
              <a:spcBef>
                <a:spcPts val="1800"/>
              </a:spcBef>
              <a:buClrTx/>
              <a:buSzPct val="60000"/>
              <a:buFont typeface="Wingdings" pitchFamily="2" charset="2"/>
              <a:buChar char="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Left-Right Arrow 9"/>
          <p:cNvSpPr/>
          <p:nvPr/>
        </p:nvSpPr>
        <p:spPr>
          <a:xfrm>
            <a:off x="1475656" y="3284984"/>
            <a:ext cx="576064" cy="288032"/>
          </a:xfrm>
          <a:prstGeom prst="leftRightArrow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827584" y="2564904"/>
            <a:ext cx="1776169" cy="1512168"/>
            <a:chOff x="1043608" y="3429000"/>
            <a:chExt cx="1776169" cy="1512168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3608" y="3789040"/>
              <a:ext cx="883568" cy="110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23728" y="3789040"/>
              <a:ext cx="696049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91680" y="3429000"/>
              <a:ext cx="667544" cy="987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924944"/>
            <a:ext cx="864096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356992"/>
            <a:ext cx="1027584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5589240"/>
            <a:ext cx="667544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2780928"/>
            <a:ext cx="595536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4572000" y="2708920"/>
            <a:ext cx="2611760" cy="3438996"/>
            <a:chOff x="4572000" y="2708920"/>
            <a:chExt cx="2611760" cy="3438996"/>
          </a:xfrm>
        </p:grpSpPr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88024" y="2708920"/>
              <a:ext cx="1027584" cy="1080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68144" y="2852936"/>
              <a:ext cx="1027584" cy="1080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56176" y="3068960"/>
              <a:ext cx="1027584" cy="1080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0" y="3212976"/>
              <a:ext cx="1027584" cy="1080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56176" y="3501008"/>
              <a:ext cx="1027584" cy="1080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32040" y="5085184"/>
              <a:ext cx="1008112" cy="1062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7" name="Picture 1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436096" y="4653136"/>
              <a:ext cx="1387624" cy="1334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8" name="Picture 1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228184" y="4725144"/>
              <a:ext cx="595536" cy="71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92" name="Picture 2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516216" y="5301208"/>
              <a:ext cx="667544" cy="742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Left-Right-Up Arrow 33"/>
            <p:cNvSpPr/>
            <p:nvPr/>
          </p:nvSpPr>
          <p:spPr>
            <a:xfrm rot="10395974">
              <a:off x="5599408" y="4105152"/>
              <a:ext cx="500048" cy="358542"/>
            </a:xfrm>
            <a:prstGeom prst="leftRightUp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-Right Arrow 34"/>
            <p:cNvSpPr/>
            <p:nvPr/>
          </p:nvSpPr>
          <p:spPr>
            <a:xfrm rot="2784849">
              <a:off x="4967108" y="4206140"/>
              <a:ext cx="660635" cy="245919"/>
            </a:xfrm>
            <a:prstGeom prst="left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Left-Right Arrow 35"/>
          <p:cNvSpPr/>
          <p:nvPr/>
        </p:nvSpPr>
        <p:spPr>
          <a:xfrm rot="18107026">
            <a:off x="6151772" y="4269488"/>
            <a:ext cx="402220" cy="213585"/>
          </a:xfrm>
          <a:prstGeom prst="left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131840" y="3212976"/>
            <a:ext cx="115212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043608" y="4221088"/>
            <a:ext cx="28803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Cjelovit analitički CRM: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uoči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zapamti / pohrani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nauči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 djeluj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Nužni koraci za analitički CRM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560840" cy="4968552"/>
          </a:xfrm>
          <a:solidFill>
            <a:schemeClr val="accent1">
              <a:lumMod val="20000"/>
              <a:lumOff val="80000"/>
            </a:schemeClr>
          </a:solidFill>
        </p:spPr>
        <p:txBody>
          <a:bodyPr tIns="180000" anchor="t" anchorCtr="0">
            <a:noAutofit/>
          </a:bodyPr>
          <a:lstStyle/>
          <a:p>
            <a:pPr marL="545760" lvl="1">
              <a:lnSpc>
                <a:spcPct val="114000"/>
              </a:lnSpc>
              <a:spcBef>
                <a:spcPts val="1800"/>
              </a:spcBef>
              <a:buClrTx/>
              <a:buSzPct val="60000"/>
              <a:buNone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619672" y="1340768"/>
          <a:ext cx="475252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3568" y="155679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Transakcijski sustavi procesiraju i bilježe interakcije  s kupcima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2120" y="148478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Podaci se sustavno pohranjuju u skladišta podataka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8104" y="4437112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Kroz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modeliranje</a:t>
            </a:r>
          </a:p>
          <a:p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</a:rPr>
              <a:t>i otkrivanje znanja</a:t>
            </a:r>
          </a:p>
          <a:p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iz povijesnih podataka nastaje plan djelovanja za budući rezultat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2924944"/>
            <a:ext cx="1647345" cy="175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83568" y="4653136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</a:rPr>
              <a:t>Strategija upravljanja odnosom s kupcima stavlja plan u djelovanje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Otkrivanje znanja </a:t>
            </a:r>
            <a:r>
              <a:rPr lang="hr-HR" sz="2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(knowledge discovery, data mining)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12776"/>
            <a:ext cx="7560840" cy="504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180000" marR="0" lvl="0" indent="-18000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Otkrivanje znanja je interdisciplinarno područje</a:t>
            </a: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, koje kroz s</a:t>
            </a:r>
            <a:r>
              <a:rPr kumimoji="0" lang="hr-H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kup metodologija i alata omogućava ekstrakciju znanja iz podataka. Primjena u CRM-u počiva na stavu:</a:t>
            </a: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n-ea"/>
              <a:cs typeface="Arial" pitchFamily="34" charset="0"/>
            </a:endParaRPr>
          </a:p>
          <a:p>
            <a:pPr marL="1002960" lvl="2" indent="-27432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da se poslovne odluke trebaju temeljiti na učenju i analizi</a:t>
            </a:r>
          </a:p>
          <a:p>
            <a:pPr marL="1002960" lvl="2" indent="-27432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da su informirane odluke bolje od odluka bez informacija</a:t>
            </a:r>
          </a:p>
          <a:p>
            <a:pPr marL="1002960" lvl="2" indent="-27432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da mjerenje rezultata i povratni mehanizam koji popravlja način donošenja odluka - donose korist.</a:t>
            </a:r>
          </a:p>
          <a:p>
            <a:pPr marL="1002960" lvl="2" indent="-274320">
              <a:lnSpc>
                <a:spcPct val="114000"/>
              </a:lnSpc>
              <a:buClr>
                <a:srgbClr val="FF0000"/>
              </a:buClr>
              <a:buSzPct val="10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  <a:p>
            <a:pPr marL="180000" lvl="0" indent="-274320">
              <a:lnSpc>
                <a:spcPct val="114000"/>
              </a:lnSpc>
              <a:spcBef>
                <a:spcPts val="1800"/>
              </a:spcBef>
              <a:buSzPct val="60000"/>
              <a:buFont typeface="Wingdings" pitchFamily="2" charset="2"/>
              <a:buChar char="q"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Utapamo se u podacima, a žudimo za znanjem!</a:t>
            </a:r>
          </a:p>
          <a:p>
            <a:pPr marL="1002960" lvl="2" indent="-274320">
              <a:lnSpc>
                <a:spcPct val="114000"/>
              </a:lnSpc>
              <a:spcBef>
                <a:spcPts val="1800"/>
              </a:spcBef>
              <a:buSzPct val="60000"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Podatak + interpetacija = </a:t>
            </a:r>
            <a:r>
              <a:rPr lang="hr-HR" sz="15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Informacija</a:t>
            </a:r>
          </a:p>
          <a:p>
            <a:pPr marL="1002960" lvl="2" indent="-274320">
              <a:lnSpc>
                <a:spcPct val="114000"/>
              </a:lnSpc>
              <a:spcBef>
                <a:spcPts val="1800"/>
              </a:spcBef>
              <a:buSzPct val="60000"/>
            </a:pPr>
            <a:r>
              <a:rPr lang="hr-HR" sz="15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Prava informacija + interpretacija = </a:t>
            </a:r>
            <a:r>
              <a:rPr lang="hr-HR" sz="1500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Znanje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301208"/>
            <a:ext cx="1080120" cy="109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Važnost i vrijednost informacije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84784"/>
            <a:ext cx="7560840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44000" tIns="180000" anchor="t" anchorCtr="0">
            <a:noAutofit/>
          </a:bodyPr>
          <a:lstStyle/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q"/>
              <a:tabLst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Idealno okruženje za analitiku i modeliranje je organizacija koja cijeni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vrijednost informacije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q"/>
              <a:tabLst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Prikupljanje podataka iz svih mogućih izvora i njihovo pohranjivanje u obliku pogodnom za data mining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skup je i naporan proces za organizaciju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– ali dodana vrijednost od takvog učenja može ih premašiti!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q"/>
              <a:tabLst/>
              <a:defRPr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Učeća organizacija 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potiče kontinuirano napredovanje i poboljšanje, te ulaže u preciznu i potrebnu informaciju</a:t>
            </a:r>
          </a:p>
          <a:p>
            <a:pPr marL="180000" marR="0" lvl="0" indent="-27432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q"/>
              <a:tabLst/>
              <a:defRPr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Organizacija mora biti spremna i na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promjene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 koje proces učenja i otkrivanja znanja traži, ali i sugerira!</a:t>
            </a:r>
          </a:p>
          <a:p>
            <a:pPr marL="88560" indent="-274320">
              <a:lnSpc>
                <a:spcPct val="114000"/>
              </a:lnSpc>
              <a:spcBef>
                <a:spcPts val="1800"/>
              </a:spcBef>
              <a:buSzPct val="60000"/>
            </a:pPr>
            <a:endParaRPr lang="hr-HR" sz="1500" dirty="0" smtClean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301208"/>
            <a:ext cx="1008112" cy="95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anchor="ctr" anchorCtr="0">
            <a:normAutofit/>
          </a:bodyPr>
          <a:lstStyle/>
          <a:p>
            <a:pPr marL="180000"/>
            <a:r>
              <a:rPr lang="hr-HR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Dodana vrijednost modeliranja i otkrivanja znanja</a:t>
            </a:r>
            <a:endParaRPr lang="en-US" sz="2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1412776"/>
            <a:ext cx="7560840" cy="504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tIns="180000" anchor="t" anchorCtr="0">
            <a:noAutofit/>
          </a:bodyPr>
          <a:lstStyle/>
          <a:p>
            <a:pPr marL="180000" lvl="0" indent="-274320">
              <a:lnSpc>
                <a:spcPct val="114000"/>
              </a:lnSpc>
              <a:spcBef>
                <a:spcPts val="1800"/>
              </a:spcBef>
              <a:buSzPct val="60000"/>
              <a:buFont typeface="Wingdings" pitchFamily="2" charset="2"/>
              <a:buChar char="q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Memorija bez inteligencije nije od velike koristi!</a:t>
            </a:r>
          </a:p>
          <a:p>
            <a:pPr marL="180000" lvl="0" indent="-274320">
              <a:lnSpc>
                <a:spcPct val="114000"/>
              </a:lnSpc>
              <a:spcBef>
                <a:spcPts val="1800"/>
              </a:spcBef>
              <a:buSzPct val="60000"/>
              <a:buFont typeface="Wingdings" pitchFamily="2" charset="2"/>
              <a:buChar char="q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Inteligencija, humana i strojna, omogućava da: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pročešljamo sjećanja (podatke), 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uočimo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uzorke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 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otkrijemo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pravila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, 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dođemo s novim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idejama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i stvorimo očekivanja, 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postavimo prva pitanja,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najboljim tehnikama </a:t>
            </a: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predvidimo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buduće trendove, te</a:t>
            </a:r>
          </a:p>
          <a:p>
            <a:pPr marL="705780" lvl="1" indent="-342900">
              <a:lnSpc>
                <a:spcPct val="11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b="1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djelujemo</a:t>
            </a:r>
            <a:r>
              <a:rPr lang="hr-HR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 u skladu s tim prema dobro definiranom cilju.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140968"/>
            <a:ext cx="57951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933056"/>
            <a:ext cx="936104" cy="107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509120"/>
            <a:ext cx="975684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797152"/>
            <a:ext cx="66260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437112"/>
            <a:ext cx="66260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573016"/>
            <a:ext cx="955576" cy="91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1490</TotalTime>
  <Words>1122</Words>
  <Application>Microsoft Office PowerPoint</Application>
  <PresentationFormat>Prikaz na zaslonu (4:3)</PresentationFormat>
  <Paragraphs>205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Oriel</vt:lpstr>
      <vt:lpstr>Pogled u Customer Relationship Management</vt:lpstr>
      <vt:lpstr>CRM?</vt:lpstr>
      <vt:lpstr>Različiti pogledi...</vt:lpstr>
      <vt:lpstr>CRM preduvjeti</vt:lpstr>
      <vt:lpstr>Analitički CRM</vt:lpstr>
      <vt:lpstr>Nužni koraci za analitički CRM</vt:lpstr>
      <vt:lpstr>Otkrivanje znanja (knowledge discovery, data mining)</vt:lpstr>
      <vt:lpstr>Važnost i vrijednost informacije</vt:lpstr>
      <vt:lpstr>Dodana vrijednost modeliranja i otkrivanja znanja</vt:lpstr>
      <vt:lpstr>Tipični problemi kojima se bavi CRM</vt:lpstr>
      <vt:lpstr>Logički koraci u procesu otkrivanja znanja</vt:lpstr>
      <vt:lpstr>Priprema  podataka (1/2)</vt:lpstr>
      <vt:lpstr>Priprema  podataka (2/2)</vt:lpstr>
      <vt:lpstr>Preliminarna analiza</vt:lpstr>
      <vt:lpstr>Vrste modela – teorijski pogled</vt:lpstr>
      <vt:lpstr>Vrste modela – primjena u CRM</vt:lpstr>
      <vt:lpstr>Modeliranje</vt:lpstr>
      <vt:lpstr>Kratko o regresijskoj analizi (1/2)</vt:lpstr>
      <vt:lpstr>Kratko o regresijskoj analizi (2/2)</vt:lpstr>
      <vt:lpstr>Interdisciplinarnosti onih koji to rade...</vt:lpstr>
      <vt:lpstr>Kontakt: dzpopovic@yahoo.fr</vt:lpstr>
    </vt:vector>
  </TitlesOfParts>
  <Company>win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</dc:creator>
  <cp:lastModifiedBy>Helvik 545</cp:lastModifiedBy>
  <cp:revision>406</cp:revision>
  <dcterms:created xsi:type="dcterms:W3CDTF">2013-01-26T19:52:55Z</dcterms:created>
  <dcterms:modified xsi:type="dcterms:W3CDTF">2014-01-18T09:45:34Z</dcterms:modified>
</cp:coreProperties>
</file>