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9" r:id="rId12"/>
    <p:sldId id="270" r:id="rId13"/>
    <p:sldId id="272" r:id="rId14"/>
    <p:sldId id="275" r:id="rId15"/>
    <p:sldId id="276" r:id="rId16"/>
    <p:sldId id="278" r:id="rId17"/>
    <p:sldId id="274" r:id="rId18"/>
    <p:sldId id="277" r:id="rId19"/>
    <p:sldId id="279" r:id="rId20"/>
    <p:sldId id="273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4" autoAdjust="0"/>
  </p:normalViewPr>
  <p:slideViewPr>
    <p:cSldViewPr showGuides="1">
      <p:cViewPr>
        <p:scale>
          <a:sx n="70" d="100"/>
          <a:sy n="70" d="100"/>
        </p:scale>
        <p:origin x="-118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0C81-124D-4125-9D36-FA7894850644}" type="datetimeFigureOut">
              <a:rPr lang="hr-HR" smtClean="0"/>
              <a:t>29.6.2014.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1E0A7-C620-422C-BF62-A0F3CBC298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23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55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17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84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 smtClean="0"/>
              <a:t>goran.igaly@math.hr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982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goran.igaly@math.hr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38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503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306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40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175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890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77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 smtClean="0"/>
              <a:t>goran.igaly@math.hr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231-4DE0-480D-9F58-D1C474D837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67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ma.math.hr/struna/index.php/Kandidati_za_obradu#Prva_skupina_pojmova_za_projekt_HNM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r.wikipedia.org/wiki/Strun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runa.ihjj.hr/" TargetMode="External"/><Relationship Id="rId2" Type="http://schemas.openxmlformats.org/officeDocument/2006/relationships/hyperlink" Target="http://dama.math.hr/strun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Hrvatsko nazivlje u nastavi matematike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6872808" cy="838944"/>
          </a:xfrm>
        </p:spPr>
        <p:txBody>
          <a:bodyPr/>
          <a:lstStyle/>
          <a:p>
            <a:r>
              <a:rPr lang="hr-HR" dirty="0" smtClean="0"/>
              <a:t>Goran Igaly, PMF – Matematički odsjek</a:t>
            </a:r>
            <a:endParaRPr lang="hr-HR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3608" y="5013176"/>
            <a:ext cx="6872808" cy="83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smtClean="0"/>
              <a:t>6. kongres nastavnika matematike RH</a:t>
            </a:r>
          </a:p>
          <a:p>
            <a:r>
              <a:rPr lang="hr-HR" sz="2400" dirty="0" smtClean="0"/>
              <a:t>Zagreb, 1.-3. srpnja 2014.</a:t>
            </a:r>
            <a:endParaRPr lang="hr-HR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06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>
          <a:xfrm>
            <a:off x="3725882" y="0"/>
            <a:ext cx="186739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HNM -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slika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ili 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most?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10</a:t>
            </a:fld>
            <a:endParaRPr lang="hr-H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19016" cy="463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static.guim.co.uk/sys-images/Arts/Arts_/Pictures/2009/8/11/1250004374020/Leonardos-Mona-Lisa-at-th-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6591"/>
            <a:ext cx="3719016" cy="223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10" y="2258307"/>
            <a:ext cx="3534589" cy="237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s://encrypted-tbn1.gstatic.com/images?q=tbn:ANd9GcSYgU2uvKMPEywg2q6MtXD89LrFZ-9e-BF5zytkLoIBTQAYB1s6U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72" y="4508194"/>
            <a:ext cx="3531127" cy="234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encrypted-tbn1.gstatic.com/images?q=tbn:ANd9GcTdaRHpaYr59QHeFdJy8zMpfNNnfvJ9G26L8n3_Mh1-pQsCM2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73" y="0"/>
            <a:ext cx="3526127" cy="23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0800000">
            <a:off x="3779912" y="2636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ight Arrow 11"/>
          <p:cNvSpPr/>
          <p:nvPr/>
        </p:nvSpPr>
        <p:spPr>
          <a:xfrm>
            <a:off x="4572000" y="530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74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HNM </a:t>
            </a:r>
            <a:r>
              <a:rPr lang="hr-HR" sz="2800" dirty="0" smtClean="0">
                <a:sym typeface="Wingdings" panose="05000000000000000000" pitchFamily="2" charset="2"/>
              </a:rPr>
              <a:t>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HNNM</a:t>
            </a:r>
            <a:r>
              <a:rPr lang="hr-HR" dirty="0" smtClean="0"/>
              <a:t>, HNM2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hr-HR" dirty="0"/>
              <a:t>omogućiti matematičku definiciju</a:t>
            </a:r>
          </a:p>
          <a:p>
            <a:r>
              <a:rPr lang="hr-HR" dirty="0" smtClean="0"/>
              <a:t>upis i pregled djelomično obrađenog zapisa</a:t>
            </a:r>
            <a:endParaRPr lang="hr-HR" dirty="0"/>
          </a:p>
          <a:p>
            <a:r>
              <a:rPr lang="hr-HR" dirty="0"/>
              <a:t>obavezan upis prvog </a:t>
            </a:r>
            <a:r>
              <a:rPr lang="hr-HR" dirty="0" smtClean="0"/>
              <a:t>„ozbiljnog” susreta </a:t>
            </a:r>
            <a:r>
              <a:rPr lang="hr-HR" dirty="0"/>
              <a:t>s pojmom </a:t>
            </a:r>
            <a:r>
              <a:rPr lang="hr-HR" dirty="0" smtClean="0"/>
              <a:t>u nastavi (definicija</a:t>
            </a:r>
            <a:r>
              <a:rPr lang="hr-HR" dirty="0"/>
              <a:t>)</a:t>
            </a:r>
          </a:p>
          <a:p>
            <a:r>
              <a:rPr lang="hr-HR" dirty="0"/>
              <a:t>povezivanje sa stranim istovrijednicama na razini naziva</a:t>
            </a:r>
          </a:p>
          <a:p>
            <a:r>
              <a:rPr lang="hr-HR" dirty="0"/>
              <a:t>uključivanje naziva koji nisu strogo matematički, ali </a:t>
            </a:r>
            <a:r>
              <a:rPr lang="hr-HR" dirty="0" smtClean="0"/>
              <a:t>su bitni </a:t>
            </a:r>
            <a:r>
              <a:rPr lang="hr-HR" dirty="0"/>
              <a:t>u nastavi matematike</a:t>
            </a:r>
          </a:p>
        </p:txBody>
      </p:sp>
    </p:spTree>
    <p:extLst>
      <p:ext uri="{BB962C8B-B14F-4D97-AF65-F5344CB8AC3E}">
        <p14:creationId xmlns:p14="http://schemas.microsoft.com/office/powerpoint/2010/main" val="19052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131">
            <a:off x="2401777" y="1781026"/>
            <a:ext cx="6646302" cy="562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http://dama.math.hr/struna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12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tražilicu upisati:</a:t>
            </a:r>
            <a:r>
              <a:rPr lang="en-US" dirty="0" smtClean="0"/>
              <a:t> </a:t>
            </a:r>
            <a:r>
              <a:rPr lang="hr-HR" dirty="0" smtClean="0">
                <a:hlinkClick r:id="rId3"/>
              </a:rPr>
              <a:t>Kandidati za obradu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36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 rada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slobodan unos – putem e-pošte, upisom na wiki stranice</a:t>
            </a:r>
          </a:p>
          <a:p>
            <a:r>
              <a:rPr lang="hr-HR" dirty="0" smtClean="0"/>
              <a:t>unos putem predloška na wiki stranicama</a:t>
            </a:r>
          </a:p>
          <a:p>
            <a:r>
              <a:rPr lang="hr-HR" dirty="0" smtClean="0"/>
              <a:t>prijenos s wiki stranica u relacijsku bazu podataka (administratorska aplikacija)</a:t>
            </a:r>
          </a:p>
          <a:p>
            <a:r>
              <a:rPr lang="hr-HR" dirty="0" smtClean="0"/>
              <a:t>razne kontrole i uređivanje zapisa</a:t>
            </a:r>
          </a:p>
          <a:p>
            <a:r>
              <a:rPr lang="hr-HR" dirty="0" smtClean="0"/>
              <a:t>razni ispisi iz baze (</a:t>
            </a:r>
            <a:r>
              <a:rPr lang="hr-HR" dirty="0" err="1" smtClean="0"/>
              <a:t>LaTeX</a:t>
            </a:r>
            <a:r>
              <a:rPr lang="hr-HR" dirty="0" smtClean="0"/>
              <a:t>, </a:t>
            </a:r>
            <a:r>
              <a:rPr lang="hr-HR" dirty="0" err="1" smtClean="0"/>
              <a:t>Tulip</a:t>
            </a:r>
            <a:r>
              <a:rPr lang="hr-HR" dirty="0" smtClean="0"/>
              <a:t> – grafički prikaz, rječnički ispisi – PDF, e-knjiga, abecedni popis, …)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14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" y="692696"/>
            <a:ext cx="5029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4547331" cy="33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8481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88640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/>
              <a:t>slobod</a:t>
            </a:r>
            <a:r>
              <a:rPr lang="en-US" sz="2400" dirty="0" smtClean="0"/>
              <a:t>an</a:t>
            </a:r>
            <a:r>
              <a:rPr lang="hr-HR" sz="2400" dirty="0" smtClean="0"/>
              <a:t> unos</a:t>
            </a:r>
            <a:endParaRPr lang="hr-H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60648"/>
            <a:ext cx="2966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unos putem predloška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53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Administratorska aplikacija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15</a:t>
            </a:fld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99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Administratorska aplikacija (nastavak)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16</a:t>
            </a:fld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07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6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29977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705">
            <a:off x="233367" y="3437293"/>
            <a:ext cx="32956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500">
            <a:off x="5867760" y="3640485"/>
            <a:ext cx="4324350" cy="34099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17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90" b="94134" l="0" r="93855">
                        <a14:foregroundMark x1="62570" y1="33240" x2="92179" y2="23184"/>
                        <a14:foregroundMark x1="94413" y1="18156" x2="94413" y2="18156"/>
                        <a14:foregroundMark x1="21508" y1="7263" x2="279" y2="4469"/>
                        <a14:foregroundMark x1="69274" y1="78771" x2="73464" y2="82961"/>
                        <a14:foregroundMark x1="67039" y1="69832" x2="70112" y2="57542"/>
                        <a14:foregroundMark x1="68715" y1="63408" x2="72626" y2="65363"/>
                        <a14:foregroundMark x1="31285" y1="5587" x2="50559" y2="6983"/>
                        <a14:foregroundMark x1="75419" y1="87151" x2="79050" y2="92737"/>
                        <a14:foregroundMark x1="78492" y1="94134" x2="4749" y2="93855"/>
                        <a14:backgroundMark x1="95531" y1="26536" x2="67598" y2="33240"/>
                        <a14:backgroundMark x1="64246" y1="45810" x2="64246" y2="45810"/>
                        <a14:backgroundMark x1="59218" y1="35475" x2="59218" y2="35475"/>
                        <a14:backgroundMark x1="64525" y1="45251" x2="59218" y2="35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913">
            <a:off x="-52694" y="892538"/>
            <a:ext cx="2869090" cy="286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187">
            <a:off x="6638771" y="659009"/>
            <a:ext cx="40195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" y="27856"/>
            <a:ext cx="2840360" cy="850106"/>
          </a:xfrm>
        </p:spPr>
        <p:txBody>
          <a:bodyPr/>
          <a:lstStyle/>
          <a:p>
            <a:r>
              <a:rPr lang="hr-HR" dirty="0" smtClean="0"/>
              <a:t>Razni ispisi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goran.igaly@math.hr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22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Primjer ispisa - za tiskano izdanje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18</a:t>
            </a:fld>
            <a:endParaRPr lang="hr-H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http://struna.ihjj.hr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2"/>
          <a:stretch/>
        </p:blipFill>
        <p:spPr bwMode="auto">
          <a:xfrm>
            <a:off x="0" y="1390650"/>
            <a:ext cx="89154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Primjer</a:t>
            </a:r>
            <a:r>
              <a:rPr lang="en-US" dirty="0" smtClean="0"/>
              <a:t> </a:t>
            </a:r>
            <a:r>
              <a:rPr lang="en-US" dirty="0" err="1" smtClean="0"/>
              <a:t>ispisa</a:t>
            </a:r>
            <a:r>
              <a:rPr lang="en-US" dirty="0" smtClean="0"/>
              <a:t> </a:t>
            </a:r>
            <a:r>
              <a:rPr lang="hr-HR" dirty="0" smtClean="0"/>
              <a:t>- z</a:t>
            </a:r>
            <a:r>
              <a:rPr lang="en-US" dirty="0" smtClean="0"/>
              <a:t>a wiki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19</a:t>
            </a:fld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023">
            <a:off x="1338195" y="1625673"/>
            <a:ext cx="6625391" cy="50256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 Struni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 </a:t>
            </a:r>
            <a:r>
              <a:rPr lang="hr-HR" dirty="0" err="1" smtClean="0"/>
              <a:t>Wikipedije</a:t>
            </a:r>
            <a:r>
              <a:rPr lang="hr-HR" dirty="0" smtClean="0"/>
              <a:t>:</a:t>
            </a:r>
          </a:p>
          <a:p>
            <a:r>
              <a:rPr lang="hr-HR" dirty="0" smtClean="0">
                <a:hlinkClick r:id="rId2"/>
              </a:rPr>
              <a:t>http://hr.wikipedia.org/wiki/Struna</a:t>
            </a:r>
            <a:endParaRPr lang="hr-HR" dirty="0" smtClean="0"/>
          </a:p>
          <a:p>
            <a:r>
              <a:rPr lang="vi-VN" b="1" dirty="0" smtClean="0"/>
              <a:t>Struna</a:t>
            </a:r>
            <a:r>
              <a:rPr lang="vi-VN" dirty="0" smtClean="0"/>
              <a:t> je terminološka baza hrvatskoga </a:t>
            </a:r>
            <a:r>
              <a:rPr lang="vi-VN" b="1" dirty="0" smtClean="0"/>
              <a:t>stru</a:t>
            </a:r>
            <a:r>
              <a:rPr lang="vi-VN" dirty="0" smtClean="0"/>
              <a:t>kovnog </a:t>
            </a:r>
            <a:r>
              <a:rPr lang="vi-VN" b="1" dirty="0" smtClean="0"/>
              <a:t>na</a:t>
            </a:r>
            <a:r>
              <a:rPr lang="vi-VN" dirty="0" smtClean="0"/>
              <a:t>zivlja u kojoj se sustavno prikuplja, stvara, obrađuje i tumači nazivlje različitih struka radi okupl</a:t>
            </a:r>
            <a:r>
              <a:rPr lang="vi-VN" dirty="0"/>
              <a:t>janja i usklađivanja nazivlja na hrvatskome jeziku.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2</a:t>
            </a:fld>
            <a:endParaRPr lang="hr-H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03" y="106878"/>
            <a:ext cx="3289135" cy="200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iends or Foes Email and Collaboration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44" y="2420888"/>
            <a:ext cx="7704856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Zainteresirani za suradnju?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z="1800" dirty="0" smtClean="0"/>
              <a:t>goran.igaly@math.hr</a:t>
            </a:r>
            <a:endParaRPr lang="hr-H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20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3851920" y="3789040"/>
            <a:ext cx="3240360" cy="1353432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hr-HR" sz="9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HNNM</a:t>
            </a:r>
            <a:endParaRPr lang="hr-HR" sz="96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26876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err="1" smtClean="0">
                <a:solidFill>
                  <a:schemeClr val="accent2">
                    <a:lumMod val="75000"/>
                  </a:schemeClr>
                </a:solidFill>
              </a:rPr>
              <a:t>goran.igaly</a:t>
            </a:r>
            <a:r>
              <a:rPr lang="hr-HR" sz="5400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hr-HR" sz="5400" dirty="0" err="1" smtClean="0">
                <a:solidFill>
                  <a:schemeClr val="accent2">
                    <a:lumMod val="75000"/>
                  </a:schemeClr>
                </a:solidFill>
              </a:rPr>
              <a:t>math.hr</a:t>
            </a:r>
            <a:endParaRPr lang="hr-HR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Struna (nastavak)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/>
              <a:t>Projekt izgradnje hrvatskoga strukovnog nazivlja pokrenut je na inicijativu Vijeća za normu hrvatskoga standardnog jezika, a </a:t>
            </a:r>
            <a:r>
              <a:rPr lang="vi-VN" b="1" dirty="0"/>
              <a:t>Hrvatska </a:t>
            </a:r>
            <a:r>
              <a:rPr lang="vi-VN" b="1" dirty="0"/>
              <a:t>zaklada</a:t>
            </a:r>
            <a:r>
              <a:rPr lang="vi-VN" b="1" dirty="0"/>
              <a:t> za znanost</a:t>
            </a:r>
            <a:r>
              <a:rPr lang="vi-VN" dirty="0"/>
              <a:t> financijski ga podupire od 2008. godine. </a:t>
            </a:r>
            <a:endParaRPr lang="hr-HR" dirty="0" smtClean="0"/>
          </a:p>
          <a:p>
            <a:r>
              <a:rPr lang="vi-VN" dirty="0" smtClean="0"/>
              <a:t>Za </a:t>
            </a:r>
            <a:r>
              <a:rPr lang="vi-VN" dirty="0"/>
              <a:t>nacionalnoga koordinatora izabran je </a:t>
            </a:r>
            <a:r>
              <a:rPr lang="vi-VN" b="1" dirty="0"/>
              <a:t>Institut za hrvatski jezik i </a:t>
            </a:r>
            <a:r>
              <a:rPr lang="vi-VN" b="1" dirty="0" smtClean="0"/>
              <a:t>jezikoslovlje</a:t>
            </a:r>
            <a:r>
              <a:rPr lang="vi-VN" dirty="0" smtClean="0"/>
              <a:t>. </a:t>
            </a:r>
            <a:endParaRPr lang="hr-HR" dirty="0" smtClean="0"/>
          </a:p>
          <a:p>
            <a:r>
              <a:rPr lang="vi-VN" dirty="0" smtClean="0"/>
              <a:t>Do </a:t>
            </a:r>
            <a:r>
              <a:rPr lang="vi-VN" dirty="0"/>
              <a:t>2012. godine Zaklada je dvaput godišnje raspisivala natječaj za potporu projektima izgradnje nazivlja pojedinih struka</a:t>
            </a:r>
            <a:r>
              <a:rPr lang="vi-VN" dirty="0" smtClean="0"/>
              <a:t>.</a:t>
            </a: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3</a:t>
            </a:fld>
            <a:endParaRPr lang="hr-H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6878"/>
            <a:ext cx="1913258" cy="11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2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18 struka obuhvaćenih Strunom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88024" cy="4525963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arheologija</a:t>
            </a:r>
            <a:endParaRPr lang="hr-HR" dirty="0" smtClean="0"/>
          </a:p>
          <a:p>
            <a:r>
              <a:rPr lang="vi-VN" dirty="0" smtClean="0"/>
              <a:t>anatomija i fiziologija</a:t>
            </a:r>
            <a:endParaRPr lang="hr-HR" dirty="0" smtClean="0"/>
          </a:p>
          <a:p>
            <a:r>
              <a:rPr lang="vi-VN" dirty="0" smtClean="0"/>
              <a:t>antropologija</a:t>
            </a:r>
            <a:endParaRPr lang="hr-HR" dirty="0" smtClean="0"/>
          </a:p>
          <a:p>
            <a:r>
              <a:rPr lang="vi-VN" dirty="0" smtClean="0"/>
              <a:t>brodostrojarstvo</a:t>
            </a:r>
            <a:endParaRPr lang="hr-HR" dirty="0" smtClean="0"/>
          </a:p>
          <a:p>
            <a:r>
              <a:rPr lang="vi-VN" dirty="0" smtClean="0"/>
              <a:t>fizika</a:t>
            </a:r>
            <a:endParaRPr lang="hr-HR" dirty="0" smtClean="0"/>
          </a:p>
          <a:p>
            <a:r>
              <a:rPr lang="vi-VN" dirty="0" smtClean="0"/>
              <a:t>geomatematika</a:t>
            </a:r>
            <a:endParaRPr lang="hr-HR" dirty="0"/>
          </a:p>
          <a:p>
            <a:r>
              <a:rPr lang="vi-VN" dirty="0" smtClean="0"/>
              <a:t>građevinarstvo</a:t>
            </a:r>
            <a:endParaRPr lang="hr-HR" dirty="0" smtClean="0"/>
          </a:p>
          <a:p>
            <a:r>
              <a:rPr lang="vi-VN" dirty="0" smtClean="0"/>
              <a:t>hidraulika i pneumatika</a:t>
            </a:r>
            <a:endParaRPr lang="hr-HR" dirty="0" smtClean="0"/>
          </a:p>
          <a:p>
            <a:r>
              <a:rPr lang="vi-VN" dirty="0" smtClean="0"/>
              <a:t>kartografija i geoinformatika</a:t>
            </a:r>
            <a:endParaRPr lang="hr-HR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64496" cy="4525963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kemija</a:t>
            </a:r>
            <a:endParaRPr lang="hr-HR" dirty="0" smtClean="0"/>
          </a:p>
          <a:p>
            <a:r>
              <a:rPr lang="vi-VN" dirty="0" smtClean="0"/>
              <a:t>korozija i zaštita materijala</a:t>
            </a:r>
            <a:endParaRPr lang="hr-HR" dirty="0" smtClean="0"/>
          </a:p>
          <a:p>
            <a:r>
              <a:rPr lang="vi-VN" b="1" dirty="0" smtClean="0">
                <a:solidFill>
                  <a:srgbClr val="FF0000"/>
                </a:solidFill>
              </a:rPr>
              <a:t>matematika</a:t>
            </a:r>
            <a:endParaRPr lang="hr-HR" dirty="0"/>
          </a:p>
          <a:p>
            <a:r>
              <a:rPr lang="vi-VN" dirty="0" smtClean="0"/>
              <a:t>polimerstvo</a:t>
            </a:r>
            <a:endParaRPr lang="hr-HR" dirty="0" smtClean="0"/>
          </a:p>
          <a:p>
            <a:r>
              <a:rPr lang="vi-VN" dirty="0" smtClean="0"/>
              <a:t>pomorstvo</a:t>
            </a:r>
            <a:endParaRPr lang="hr-HR" dirty="0" smtClean="0"/>
          </a:p>
          <a:p>
            <a:r>
              <a:rPr lang="vi-VN" dirty="0" smtClean="0"/>
              <a:t>pravo EU-a</a:t>
            </a:r>
            <a:endParaRPr lang="hr-HR" dirty="0" smtClean="0"/>
          </a:p>
          <a:p>
            <a:r>
              <a:rPr lang="vi-VN" dirty="0" smtClean="0"/>
              <a:t>stomatologija</a:t>
            </a:r>
            <a:endParaRPr lang="hr-HR" dirty="0" smtClean="0"/>
          </a:p>
          <a:p>
            <a:r>
              <a:rPr lang="vi-VN" dirty="0" smtClean="0"/>
              <a:t>strojni elementi</a:t>
            </a:r>
            <a:endParaRPr lang="hr-HR" dirty="0" smtClean="0"/>
          </a:p>
          <a:p>
            <a:r>
              <a:rPr lang="vi-VN" dirty="0" smtClean="0"/>
              <a:t>zrakoplovstvo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4</a:t>
            </a:fld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34" y="106878"/>
            <a:ext cx="1078104" cy="65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0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5</a:t>
            </a:fld>
            <a:endParaRPr lang="hr-HR"/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Hrvatsko nazivlje u matematici – temeljni pojmovi</a:t>
            </a:r>
            <a:endParaRPr lang="en-US" dirty="0"/>
          </a:p>
        </p:txBody>
      </p:sp>
      <p:sp>
        <p:nvSpPr>
          <p:cNvPr id="5" name="Rezervirano mjesto sadržaja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ea typeface="ＭＳ Ｐゴシック" pitchFamily="1" charset="-128"/>
              </a:rPr>
              <a:t>Voditelj projekta</a:t>
            </a:r>
          </a:p>
          <a:p>
            <a:pPr lvl="1"/>
            <a:r>
              <a:rPr lang="hr-HR" dirty="0" smtClean="0">
                <a:ea typeface="ＭＳ Ｐゴシック" pitchFamily="1" charset="-128"/>
              </a:rPr>
              <a:t>Goran Igaly</a:t>
            </a:r>
            <a:endParaRPr lang="en-US" dirty="0" smtClean="0">
              <a:ea typeface="ＭＳ Ｐゴシック" pitchFamily="1" charset="-128"/>
            </a:endParaRPr>
          </a:p>
          <a:p>
            <a:r>
              <a:rPr lang="hr-HR" dirty="0" smtClean="0">
                <a:ea typeface="ＭＳ Ｐゴシック" pitchFamily="1" charset="-128"/>
              </a:rPr>
              <a:t>Suradnici</a:t>
            </a:r>
          </a:p>
          <a:p>
            <a:pPr marL="742950" lvl="2" indent="-342900"/>
            <a:r>
              <a:rPr lang="hr-HR" dirty="0" smtClean="0">
                <a:ea typeface="ＭＳ Ｐゴシック" pitchFamily="1" charset="-128"/>
              </a:rPr>
              <a:t>Ivica Gusić</a:t>
            </a:r>
          </a:p>
          <a:p>
            <a:pPr marL="742950" lvl="2" indent="-342900"/>
            <a:r>
              <a:rPr lang="hr-HR" dirty="0" smtClean="0">
                <a:ea typeface="ＭＳ Ｐゴシック" pitchFamily="1" charset="-128"/>
              </a:rPr>
              <a:t>Zoran Škoda</a:t>
            </a:r>
          </a:p>
          <a:p>
            <a:pPr marL="742950" lvl="2" indent="-342900"/>
            <a:r>
              <a:rPr lang="hr-HR" dirty="0" smtClean="0">
                <a:ea typeface="ＭＳ Ｐゴシック" pitchFamily="1" charset="-128"/>
              </a:rPr>
              <a:t>Miljenko </a:t>
            </a:r>
            <a:r>
              <a:rPr lang="hr-HR" dirty="0" err="1" smtClean="0">
                <a:ea typeface="ＭＳ Ｐゴシック" pitchFamily="1" charset="-128"/>
              </a:rPr>
              <a:t>Huzak</a:t>
            </a:r>
            <a:endParaRPr lang="hr-HR" dirty="0" smtClean="0">
              <a:ea typeface="ＭＳ Ｐゴシック" pitchFamily="1" charset="-128"/>
            </a:endParaRPr>
          </a:p>
          <a:p>
            <a:pPr marL="0" indent="-400050"/>
            <a:r>
              <a:rPr lang="hr-HR" dirty="0" smtClean="0">
                <a:ea typeface="ＭＳ Ｐゴシック" pitchFamily="1" charset="-128"/>
              </a:rPr>
              <a:t>Suradnici IHJJ</a:t>
            </a:r>
          </a:p>
          <a:p>
            <a:pPr marL="800100" lvl="2" indent="-400050"/>
            <a:r>
              <a:rPr lang="hr-HR" dirty="0" smtClean="0">
                <a:ea typeface="ＭＳ Ｐゴシック" pitchFamily="1" charset="-128"/>
              </a:rPr>
              <a:t>Siniša </a:t>
            </a:r>
            <a:r>
              <a:rPr lang="hr-HR" dirty="0" err="1" smtClean="0">
                <a:ea typeface="ＭＳ Ｐゴシック" pitchFamily="1" charset="-128"/>
              </a:rPr>
              <a:t>Runjaić</a:t>
            </a:r>
            <a:r>
              <a:rPr lang="hr-HR" dirty="0" smtClean="0">
                <a:ea typeface="ＭＳ Ｐゴシック" pitchFamily="1" charset="-128"/>
              </a:rPr>
              <a:t>, terminolog</a:t>
            </a:r>
          </a:p>
          <a:p>
            <a:pPr marL="800100" lvl="2" indent="-400050"/>
            <a:r>
              <a:rPr lang="hr-HR" dirty="0" smtClean="0">
                <a:ea typeface="ＭＳ Ｐゴシック" pitchFamily="1" charset="-128"/>
              </a:rPr>
              <a:t>Ivana Matas-Ivanković, jezični savjetnik</a:t>
            </a:r>
          </a:p>
          <a:p>
            <a:pPr marL="0" indent="-400050"/>
            <a:r>
              <a:rPr lang="hr-HR" dirty="0" smtClean="0">
                <a:ea typeface="ＭＳ Ｐゴシック" pitchFamily="1" charset="-128"/>
              </a:rPr>
              <a:t>Ostali suradnici</a:t>
            </a:r>
          </a:p>
          <a:p>
            <a:pPr marL="800100" lvl="2" indent="-400050"/>
            <a:r>
              <a:rPr lang="hr-HR" sz="2100" dirty="0" smtClean="0">
                <a:ea typeface="ＭＳ Ｐゴシック" pitchFamily="1" charset="-128"/>
              </a:rPr>
              <a:t>Nenad </a:t>
            </a:r>
            <a:r>
              <a:rPr lang="hr-HR" sz="2100" dirty="0" err="1" smtClean="0">
                <a:ea typeface="ＭＳ Ｐゴシック" pitchFamily="1" charset="-128"/>
              </a:rPr>
              <a:t>Antonić</a:t>
            </a:r>
            <a:endParaRPr lang="hr-HR" sz="2100" dirty="0" smtClean="0">
              <a:ea typeface="ＭＳ Ｐゴシック" pitchFamily="1" charset="-128"/>
            </a:endParaRPr>
          </a:p>
          <a:p>
            <a:pPr marL="800100" lvl="2" indent="-400050"/>
            <a:r>
              <a:rPr lang="hr-HR" sz="2100" dirty="0" smtClean="0">
                <a:ea typeface="ＭＳ Ｐゴシック" pitchFamily="1" charset="-128"/>
              </a:rPr>
              <a:t>Željka </a:t>
            </a:r>
            <a:r>
              <a:rPr lang="hr-HR" sz="2100" dirty="0" err="1" smtClean="0">
                <a:ea typeface="ＭＳ Ｐゴシック" pitchFamily="1" charset="-128"/>
              </a:rPr>
              <a:t>Milin</a:t>
            </a:r>
            <a:r>
              <a:rPr lang="hr-HR" sz="2100" dirty="0" smtClean="0">
                <a:ea typeface="ＭＳ Ｐゴシック" pitchFamily="1" charset="-128"/>
              </a:rPr>
              <a:t> Šipuš</a:t>
            </a:r>
          </a:p>
          <a:p>
            <a:pPr marL="800100" lvl="2" indent="-400050"/>
            <a:r>
              <a:rPr lang="hr-HR" sz="2100" dirty="0" smtClean="0">
                <a:ea typeface="ＭＳ Ｐゴシック" pitchFamily="1" charset="-128"/>
              </a:rPr>
              <a:t>Pavle Goldstein</a:t>
            </a:r>
            <a:endParaRPr lang="hr-HR" sz="2100" dirty="0">
              <a:ea typeface="ＭＳ Ｐゴシック" pitchFamily="1" charset="-128"/>
            </a:endParaRPr>
          </a:p>
        </p:txBody>
      </p:sp>
      <p:sp>
        <p:nvSpPr>
          <p:cNvPr id="6" name="Rezervirano mjesto sadržaja 1"/>
          <p:cNvSpPr txBox="1">
            <a:spLocks/>
          </p:cNvSpPr>
          <p:nvPr/>
        </p:nvSpPr>
        <p:spPr>
          <a:xfrm>
            <a:off x="8444753" y="-276488"/>
            <a:ext cx="4091117" cy="4030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r-HR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3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6</a:t>
            </a:fld>
            <a:endParaRPr lang="hr-HR"/>
          </a:p>
        </p:txBody>
      </p:sp>
      <p:sp>
        <p:nvSpPr>
          <p:cNvPr id="7" name="Title 3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Faze obrade zapisa u Struni</a:t>
            </a:r>
            <a:endParaRPr lang="hr-HR" dirty="0"/>
          </a:p>
        </p:txBody>
      </p:sp>
      <p:pic>
        <p:nvPicPr>
          <p:cNvPr id="8" name="Picture 1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263" y="2268538"/>
            <a:ext cx="7281862" cy="3643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1336" y="3083283"/>
            <a:ext cx="1271987" cy="8463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1. faza</a:t>
            </a:r>
          </a:p>
          <a:p>
            <a:pPr algn="ctr"/>
            <a:r>
              <a:rPr lang="hr-HR" sz="900" dirty="0" smtClean="0"/>
              <a:t/>
            </a:r>
            <a:br>
              <a:rPr lang="hr-HR" sz="900" dirty="0" smtClean="0"/>
            </a:br>
            <a:r>
              <a:rPr lang="hr-HR" sz="1200" dirty="0" smtClean="0"/>
              <a:t>obrađivač obrađuje zapis</a:t>
            </a:r>
            <a:endParaRPr lang="hr-H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992657" y="3083283"/>
            <a:ext cx="1226865" cy="8463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2. faza</a:t>
            </a:r>
          </a:p>
          <a:p>
            <a:pPr algn="ctr"/>
            <a:r>
              <a:rPr lang="hr-HR" sz="900" dirty="0" smtClean="0"/>
              <a:t/>
            </a:r>
            <a:br>
              <a:rPr lang="hr-HR" sz="900" dirty="0" smtClean="0"/>
            </a:br>
            <a:r>
              <a:rPr lang="hr-HR" sz="1200" dirty="0" smtClean="0"/>
              <a:t>stručni urednik uređuje zapis</a:t>
            </a:r>
            <a:endParaRPr lang="hr-H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92659" y="4441261"/>
            <a:ext cx="1271987" cy="8463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3. faza</a:t>
            </a:r>
          </a:p>
          <a:p>
            <a:pPr algn="ctr"/>
            <a:r>
              <a:rPr lang="hr-HR" sz="900" dirty="0" smtClean="0"/>
              <a:t/>
            </a:r>
            <a:br>
              <a:rPr lang="hr-HR" sz="900" dirty="0" smtClean="0"/>
            </a:br>
            <a:r>
              <a:rPr lang="hr-HR" sz="1200" dirty="0" smtClean="0"/>
              <a:t>terminolog uređuje zapis</a:t>
            </a:r>
            <a:endParaRPr lang="hr-H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2681" y="4441261"/>
            <a:ext cx="1271987" cy="8463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4. faza</a:t>
            </a:r>
          </a:p>
          <a:p>
            <a:pPr algn="ctr"/>
            <a:r>
              <a:rPr lang="hr-HR" sz="900" dirty="0" smtClean="0"/>
              <a:t/>
            </a:r>
            <a:br>
              <a:rPr lang="hr-HR" sz="900" dirty="0" smtClean="0"/>
            </a:br>
            <a:r>
              <a:rPr lang="hr-HR" sz="1200" dirty="0" smtClean="0"/>
              <a:t>jezični stručnjak uređuje zapis</a:t>
            </a:r>
            <a:endParaRPr lang="hr-H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31450" y="4441261"/>
            <a:ext cx="1277096" cy="846386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600" b="1" dirty="0" smtClean="0"/>
              <a:t>5. faza</a:t>
            </a:r>
          </a:p>
          <a:p>
            <a:pPr algn="ctr"/>
            <a:r>
              <a:rPr lang="hr-HR" sz="900" dirty="0" smtClean="0"/>
              <a:t/>
            </a:r>
            <a:br>
              <a:rPr lang="hr-HR" sz="900" dirty="0" smtClean="0"/>
            </a:br>
            <a:r>
              <a:rPr lang="hr-HR" sz="1200" dirty="0" smtClean="0"/>
              <a:t>drugi terminolog uređuje zapis</a:t>
            </a:r>
            <a:endParaRPr lang="hr-HR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31450" y="3075144"/>
            <a:ext cx="1207750" cy="8925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6. faza</a:t>
            </a:r>
          </a:p>
          <a:p>
            <a:pPr algn="ctr"/>
            <a:r>
              <a:rPr lang="hr-HR" sz="1200" dirty="0" smtClean="0"/>
              <a:t>urednik "zaključava" zapis</a:t>
            </a:r>
            <a:endParaRPr lang="hr-HR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8" y="4064000"/>
            <a:ext cx="22669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0217" y="4633663"/>
            <a:ext cx="1578658" cy="9387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0. faza</a:t>
            </a:r>
          </a:p>
          <a:p>
            <a:pPr algn="ctr"/>
            <a:r>
              <a:rPr lang="hr-HR" sz="900" dirty="0" smtClean="0"/>
              <a:t/>
            </a:r>
            <a:br>
              <a:rPr lang="hr-HR" sz="900" dirty="0" smtClean="0"/>
            </a:br>
            <a:r>
              <a:rPr lang="hr-HR" sz="1400" dirty="0" smtClean="0"/>
              <a:t>odabir pojmova za obradu</a:t>
            </a:r>
            <a:endParaRPr lang="hr-HR" sz="1400" dirty="0"/>
          </a:p>
        </p:txBody>
      </p:sp>
      <p:sp>
        <p:nvSpPr>
          <p:cNvPr id="17" name="Rectangle 16"/>
          <p:cNvSpPr/>
          <p:nvPr/>
        </p:nvSpPr>
        <p:spPr>
          <a:xfrm>
            <a:off x="6341423" y="1223166"/>
            <a:ext cx="1367123" cy="12350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dist="114300" dir="2700000" algn="ctr" rotWithShape="0">
              <a:srgbClr val="000000">
                <a:alpha val="9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7. faza</a:t>
            </a:r>
            <a:br>
              <a:rPr lang="hr-HR" sz="1600" b="1" dirty="0" smtClean="0">
                <a:solidFill>
                  <a:schemeClr val="tx1"/>
                </a:solidFill>
              </a:rPr>
            </a:br>
            <a:r>
              <a:rPr lang="hr-HR" sz="1300" dirty="0" smtClean="0">
                <a:solidFill>
                  <a:schemeClr val="tx1"/>
                </a:solidFill>
              </a:rPr>
              <a:t>još jedan terminolog pregledava nazivlje u cjelini</a:t>
            </a:r>
            <a:endParaRPr lang="hr-HR" sz="13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09556" y="1223166"/>
            <a:ext cx="1468736" cy="12350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dist="114300" dir="2700000" algn="ctr" rotWithShape="0">
              <a:srgbClr val="000000">
                <a:alpha val="9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8. faza</a:t>
            </a:r>
            <a:br>
              <a:rPr lang="hr-HR" sz="1600" b="1" dirty="0" smtClean="0">
                <a:solidFill>
                  <a:schemeClr val="tx1"/>
                </a:solidFill>
              </a:rPr>
            </a:br>
            <a:r>
              <a:rPr lang="hr-HR" sz="1300" dirty="0" smtClean="0">
                <a:solidFill>
                  <a:schemeClr val="tx1"/>
                </a:solidFill>
              </a:rPr>
              <a:t>urednik i prvi terminolog rade zadnje izmjene</a:t>
            </a:r>
            <a:endParaRPr lang="hr-HR" sz="13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983413" y="2565400"/>
            <a:ext cx="0" cy="46037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</p:cNvCxnSpPr>
          <p:nvPr/>
        </p:nvCxnSpPr>
        <p:spPr>
          <a:xfrm flipH="1">
            <a:off x="5981700" y="1840683"/>
            <a:ext cx="359723" cy="3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34" y="106878"/>
            <a:ext cx="1078104" cy="65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0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7</a:t>
            </a:fld>
            <a:endParaRPr lang="hr-H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Podaci u e-Struni</a:t>
            </a:r>
            <a:endParaRPr lang="hr-H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59433"/>
            <a:ext cx="87249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7631515" y="1359661"/>
            <a:ext cx="354842" cy="354842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xplosion 1 6"/>
          <p:cNvSpPr/>
          <p:nvPr/>
        </p:nvSpPr>
        <p:spPr>
          <a:xfrm>
            <a:off x="2049865" y="2245486"/>
            <a:ext cx="354842" cy="354842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xplosion 1 7"/>
          <p:cNvSpPr/>
          <p:nvPr/>
        </p:nvSpPr>
        <p:spPr>
          <a:xfrm>
            <a:off x="954490" y="2693161"/>
            <a:ext cx="354842" cy="354842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xplosion 1 8"/>
          <p:cNvSpPr/>
          <p:nvPr/>
        </p:nvSpPr>
        <p:spPr>
          <a:xfrm>
            <a:off x="1564090" y="3445636"/>
            <a:ext cx="354842" cy="354842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xplosion 1 9"/>
          <p:cNvSpPr/>
          <p:nvPr/>
        </p:nvSpPr>
        <p:spPr>
          <a:xfrm>
            <a:off x="1706965" y="3912361"/>
            <a:ext cx="354842" cy="354842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xplosion 1 10"/>
          <p:cNvSpPr/>
          <p:nvPr/>
        </p:nvSpPr>
        <p:spPr>
          <a:xfrm>
            <a:off x="5697940" y="3893311"/>
            <a:ext cx="354842" cy="354842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xplosion 1 11"/>
          <p:cNvSpPr/>
          <p:nvPr/>
        </p:nvSpPr>
        <p:spPr>
          <a:xfrm>
            <a:off x="6478990" y="3388486"/>
            <a:ext cx="354842" cy="354842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27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8</a:t>
            </a:fld>
            <a:endParaRPr lang="hr-H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58800"/>
            <a:ext cx="3212275" cy="85883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Bayesova formula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3236" cy="679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6987" y="142504"/>
            <a:ext cx="47976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Definicija:</a:t>
            </a:r>
          </a:p>
          <a:p>
            <a:r>
              <a:rPr lang="vi-VN" sz="1600" dirty="0" smtClean="0"/>
              <a:t>formula </a:t>
            </a:r>
            <a:r>
              <a:rPr lang="vi-VN" sz="1600" dirty="0"/>
              <a:t>kojom se izražava da je uvjetna vjerojatnost određene hipoteze uz uvjet danoga događaja jednaka količniku umnoška uvjetne vjerojatnosti toga događaja uz uvjet te hipoteze i vjerojatnosti te hipoteze te vjerojatnosti toga događaja izraženoga potpunom formulom vjerojatnosti u odnosu na potpuni sustav događaja kojemu je ta hipoteza </a:t>
            </a:r>
            <a:r>
              <a:rPr lang="vi-VN" sz="1600" dirty="0" smtClean="0"/>
              <a:t>član</a:t>
            </a:r>
            <a:endParaRPr lang="hr-HR" sz="1600" dirty="0" smtClean="0"/>
          </a:p>
          <a:p>
            <a:endParaRPr lang="hr-HR" sz="1600" dirty="0" smtClean="0"/>
          </a:p>
          <a:p>
            <a:r>
              <a:rPr lang="hr-HR" sz="1600" b="1" dirty="0" smtClean="0"/>
              <a:t>Napomena:</a:t>
            </a:r>
          </a:p>
          <a:p>
            <a:r>
              <a:rPr lang="vi-VN" sz="1600" dirty="0"/>
              <a:t>Matematičkim simbolima, neka je $\{H_0, H_1,\ldots\}$ potpuni sustav događaja i $A$ dani događaj. Tada je uvjetna vjerojatnost hipoteze $H_0$ uz dano $A$ jednaka $$P(H_0 | A) = \frac{P(A | H_0 ) P( H_0 )}{\sum_i P(A|H_i )P(H_i )}.$$ U ovome se kontekstu elementi potpunoga sustava događaja nazivaju hipotezama, $P(H_i )$ apriornim vjerojatnostima od $H_i$, a $P(H_i | A)$ posteriornim vjerojatnostima od $H_i$, za sve $i\geq 0$.</a:t>
            </a:r>
            <a:endParaRPr lang="hr-HR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05" y="5881564"/>
            <a:ext cx="3105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4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Mrežne stranice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http://dama.math.hr/struna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(pritisnuti poveznicu Korisne stranice)</a:t>
            </a:r>
          </a:p>
          <a:p>
            <a:r>
              <a:rPr lang="hr-HR" dirty="0" smtClean="0">
                <a:hlinkClick r:id="rId3"/>
              </a:rPr>
              <a:t>http://struna.ihjj.hr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(odabrati Projekti &gt; matematika)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goran.igaly@math.hr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231-4DE0-480D-9F58-D1C474D83763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36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513</Words>
  <Application>Microsoft Office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Hrvatsko nazivlje u nastavi matematike</vt:lpstr>
      <vt:lpstr>O Struni</vt:lpstr>
      <vt:lpstr>Struna (nastavak)</vt:lpstr>
      <vt:lpstr>18 struka obuhvaćenih Strunom</vt:lpstr>
      <vt:lpstr>PowerPoint Presentation</vt:lpstr>
      <vt:lpstr>PowerPoint Presentation</vt:lpstr>
      <vt:lpstr>PowerPoint Presentation</vt:lpstr>
      <vt:lpstr>PowerPoint Presentation</vt:lpstr>
      <vt:lpstr>Mrežne stranice</vt:lpstr>
      <vt:lpstr>PowerPoint Presentation</vt:lpstr>
      <vt:lpstr>HNM  HNNM, HNM2</vt:lpstr>
      <vt:lpstr>http://dama.math.hr/struna</vt:lpstr>
      <vt:lpstr>Način rada</vt:lpstr>
      <vt:lpstr>PowerPoint Presentation</vt:lpstr>
      <vt:lpstr>Administratorska aplikacija</vt:lpstr>
      <vt:lpstr>Administratorska aplikacija (nastavak)</vt:lpstr>
      <vt:lpstr>Razni ispisi</vt:lpstr>
      <vt:lpstr>Primjer ispisa - za tiskano izdanje</vt:lpstr>
      <vt:lpstr>Primjer ispisa - za wiki</vt:lpstr>
      <vt:lpstr>Zainteresirani za suradnju?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Hrvatsko nazivlje u nastavi matematike</dc:title>
  <dc:creator>Goran</dc:creator>
  <cp:lastModifiedBy>Goran</cp:lastModifiedBy>
  <cp:revision>18</cp:revision>
  <dcterms:created xsi:type="dcterms:W3CDTF">2014-06-29T20:46:31Z</dcterms:created>
  <dcterms:modified xsi:type="dcterms:W3CDTF">2014-07-01T05:03:47Z</dcterms:modified>
</cp:coreProperties>
</file>