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84" r:id="rId18"/>
    <p:sldId id="272" r:id="rId19"/>
    <p:sldId id="273" r:id="rId20"/>
    <p:sldId id="274" r:id="rId21"/>
    <p:sldId id="275" r:id="rId22"/>
    <p:sldId id="276" r:id="rId23"/>
    <p:sldId id="277" r:id="rId24"/>
    <p:sldId id="283" r:id="rId25"/>
    <p:sldId id="282" r:id="rId26"/>
    <p:sldId id="281" r:id="rId27"/>
    <p:sldId id="279" r:id="rId2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3CDD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rednji stil 2 - Isticanj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rednji stil 2 - Isticanj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92" autoAdjust="0"/>
    <p:restoredTop sz="94718" autoAdjust="0"/>
  </p:normalViewPr>
  <p:slideViewPr>
    <p:cSldViewPr>
      <p:cViewPr>
        <p:scale>
          <a:sx n="98" d="100"/>
          <a:sy n="98" d="100"/>
        </p:scale>
        <p:origin x="-498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18345A-9D0D-499D-8602-CC1724852FD0}" type="doc">
      <dgm:prSet loTypeId="urn:microsoft.com/office/officeart/2005/8/layout/hProcess7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591F0CA6-77F5-46D5-87F5-5CCC3AB6CADF}">
      <dgm:prSet phldrT="[Tekst]" phldr="1" custT="1">
        <dgm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hr-HR" sz="2180" baseline="0" dirty="0"/>
        </a:p>
      </dgm:t>
    </dgm:pt>
    <dgm:pt modelId="{45009568-177E-47EF-B4F9-F91F95FB9432}" type="parTrans" cxnId="{CE0B8A05-FCFD-4539-AF9F-1A4325075CC5}">
      <dgm:prSet/>
      <dgm:spPr/>
      <dgm:t>
        <a:bodyPr/>
        <a:lstStyle/>
        <a:p>
          <a:endParaRPr lang="hr-HR"/>
        </a:p>
      </dgm:t>
    </dgm:pt>
    <dgm:pt modelId="{8F77EE1F-7978-4BE7-B946-C8D40DF8C51B}" type="sibTrans" cxnId="{CE0B8A05-FCFD-4539-AF9F-1A4325075CC5}">
      <dgm:prSet/>
      <dgm:spPr/>
      <dgm:t>
        <a:bodyPr/>
        <a:lstStyle/>
        <a:p>
          <a:endParaRPr lang="hr-HR"/>
        </a:p>
      </dgm:t>
    </dgm:pt>
    <dgm:pt modelId="{B42C6D1D-ADC5-4E4B-B29D-D27B018085A9}">
      <dgm:prSet phldrT="[Tekst]" custT="1"/>
      <dgm:spPr/>
      <dgm:t>
        <a:bodyPr/>
        <a:lstStyle/>
        <a:p>
          <a:r>
            <a:rPr lang="hr-HR" sz="2400" dirty="0" smtClean="0"/>
            <a:t>Početna škola</a:t>
          </a:r>
        </a:p>
        <a:p>
          <a:r>
            <a:rPr lang="hr-HR" sz="2000" dirty="0" smtClean="0"/>
            <a:t>1. – 5. razredi</a:t>
          </a:r>
          <a:endParaRPr lang="hr-HR" sz="2000" dirty="0"/>
        </a:p>
      </dgm:t>
    </dgm:pt>
    <dgm:pt modelId="{E3719E08-13B1-4C07-838F-B48CD1CA9FE3}" type="parTrans" cxnId="{25F289CA-9357-4349-8D1A-8D5D39BACB0A}">
      <dgm:prSet/>
      <dgm:spPr/>
      <dgm:t>
        <a:bodyPr/>
        <a:lstStyle/>
        <a:p>
          <a:endParaRPr lang="hr-HR"/>
        </a:p>
      </dgm:t>
    </dgm:pt>
    <dgm:pt modelId="{3FA7716E-C8C4-4E0E-82FD-4D6668F2771E}" type="sibTrans" cxnId="{25F289CA-9357-4349-8D1A-8D5D39BACB0A}">
      <dgm:prSet/>
      <dgm:spPr/>
      <dgm:t>
        <a:bodyPr/>
        <a:lstStyle/>
        <a:p>
          <a:endParaRPr lang="hr-HR"/>
        </a:p>
      </dgm:t>
    </dgm:pt>
    <dgm:pt modelId="{3503C63C-42F1-4392-9867-FDFDF4D35DDF}">
      <dgm:prSet phldrT="[Tekst]" phldr="1"/>
      <dgm:spPr/>
      <dgm:t>
        <a:bodyPr/>
        <a:lstStyle/>
        <a:p>
          <a:endParaRPr lang="hr-HR"/>
        </a:p>
      </dgm:t>
    </dgm:pt>
    <dgm:pt modelId="{2B7E6F78-8AEB-4E7B-9AB2-FFFEDB3B045D}" type="parTrans" cxnId="{4D4927D3-3A10-40D4-BE34-606FF66843AD}">
      <dgm:prSet/>
      <dgm:spPr/>
      <dgm:t>
        <a:bodyPr/>
        <a:lstStyle/>
        <a:p>
          <a:endParaRPr lang="hr-HR"/>
        </a:p>
      </dgm:t>
    </dgm:pt>
    <dgm:pt modelId="{79869286-18EE-4651-B901-3760E22C6E62}" type="sibTrans" cxnId="{4D4927D3-3A10-40D4-BE34-606FF66843AD}">
      <dgm:prSet/>
      <dgm:spPr/>
      <dgm:t>
        <a:bodyPr/>
        <a:lstStyle/>
        <a:p>
          <a:endParaRPr lang="hr-HR"/>
        </a:p>
      </dgm:t>
    </dgm:pt>
    <dgm:pt modelId="{D7611F03-A357-47EB-A1A7-AA4FD892793F}">
      <dgm:prSet phldrT="[Tekst]" custT="1">
        <dgm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hr-HR" sz="2400" dirty="0" smtClean="0"/>
            <a:t>Osnovna škola</a:t>
          </a:r>
        </a:p>
        <a:p>
          <a:r>
            <a:rPr lang="hr-HR" sz="2000" dirty="0" smtClean="0"/>
            <a:t>6. – 9. razredi</a:t>
          </a:r>
          <a:endParaRPr lang="hr-HR" sz="2000" dirty="0"/>
        </a:p>
      </dgm:t>
    </dgm:pt>
    <dgm:pt modelId="{4578BDA0-E012-49C4-8334-D6BD0FBC700A}" type="parTrans" cxnId="{A2EB2A97-4E09-4682-B0AE-186BA6ADA30D}">
      <dgm:prSet/>
      <dgm:spPr/>
      <dgm:t>
        <a:bodyPr/>
        <a:lstStyle/>
        <a:p>
          <a:endParaRPr lang="hr-HR"/>
        </a:p>
      </dgm:t>
    </dgm:pt>
    <dgm:pt modelId="{F162F8FC-DAEF-4606-9E8B-8D6407818855}" type="sibTrans" cxnId="{A2EB2A97-4E09-4682-B0AE-186BA6ADA30D}">
      <dgm:prSet/>
      <dgm:spPr/>
      <dgm:t>
        <a:bodyPr/>
        <a:lstStyle/>
        <a:p>
          <a:endParaRPr lang="hr-HR"/>
        </a:p>
      </dgm:t>
    </dgm:pt>
    <dgm:pt modelId="{562DA9DC-A3F3-4365-A0E5-AA1B1F2E6E68}">
      <dgm:prSet phldrT="[Tekst]" phldr="1">
        <dgm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hr-HR"/>
        </a:p>
      </dgm:t>
    </dgm:pt>
    <dgm:pt modelId="{96149004-4266-4424-B8A6-9B8D79E120D8}" type="parTrans" cxnId="{0539F312-1F12-4EA1-9FDB-D7D4AEAE8440}">
      <dgm:prSet/>
      <dgm:spPr/>
      <dgm:t>
        <a:bodyPr/>
        <a:lstStyle/>
        <a:p>
          <a:endParaRPr lang="hr-HR"/>
        </a:p>
      </dgm:t>
    </dgm:pt>
    <dgm:pt modelId="{9C6A1B60-2194-4D70-8151-FA356339B2C9}" type="sibTrans" cxnId="{0539F312-1F12-4EA1-9FDB-D7D4AEAE8440}">
      <dgm:prSet/>
      <dgm:spPr/>
      <dgm:t>
        <a:bodyPr/>
        <a:lstStyle/>
        <a:p>
          <a:endParaRPr lang="hr-HR"/>
        </a:p>
      </dgm:t>
    </dgm:pt>
    <dgm:pt modelId="{D6042853-0508-4DE0-828A-78A3584519F4}">
      <dgm:prSet phldrT="[Tekst]" custT="1"/>
      <dgm:spPr/>
      <dgm:t>
        <a:bodyPr/>
        <a:lstStyle/>
        <a:p>
          <a:r>
            <a:rPr lang="hr-HR" sz="2400" dirty="0" smtClean="0"/>
            <a:t>“Starija” škola</a:t>
          </a:r>
        </a:p>
        <a:p>
          <a:r>
            <a:rPr lang="hr-HR" sz="2000" dirty="0" smtClean="0"/>
            <a:t>10. – 12. razredi</a:t>
          </a:r>
          <a:r>
            <a:rPr lang="hr-HR" sz="2400" dirty="0" smtClean="0"/>
            <a:t> </a:t>
          </a:r>
          <a:endParaRPr lang="hr-HR" sz="2400" dirty="0"/>
        </a:p>
      </dgm:t>
    </dgm:pt>
    <dgm:pt modelId="{9B2CF241-97EB-4405-9913-8F1126340821}" type="parTrans" cxnId="{3444E6C1-3EA9-4100-8E43-99ED5D90CBFF}">
      <dgm:prSet/>
      <dgm:spPr/>
      <dgm:t>
        <a:bodyPr/>
        <a:lstStyle/>
        <a:p>
          <a:endParaRPr lang="hr-HR"/>
        </a:p>
      </dgm:t>
    </dgm:pt>
    <dgm:pt modelId="{B798EEC9-3F1B-42A9-B1A9-3E0E58C122CC}" type="sibTrans" cxnId="{3444E6C1-3EA9-4100-8E43-99ED5D90CBFF}">
      <dgm:prSet/>
      <dgm:spPr/>
      <dgm:t>
        <a:bodyPr/>
        <a:lstStyle/>
        <a:p>
          <a:endParaRPr lang="hr-HR"/>
        </a:p>
      </dgm:t>
    </dgm:pt>
    <dgm:pt modelId="{E503712F-3661-4C55-A91F-D0DDCD6FD847}" type="pres">
      <dgm:prSet presAssocID="{3318345A-9D0D-499D-8602-CC1724852FD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3219332B-8DD6-48E5-B99E-C7CDB219B8EE}" type="pres">
      <dgm:prSet presAssocID="{591F0CA6-77F5-46D5-87F5-5CCC3AB6CADF}" presName="compositeNode" presStyleCnt="0">
        <dgm:presLayoutVars>
          <dgm:bulletEnabled val="1"/>
        </dgm:presLayoutVars>
      </dgm:prSet>
      <dgm:spPr/>
    </dgm:pt>
    <dgm:pt modelId="{C1FA4AEE-393C-4E2C-B615-492A7A970B49}" type="pres">
      <dgm:prSet presAssocID="{591F0CA6-77F5-46D5-87F5-5CCC3AB6CADF}" presName="bgRect" presStyleLbl="node1" presStyleIdx="0" presStyleCnt="3" custLinFactNeighborX="4796" custLinFactNeighborY="1641"/>
      <dgm:spPr/>
      <dgm:t>
        <a:bodyPr/>
        <a:lstStyle/>
        <a:p>
          <a:endParaRPr lang="hr-HR"/>
        </a:p>
      </dgm:t>
    </dgm:pt>
    <dgm:pt modelId="{0ED2F7E0-A338-45B8-96DD-12503C556B8E}" type="pres">
      <dgm:prSet presAssocID="{591F0CA6-77F5-46D5-87F5-5CCC3AB6CADF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BBB345D0-18B9-498B-87BE-636231DB1394}" type="pres">
      <dgm:prSet presAssocID="{591F0CA6-77F5-46D5-87F5-5CCC3AB6CADF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496B45D-E10B-4EC6-84D6-A68DD4BCDED5}" type="pres">
      <dgm:prSet presAssocID="{8F77EE1F-7978-4BE7-B946-C8D40DF8C51B}" presName="hSp" presStyleCnt="0"/>
      <dgm:spPr/>
    </dgm:pt>
    <dgm:pt modelId="{92CCC134-BF83-4E33-B7F9-E47DD1F8D3FF}" type="pres">
      <dgm:prSet presAssocID="{8F77EE1F-7978-4BE7-B946-C8D40DF8C51B}" presName="vProcSp" presStyleCnt="0"/>
      <dgm:spPr/>
    </dgm:pt>
    <dgm:pt modelId="{14822F79-CAAD-41D4-ACCA-B8AC41203120}" type="pres">
      <dgm:prSet presAssocID="{8F77EE1F-7978-4BE7-B946-C8D40DF8C51B}" presName="vSp1" presStyleCnt="0"/>
      <dgm:spPr/>
    </dgm:pt>
    <dgm:pt modelId="{65A0870F-389B-487D-A329-F11C88F17EA8}" type="pres">
      <dgm:prSet presAssocID="{8F77EE1F-7978-4BE7-B946-C8D40DF8C51B}" presName="simulatedConn" presStyleLbl="solidFgAcc1" presStyleIdx="0" presStyleCnt="2"/>
      <dgm:spPr/>
    </dgm:pt>
    <dgm:pt modelId="{5A7CDB3D-426D-4D9C-AD4D-1A6F7DE5DE07}" type="pres">
      <dgm:prSet presAssocID="{8F77EE1F-7978-4BE7-B946-C8D40DF8C51B}" presName="vSp2" presStyleCnt="0"/>
      <dgm:spPr/>
    </dgm:pt>
    <dgm:pt modelId="{991A3D4C-4F0B-459B-8BF3-2A1217DF6E21}" type="pres">
      <dgm:prSet presAssocID="{8F77EE1F-7978-4BE7-B946-C8D40DF8C51B}" presName="sibTrans" presStyleCnt="0"/>
      <dgm:spPr/>
    </dgm:pt>
    <dgm:pt modelId="{4B5E3617-DA94-4A4B-AB19-1DF8826C43B3}" type="pres">
      <dgm:prSet presAssocID="{3503C63C-42F1-4392-9867-FDFDF4D35DDF}" presName="compositeNode" presStyleCnt="0">
        <dgm:presLayoutVars>
          <dgm:bulletEnabled val="1"/>
        </dgm:presLayoutVars>
      </dgm:prSet>
      <dgm:spPr/>
    </dgm:pt>
    <dgm:pt modelId="{3A6E890C-5732-4B0F-927E-0A64968CA10C}" type="pres">
      <dgm:prSet presAssocID="{3503C63C-42F1-4392-9867-FDFDF4D35DDF}" presName="bgRect" presStyleLbl="node1" presStyleIdx="1" presStyleCnt="3"/>
      <dgm:spPr/>
      <dgm:t>
        <a:bodyPr/>
        <a:lstStyle/>
        <a:p>
          <a:endParaRPr lang="hr-HR"/>
        </a:p>
      </dgm:t>
    </dgm:pt>
    <dgm:pt modelId="{0F6A7B6C-4773-4AC8-B6D8-E23332272146}" type="pres">
      <dgm:prSet presAssocID="{3503C63C-42F1-4392-9867-FDFDF4D35DDF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FD23327-EACE-497A-88D1-E3566C271CB4}" type="pres">
      <dgm:prSet presAssocID="{3503C63C-42F1-4392-9867-FDFDF4D35DDF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637712B-A2BC-4A86-B65C-60C89C33F5C1}" type="pres">
      <dgm:prSet presAssocID="{79869286-18EE-4651-B901-3760E22C6E62}" presName="hSp" presStyleCnt="0"/>
      <dgm:spPr/>
    </dgm:pt>
    <dgm:pt modelId="{0B9F6DE3-12FD-4C59-B3F6-0AB85779359E}" type="pres">
      <dgm:prSet presAssocID="{79869286-18EE-4651-B901-3760E22C6E62}" presName="vProcSp" presStyleCnt="0"/>
      <dgm:spPr/>
    </dgm:pt>
    <dgm:pt modelId="{93A0D2D8-5D79-4299-BA41-94C18FF8AC0A}" type="pres">
      <dgm:prSet presAssocID="{79869286-18EE-4651-B901-3760E22C6E62}" presName="vSp1" presStyleCnt="0"/>
      <dgm:spPr/>
    </dgm:pt>
    <dgm:pt modelId="{1863B98A-30D3-4897-ADCC-9B2E2A2307BC}" type="pres">
      <dgm:prSet presAssocID="{79869286-18EE-4651-B901-3760E22C6E62}" presName="simulatedConn" presStyleLbl="solidFgAcc1" presStyleIdx="1" presStyleCnt="2"/>
      <dgm:spPr/>
    </dgm:pt>
    <dgm:pt modelId="{E79B5FC9-8F96-4CD8-B5BE-599A762FD956}" type="pres">
      <dgm:prSet presAssocID="{79869286-18EE-4651-B901-3760E22C6E62}" presName="vSp2" presStyleCnt="0"/>
      <dgm:spPr/>
    </dgm:pt>
    <dgm:pt modelId="{EC0B06BC-137A-4194-BA5D-6254BBE7FC8B}" type="pres">
      <dgm:prSet presAssocID="{79869286-18EE-4651-B901-3760E22C6E62}" presName="sibTrans" presStyleCnt="0"/>
      <dgm:spPr/>
    </dgm:pt>
    <dgm:pt modelId="{FE2A54A3-136C-4072-8EBC-F01B7BA2B691}" type="pres">
      <dgm:prSet presAssocID="{562DA9DC-A3F3-4365-A0E5-AA1B1F2E6E68}" presName="compositeNode" presStyleCnt="0">
        <dgm:presLayoutVars>
          <dgm:bulletEnabled val="1"/>
        </dgm:presLayoutVars>
      </dgm:prSet>
      <dgm:spPr/>
    </dgm:pt>
    <dgm:pt modelId="{0F3238C5-2991-44AB-8BD0-C140FF2DB8EE}" type="pres">
      <dgm:prSet presAssocID="{562DA9DC-A3F3-4365-A0E5-AA1B1F2E6E68}" presName="bgRect" presStyleLbl="node1" presStyleIdx="2" presStyleCnt="3"/>
      <dgm:spPr/>
      <dgm:t>
        <a:bodyPr/>
        <a:lstStyle/>
        <a:p>
          <a:endParaRPr lang="hr-HR"/>
        </a:p>
      </dgm:t>
    </dgm:pt>
    <dgm:pt modelId="{BF3DD27D-17CC-4AE6-8C05-F10583DA910C}" type="pres">
      <dgm:prSet presAssocID="{562DA9DC-A3F3-4365-A0E5-AA1B1F2E6E68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CDE619E-3B08-4F9F-948A-357D0175DBAB}" type="pres">
      <dgm:prSet presAssocID="{562DA9DC-A3F3-4365-A0E5-AA1B1F2E6E68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CE0B8A05-FCFD-4539-AF9F-1A4325075CC5}" srcId="{3318345A-9D0D-499D-8602-CC1724852FD0}" destId="{591F0CA6-77F5-46D5-87F5-5CCC3AB6CADF}" srcOrd="0" destOrd="0" parTransId="{45009568-177E-47EF-B4F9-F91F95FB9432}" sibTransId="{8F77EE1F-7978-4BE7-B946-C8D40DF8C51B}"/>
    <dgm:cxn modelId="{25F289CA-9357-4349-8D1A-8D5D39BACB0A}" srcId="{591F0CA6-77F5-46D5-87F5-5CCC3AB6CADF}" destId="{B42C6D1D-ADC5-4E4B-B29D-D27B018085A9}" srcOrd="0" destOrd="0" parTransId="{E3719E08-13B1-4C07-838F-B48CD1CA9FE3}" sibTransId="{3FA7716E-C8C4-4E0E-82FD-4D6668F2771E}"/>
    <dgm:cxn modelId="{06CCE5DD-3237-4652-94C5-58277CC9797C}" type="presOf" srcId="{591F0CA6-77F5-46D5-87F5-5CCC3AB6CADF}" destId="{C1FA4AEE-393C-4E2C-B615-492A7A970B49}" srcOrd="0" destOrd="0" presId="urn:microsoft.com/office/officeart/2005/8/layout/hProcess7"/>
    <dgm:cxn modelId="{20465869-CB26-4970-A477-E55E00D757B9}" type="presOf" srcId="{3503C63C-42F1-4392-9867-FDFDF4D35DDF}" destId="{0F6A7B6C-4773-4AC8-B6D8-E23332272146}" srcOrd="1" destOrd="0" presId="urn:microsoft.com/office/officeart/2005/8/layout/hProcess7"/>
    <dgm:cxn modelId="{E5775697-94B5-4ACC-90FC-1F0D7C3C027C}" type="presOf" srcId="{B42C6D1D-ADC5-4E4B-B29D-D27B018085A9}" destId="{BBB345D0-18B9-498B-87BE-636231DB1394}" srcOrd="0" destOrd="0" presId="urn:microsoft.com/office/officeart/2005/8/layout/hProcess7"/>
    <dgm:cxn modelId="{26CD6BDC-F98B-4C1D-BB4B-732D36B99DF1}" type="presOf" srcId="{D6042853-0508-4DE0-828A-78A3584519F4}" destId="{9CDE619E-3B08-4F9F-948A-357D0175DBAB}" srcOrd="0" destOrd="0" presId="urn:microsoft.com/office/officeart/2005/8/layout/hProcess7"/>
    <dgm:cxn modelId="{A2EB2A97-4E09-4682-B0AE-186BA6ADA30D}" srcId="{3503C63C-42F1-4392-9867-FDFDF4D35DDF}" destId="{D7611F03-A357-47EB-A1A7-AA4FD892793F}" srcOrd="0" destOrd="0" parTransId="{4578BDA0-E012-49C4-8334-D6BD0FBC700A}" sibTransId="{F162F8FC-DAEF-4606-9E8B-8D6407818855}"/>
    <dgm:cxn modelId="{6E069AB1-82F2-472F-B07B-DE07BA51B978}" type="presOf" srcId="{D7611F03-A357-47EB-A1A7-AA4FD892793F}" destId="{CFD23327-EACE-497A-88D1-E3566C271CB4}" srcOrd="0" destOrd="0" presId="urn:microsoft.com/office/officeart/2005/8/layout/hProcess7"/>
    <dgm:cxn modelId="{7133068F-EB09-48C3-B962-CF4715442C6E}" type="presOf" srcId="{3318345A-9D0D-499D-8602-CC1724852FD0}" destId="{E503712F-3661-4C55-A91F-D0DDCD6FD847}" srcOrd="0" destOrd="0" presId="urn:microsoft.com/office/officeart/2005/8/layout/hProcess7"/>
    <dgm:cxn modelId="{3AB14BF6-9BED-4EC5-91C7-FCF602EBC4C3}" type="presOf" srcId="{562DA9DC-A3F3-4365-A0E5-AA1B1F2E6E68}" destId="{0F3238C5-2991-44AB-8BD0-C140FF2DB8EE}" srcOrd="0" destOrd="0" presId="urn:microsoft.com/office/officeart/2005/8/layout/hProcess7"/>
    <dgm:cxn modelId="{E0BED8D3-2F9A-4F8B-82EA-0D47539A154C}" type="presOf" srcId="{562DA9DC-A3F3-4365-A0E5-AA1B1F2E6E68}" destId="{BF3DD27D-17CC-4AE6-8C05-F10583DA910C}" srcOrd="1" destOrd="0" presId="urn:microsoft.com/office/officeart/2005/8/layout/hProcess7"/>
    <dgm:cxn modelId="{0539F312-1F12-4EA1-9FDB-D7D4AEAE8440}" srcId="{3318345A-9D0D-499D-8602-CC1724852FD0}" destId="{562DA9DC-A3F3-4365-A0E5-AA1B1F2E6E68}" srcOrd="2" destOrd="0" parTransId="{96149004-4266-4424-B8A6-9B8D79E120D8}" sibTransId="{9C6A1B60-2194-4D70-8151-FA356339B2C9}"/>
    <dgm:cxn modelId="{4D4927D3-3A10-40D4-BE34-606FF66843AD}" srcId="{3318345A-9D0D-499D-8602-CC1724852FD0}" destId="{3503C63C-42F1-4392-9867-FDFDF4D35DDF}" srcOrd="1" destOrd="0" parTransId="{2B7E6F78-8AEB-4E7B-9AB2-FFFEDB3B045D}" sibTransId="{79869286-18EE-4651-B901-3760E22C6E62}"/>
    <dgm:cxn modelId="{98C57F7D-D810-4741-806F-5FF953FD6449}" type="presOf" srcId="{3503C63C-42F1-4392-9867-FDFDF4D35DDF}" destId="{3A6E890C-5732-4B0F-927E-0A64968CA10C}" srcOrd="0" destOrd="0" presId="urn:microsoft.com/office/officeart/2005/8/layout/hProcess7"/>
    <dgm:cxn modelId="{3444E6C1-3EA9-4100-8E43-99ED5D90CBFF}" srcId="{562DA9DC-A3F3-4365-A0E5-AA1B1F2E6E68}" destId="{D6042853-0508-4DE0-828A-78A3584519F4}" srcOrd="0" destOrd="0" parTransId="{9B2CF241-97EB-4405-9913-8F1126340821}" sibTransId="{B798EEC9-3F1B-42A9-B1A9-3E0E58C122CC}"/>
    <dgm:cxn modelId="{B021822C-E96F-43C0-A1A1-5A48CDA915AF}" type="presOf" srcId="{591F0CA6-77F5-46D5-87F5-5CCC3AB6CADF}" destId="{0ED2F7E0-A338-45B8-96DD-12503C556B8E}" srcOrd="1" destOrd="0" presId="urn:microsoft.com/office/officeart/2005/8/layout/hProcess7"/>
    <dgm:cxn modelId="{5E41532B-3940-46E0-842D-61F1A1579D3A}" type="presParOf" srcId="{E503712F-3661-4C55-A91F-D0DDCD6FD847}" destId="{3219332B-8DD6-48E5-B99E-C7CDB219B8EE}" srcOrd="0" destOrd="0" presId="urn:microsoft.com/office/officeart/2005/8/layout/hProcess7"/>
    <dgm:cxn modelId="{5BD75DBA-C4B5-4617-9DEF-24187B658D1C}" type="presParOf" srcId="{3219332B-8DD6-48E5-B99E-C7CDB219B8EE}" destId="{C1FA4AEE-393C-4E2C-B615-492A7A970B49}" srcOrd="0" destOrd="0" presId="urn:microsoft.com/office/officeart/2005/8/layout/hProcess7"/>
    <dgm:cxn modelId="{0669B454-63BF-4649-AE56-8B41601F2CDF}" type="presParOf" srcId="{3219332B-8DD6-48E5-B99E-C7CDB219B8EE}" destId="{0ED2F7E0-A338-45B8-96DD-12503C556B8E}" srcOrd="1" destOrd="0" presId="urn:microsoft.com/office/officeart/2005/8/layout/hProcess7"/>
    <dgm:cxn modelId="{0313DB5D-521D-4D07-9765-A07A5DDA99DE}" type="presParOf" srcId="{3219332B-8DD6-48E5-B99E-C7CDB219B8EE}" destId="{BBB345D0-18B9-498B-87BE-636231DB1394}" srcOrd="2" destOrd="0" presId="urn:microsoft.com/office/officeart/2005/8/layout/hProcess7"/>
    <dgm:cxn modelId="{00608825-6B26-4C75-ACD0-B3850188A0C5}" type="presParOf" srcId="{E503712F-3661-4C55-A91F-D0DDCD6FD847}" destId="{6496B45D-E10B-4EC6-84D6-A68DD4BCDED5}" srcOrd="1" destOrd="0" presId="urn:microsoft.com/office/officeart/2005/8/layout/hProcess7"/>
    <dgm:cxn modelId="{9888861E-2855-4A6B-AA50-1A72426927EC}" type="presParOf" srcId="{E503712F-3661-4C55-A91F-D0DDCD6FD847}" destId="{92CCC134-BF83-4E33-B7F9-E47DD1F8D3FF}" srcOrd="2" destOrd="0" presId="urn:microsoft.com/office/officeart/2005/8/layout/hProcess7"/>
    <dgm:cxn modelId="{ECE430CD-A4B1-4C55-91B9-DE4493A8F706}" type="presParOf" srcId="{92CCC134-BF83-4E33-B7F9-E47DD1F8D3FF}" destId="{14822F79-CAAD-41D4-ACCA-B8AC41203120}" srcOrd="0" destOrd="0" presId="urn:microsoft.com/office/officeart/2005/8/layout/hProcess7"/>
    <dgm:cxn modelId="{8831AFD1-D2FF-4F58-9E40-E89C7F7CD0B8}" type="presParOf" srcId="{92CCC134-BF83-4E33-B7F9-E47DD1F8D3FF}" destId="{65A0870F-389B-487D-A329-F11C88F17EA8}" srcOrd="1" destOrd="0" presId="urn:microsoft.com/office/officeart/2005/8/layout/hProcess7"/>
    <dgm:cxn modelId="{D3C41AD3-CE9A-499D-B8A2-FAE985E0931E}" type="presParOf" srcId="{92CCC134-BF83-4E33-B7F9-E47DD1F8D3FF}" destId="{5A7CDB3D-426D-4D9C-AD4D-1A6F7DE5DE07}" srcOrd="2" destOrd="0" presId="urn:microsoft.com/office/officeart/2005/8/layout/hProcess7"/>
    <dgm:cxn modelId="{B7A2685A-DD4D-407A-8A61-B94BCE62D27D}" type="presParOf" srcId="{E503712F-3661-4C55-A91F-D0DDCD6FD847}" destId="{991A3D4C-4F0B-459B-8BF3-2A1217DF6E21}" srcOrd="3" destOrd="0" presId="urn:microsoft.com/office/officeart/2005/8/layout/hProcess7"/>
    <dgm:cxn modelId="{9864EB0A-4CAC-4471-B04E-E559AB43BD3E}" type="presParOf" srcId="{E503712F-3661-4C55-A91F-D0DDCD6FD847}" destId="{4B5E3617-DA94-4A4B-AB19-1DF8826C43B3}" srcOrd="4" destOrd="0" presId="urn:microsoft.com/office/officeart/2005/8/layout/hProcess7"/>
    <dgm:cxn modelId="{8E165325-20BD-44E3-BC8A-3A7BE0B47F21}" type="presParOf" srcId="{4B5E3617-DA94-4A4B-AB19-1DF8826C43B3}" destId="{3A6E890C-5732-4B0F-927E-0A64968CA10C}" srcOrd="0" destOrd="0" presId="urn:microsoft.com/office/officeart/2005/8/layout/hProcess7"/>
    <dgm:cxn modelId="{25C3EF8D-1E24-4BFA-B6EF-5194915CB5AC}" type="presParOf" srcId="{4B5E3617-DA94-4A4B-AB19-1DF8826C43B3}" destId="{0F6A7B6C-4773-4AC8-B6D8-E23332272146}" srcOrd="1" destOrd="0" presId="urn:microsoft.com/office/officeart/2005/8/layout/hProcess7"/>
    <dgm:cxn modelId="{0951054A-0AE9-44C9-8D7E-69C4B3B02CB7}" type="presParOf" srcId="{4B5E3617-DA94-4A4B-AB19-1DF8826C43B3}" destId="{CFD23327-EACE-497A-88D1-E3566C271CB4}" srcOrd="2" destOrd="0" presId="urn:microsoft.com/office/officeart/2005/8/layout/hProcess7"/>
    <dgm:cxn modelId="{61C0ED87-C3B9-44AE-BB98-18CF3A4B0DED}" type="presParOf" srcId="{E503712F-3661-4C55-A91F-D0DDCD6FD847}" destId="{F637712B-A2BC-4A86-B65C-60C89C33F5C1}" srcOrd="5" destOrd="0" presId="urn:microsoft.com/office/officeart/2005/8/layout/hProcess7"/>
    <dgm:cxn modelId="{EB415CC1-3C10-433A-8349-71DC4670EB9D}" type="presParOf" srcId="{E503712F-3661-4C55-A91F-D0DDCD6FD847}" destId="{0B9F6DE3-12FD-4C59-B3F6-0AB85779359E}" srcOrd="6" destOrd="0" presId="urn:microsoft.com/office/officeart/2005/8/layout/hProcess7"/>
    <dgm:cxn modelId="{FDFC1957-D829-4C93-84D1-A15D319E4744}" type="presParOf" srcId="{0B9F6DE3-12FD-4C59-B3F6-0AB85779359E}" destId="{93A0D2D8-5D79-4299-BA41-94C18FF8AC0A}" srcOrd="0" destOrd="0" presId="urn:microsoft.com/office/officeart/2005/8/layout/hProcess7"/>
    <dgm:cxn modelId="{4C464FC1-5A28-4846-863F-200E067239D2}" type="presParOf" srcId="{0B9F6DE3-12FD-4C59-B3F6-0AB85779359E}" destId="{1863B98A-30D3-4897-ADCC-9B2E2A2307BC}" srcOrd="1" destOrd="0" presId="urn:microsoft.com/office/officeart/2005/8/layout/hProcess7"/>
    <dgm:cxn modelId="{11AD070F-02A3-455B-8AC2-B10788D098BD}" type="presParOf" srcId="{0B9F6DE3-12FD-4C59-B3F6-0AB85779359E}" destId="{E79B5FC9-8F96-4CD8-B5BE-599A762FD956}" srcOrd="2" destOrd="0" presId="urn:microsoft.com/office/officeart/2005/8/layout/hProcess7"/>
    <dgm:cxn modelId="{CAA989AA-DDAE-4CBB-B6C9-B453B25EFA93}" type="presParOf" srcId="{E503712F-3661-4C55-A91F-D0DDCD6FD847}" destId="{EC0B06BC-137A-4194-BA5D-6254BBE7FC8B}" srcOrd="7" destOrd="0" presId="urn:microsoft.com/office/officeart/2005/8/layout/hProcess7"/>
    <dgm:cxn modelId="{44EDA9CE-5201-4684-A3F6-6F30BC09EE3F}" type="presParOf" srcId="{E503712F-3661-4C55-A91F-D0DDCD6FD847}" destId="{FE2A54A3-136C-4072-8EBC-F01B7BA2B691}" srcOrd="8" destOrd="0" presId="urn:microsoft.com/office/officeart/2005/8/layout/hProcess7"/>
    <dgm:cxn modelId="{6F28BC12-14B4-468A-A15E-D2878C92324A}" type="presParOf" srcId="{FE2A54A3-136C-4072-8EBC-F01B7BA2B691}" destId="{0F3238C5-2991-44AB-8BD0-C140FF2DB8EE}" srcOrd="0" destOrd="0" presId="urn:microsoft.com/office/officeart/2005/8/layout/hProcess7"/>
    <dgm:cxn modelId="{F715FD82-228E-4CFB-9E6C-FC58CB0F193F}" type="presParOf" srcId="{FE2A54A3-136C-4072-8EBC-F01B7BA2B691}" destId="{BF3DD27D-17CC-4AE6-8C05-F10583DA910C}" srcOrd="1" destOrd="0" presId="urn:microsoft.com/office/officeart/2005/8/layout/hProcess7"/>
    <dgm:cxn modelId="{14104980-2BDD-44CE-9B3C-3FDD95A658F6}" type="presParOf" srcId="{FE2A54A3-136C-4072-8EBC-F01B7BA2B691}" destId="{9CDE619E-3B08-4F9F-948A-357D0175DBAB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8D73BB-14BA-41F5-A472-A93D4317CC8D}" type="doc">
      <dgm:prSet loTypeId="urn:microsoft.com/office/officeart/2005/8/layout/matrix1" loCatId="matrix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C041D737-8789-4C48-89EB-55F09C326263}">
      <dgm:prSet phldrT="[Tekst]" custT="1"/>
      <dgm:spPr/>
      <dgm:t>
        <a:bodyPr/>
        <a:lstStyle/>
        <a:p>
          <a:r>
            <a:rPr lang="hr-HR" sz="1800" dirty="0" smtClean="0"/>
            <a:t>Ukupno 33 sata u tjednu</a:t>
          </a:r>
          <a:endParaRPr lang="hr-HR" sz="1800" dirty="0"/>
        </a:p>
      </dgm:t>
    </dgm:pt>
    <dgm:pt modelId="{ABD99BD6-5F41-4A67-905C-1E80ED702BD4}" type="parTrans" cxnId="{161E7B59-9360-440F-8CB6-8EBE4420DB55}">
      <dgm:prSet/>
      <dgm:spPr/>
      <dgm:t>
        <a:bodyPr/>
        <a:lstStyle/>
        <a:p>
          <a:endParaRPr lang="hr-HR"/>
        </a:p>
      </dgm:t>
    </dgm:pt>
    <dgm:pt modelId="{AF14D74C-4213-47CD-98A3-BEA02AC231CB}" type="sibTrans" cxnId="{161E7B59-9360-440F-8CB6-8EBE4420DB55}">
      <dgm:prSet/>
      <dgm:spPr/>
      <dgm:t>
        <a:bodyPr/>
        <a:lstStyle/>
        <a:p>
          <a:endParaRPr lang="hr-HR"/>
        </a:p>
      </dgm:t>
    </dgm:pt>
    <dgm:pt modelId="{F8E020E1-5045-41B8-A6B7-BF5A5693CC5D}">
      <dgm:prSet phldrT="[Tekst]" custT="1"/>
      <dgm:spPr/>
      <dgm:t>
        <a:bodyPr/>
        <a:lstStyle/>
        <a:p>
          <a:endParaRPr lang="hr-HR" sz="2400" dirty="0" smtClean="0"/>
        </a:p>
        <a:p>
          <a:endParaRPr lang="hr-HR" sz="2400" dirty="0" smtClean="0"/>
        </a:p>
        <a:p>
          <a:r>
            <a:rPr lang="hr-HR" sz="2400" dirty="0" smtClean="0"/>
            <a:t>6 općeobrazovnih predmeta: </a:t>
          </a:r>
          <a:r>
            <a:rPr lang="hr-HR" sz="2000" dirty="0" smtClean="0"/>
            <a:t>jezik i književnost, strani jezik, matematika, povijest, prirodoslovlje (biologija, kemija, fizika) i tjelesni odgoj</a:t>
          </a:r>
          <a:r>
            <a:rPr lang="hr-HR" sz="2400" dirty="0" smtClean="0"/>
            <a:t>, </a:t>
          </a:r>
          <a:r>
            <a:rPr lang="hr-HR" sz="2400" u="sng" dirty="0" smtClean="0"/>
            <a:t>svaki po tri sata tjedno</a:t>
          </a:r>
          <a:r>
            <a:rPr lang="hr-HR" sz="2400" dirty="0" smtClean="0"/>
            <a:t>.</a:t>
          </a:r>
        </a:p>
        <a:p>
          <a:r>
            <a:rPr lang="hr-HR" sz="2400" b="1" u="sng" dirty="0" smtClean="0"/>
            <a:t>18 sati</a:t>
          </a:r>
          <a:r>
            <a:rPr lang="hr-HR" sz="2400" u="sng" dirty="0" smtClean="0"/>
            <a:t> </a:t>
          </a:r>
          <a:endParaRPr lang="hr-HR" sz="2400" u="sng" dirty="0"/>
        </a:p>
      </dgm:t>
    </dgm:pt>
    <dgm:pt modelId="{D3A456EF-0BD9-4988-AEF3-6D8EB4E350FA}" type="parTrans" cxnId="{244C1D86-4EE2-448A-8D04-454415230E90}">
      <dgm:prSet/>
      <dgm:spPr/>
      <dgm:t>
        <a:bodyPr/>
        <a:lstStyle/>
        <a:p>
          <a:endParaRPr lang="hr-HR"/>
        </a:p>
      </dgm:t>
    </dgm:pt>
    <dgm:pt modelId="{20F799C2-2C6C-4FBD-9C89-BC5352A79EE7}" type="sibTrans" cxnId="{244C1D86-4EE2-448A-8D04-454415230E90}">
      <dgm:prSet/>
      <dgm:spPr/>
      <dgm:t>
        <a:bodyPr/>
        <a:lstStyle/>
        <a:p>
          <a:endParaRPr lang="hr-HR"/>
        </a:p>
      </dgm:t>
    </dgm:pt>
    <dgm:pt modelId="{8D9D5031-7845-4FBD-8ED8-A347034C2957}">
      <dgm:prSet phldrT="[Tekst]" custT="1"/>
      <dgm:spPr/>
      <dgm:t>
        <a:bodyPr/>
        <a:lstStyle/>
        <a:p>
          <a:endParaRPr lang="hr-HR" sz="2400" dirty="0" smtClean="0"/>
        </a:p>
        <a:p>
          <a:endParaRPr lang="hr-HR" sz="2400" dirty="0" smtClean="0"/>
        </a:p>
        <a:p>
          <a:r>
            <a:rPr lang="hr-HR" sz="2400" dirty="0" smtClean="0"/>
            <a:t>1 predmet na izbor učenika</a:t>
          </a:r>
        </a:p>
        <a:p>
          <a:r>
            <a:rPr lang="hr-HR" sz="2000" dirty="0" smtClean="0"/>
            <a:t>iz popisa</a:t>
          </a:r>
          <a:r>
            <a:rPr lang="hr-HR" sz="2400" dirty="0" smtClean="0"/>
            <a:t>: </a:t>
          </a:r>
          <a:r>
            <a:rPr lang="hr-HR" sz="2000" dirty="0" smtClean="0"/>
            <a:t>zdravlje, tehnologije, umjetnost ili predmet iz skupa ekonomskih</a:t>
          </a:r>
          <a:endParaRPr lang="hr-HR" sz="2400" b="1" dirty="0" smtClean="0"/>
        </a:p>
        <a:p>
          <a:r>
            <a:rPr lang="hr-HR" sz="2400" b="1" u="sng" dirty="0" smtClean="0"/>
            <a:t>3 sata</a:t>
          </a:r>
          <a:endParaRPr lang="hr-HR" sz="2400" u="sng" dirty="0"/>
        </a:p>
      </dgm:t>
    </dgm:pt>
    <dgm:pt modelId="{92A2CF69-6861-4024-8CA9-856CEE0E5E35}" type="parTrans" cxnId="{754E7C4F-A11D-47C9-B049-9A42D9072D0D}">
      <dgm:prSet/>
      <dgm:spPr/>
      <dgm:t>
        <a:bodyPr/>
        <a:lstStyle/>
        <a:p>
          <a:endParaRPr lang="hr-HR"/>
        </a:p>
      </dgm:t>
    </dgm:pt>
    <dgm:pt modelId="{4887838B-5299-45C9-A536-B86AC89D4776}" type="sibTrans" cxnId="{754E7C4F-A11D-47C9-B049-9A42D9072D0D}">
      <dgm:prSet/>
      <dgm:spPr/>
      <dgm:t>
        <a:bodyPr/>
        <a:lstStyle/>
        <a:p>
          <a:endParaRPr lang="hr-HR"/>
        </a:p>
      </dgm:t>
    </dgm:pt>
    <dgm:pt modelId="{055E5858-0E66-4523-9742-590BEF0356EB}">
      <dgm:prSet phldrT="[Tekst]" custT="1"/>
      <dgm:spPr/>
      <dgm:t>
        <a:bodyPr/>
        <a:lstStyle/>
        <a:p>
          <a:r>
            <a:rPr lang="hr-HR" sz="2400" dirty="0" smtClean="0"/>
            <a:t>1 specijalizirani predmet</a:t>
          </a:r>
        </a:p>
        <a:p>
          <a:r>
            <a:rPr lang="hr-HR" sz="2400" b="1" u="none" dirty="0" smtClean="0"/>
            <a:t> </a:t>
          </a:r>
          <a:r>
            <a:rPr lang="hr-HR" sz="2400" b="1" u="sng" dirty="0" smtClean="0"/>
            <a:t>10 sati </a:t>
          </a:r>
          <a:r>
            <a:rPr lang="hr-HR" sz="2400" b="0" u="none" dirty="0" smtClean="0"/>
            <a:t>                        </a:t>
          </a:r>
          <a:endParaRPr lang="hr-HR" sz="2400" b="1" u="sng" dirty="0" smtClean="0"/>
        </a:p>
        <a:p>
          <a:r>
            <a:rPr lang="hr-HR" sz="2400" b="0" u="none" dirty="0" smtClean="0"/>
            <a:t>Izborna nastava</a:t>
          </a:r>
        </a:p>
        <a:p>
          <a:r>
            <a:rPr lang="hr-HR" sz="2400" b="1" u="sng" dirty="0" smtClean="0"/>
            <a:t>2 sata</a:t>
          </a:r>
          <a:endParaRPr lang="hr-HR" sz="2400" b="1" u="sng" dirty="0"/>
        </a:p>
      </dgm:t>
    </dgm:pt>
    <dgm:pt modelId="{25A6E6DA-2A56-4A41-A43B-ADD85480684D}" type="parTrans" cxnId="{14B65F9E-12A7-493C-8E88-4CE377EC63EC}">
      <dgm:prSet/>
      <dgm:spPr/>
      <dgm:t>
        <a:bodyPr/>
        <a:lstStyle/>
        <a:p>
          <a:endParaRPr lang="hr-HR"/>
        </a:p>
      </dgm:t>
    </dgm:pt>
    <dgm:pt modelId="{E6458A08-D900-4277-B414-3B9C210DA1A5}" type="sibTrans" cxnId="{14B65F9E-12A7-493C-8E88-4CE377EC63EC}">
      <dgm:prSet/>
      <dgm:spPr/>
      <dgm:t>
        <a:bodyPr/>
        <a:lstStyle/>
        <a:p>
          <a:endParaRPr lang="hr-HR"/>
        </a:p>
      </dgm:t>
    </dgm:pt>
    <dgm:pt modelId="{3021F2B8-BD57-4B1F-9A3A-9014B1D7F381}">
      <dgm:prSet phldrT="[Tekst]" custT="1"/>
      <dgm:spPr/>
      <dgm:t>
        <a:bodyPr/>
        <a:lstStyle/>
        <a:p>
          <a:r>
            <a:rPr lang="hr-HR" sz="2400" dirty="0" smtClean="0"/>
            <a:t>2 specijalizirana predmeta</a:t>
          </a:r>
        </a:p>
        <a:p>
          <a:r>
            <a:rPr lang="hr-HR" sz="2400" b="1" u="sng" dirty="0" smtClean="0"/>
            <a:t>5 sati</a:t>
          </a:r>
        </a:p>
        <a:p>
          <a:r>
            <a:rPr lang="hr-HR" sz="2400" dirty="0" smtClean="0"/>
            <a:t>Izborna nastava</a:t>
          </a:r>
        </a:p>
        <a:p>
          <a:r>
            <a:rPr lang="hr-HR" sz="2400" b="1" u="sng" dirty="0" smtClean="0"/>
            <a:t>7 sati</a:t>
          </a:r>
          <a:endParaRPr lang="hr-HR" sz="2400" b="1" u="sng" dirty="0"/>
        </a:p>
      </dgm:t>
    </dgm:pt>
    <dgm:pt modelId="{7E590E99-A174-467F-BBD2-5148318F8FD8}" type="parTrans" cxnId="{44DF23CF-C73D-4316-A2D4-379640DB57DC}">
      <dgm:prSet/>
      <dgm:spPr/>
      <dgm:t>
        <a:bodyPr/>
        <a:lstStyle/>
        <a:p>
          <a:endParaRPr lang="hr-HR"/>
        </a:p>
      </dgm:t>
    </dgm:pt>
    <dgm:pt modelId="{5BD3569A-3B7F-461B-B203-62B967653FB2}" type="sibTrans" cxnId="{44DF23CF-C73D-4316-A2D4-379640DB57DC}">
      <dgm:prSet/>
      <dgm:spPr/>
      <dgm:t>
        <a:bodyPr/>
        <a:lstStyle/>
        <a:p>
          <a:endParaRPr lang="hr-HR"/>
        </a:p>
      </dgm:t>
    </dgm:pt>
    <dgm:pt modelId="{31B304B9-C2C3-45FC-8C89-14ACC3E515B9}" type="pres">
      <dgm:prSet presAssocID="{8F8D73BB-14BA-41F5-A472-A93D4317CC8D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hr-HR"/>
        </a:p>
      </dgm:t>
    </dgm:pt>
    <dgm:pt modelId="{15399812-7C2B-49F1-8EF3-735F3B592AD3}" type="pres">
      <dgm:prSet presAssocID="{8F8D73BB-14BA-41F5-A472-A93D4317CC8D}" presName="matrix" presStyleCnt="0"/>
      <dgm:spPr/>
    </dgm:pt>
    <dgm:pt modelId="{4E8AFE1B-DAEB-449C-BC7C-F0E74611F188}" type="pres">
      <dgm:prSet presAssocID="{8F8D73BB-14BA-41F5-A472-A93D4317CC8D}" presName="tile1" presStyleLbl="node1" presStyleIdx="0" presStyleCnt="4"/>
      <dgm:spPr/>
      <dgm:t>
        <a:bodyPr/>
        <a:lstStyle/>
        <a:p>
          <a:endParaRPr lang="hr-HR"/>
        </a:p>
      </dgm:t>
    </dgm:pt>
    <dgm:pt modelId="{9D408DB9-2714-4A2D-8929-4763054566AB}" type="pres">
      <dgm:prSet presAssocID="{8F8D73BB-14BA-41F5-A472-A93D4317CC8D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7BA1067-CADF-49E1-9B49-DD70B703EAED}" type="pres">
      <dgm:prSet presAssocID="{8F8D73BB-14BA-41F5-A472-A93D4317CC8D}" presName="tile2" presStyleLbl="node1" presStyleIdx="1" presStyleCnt="4"/>
      <dgm:spPr/>
      <dgm:t>
        <a:bodyPr/>
        <a:lstStyle/>
        <a:p>
          <a:endParaRPr lang="hr-HR"/>
        </a:p>
      </dgm:t>
    </dgm:pt>
    <dgm:pt modelId="{B669A2DC-CD10-4160-971F-752F6844E463}" type="pres">
      <dgm:prSet presAssocID="{8F8D73BB-14BA-41F5-A472-A93D4317CC8D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A0C9A39-C042-4C02-A7BE-99A118C1074F}" type="pres">
      <dgm:prSet presAssocID="{8F8D73BB-14BA-41F5-A472-A93D4317CC8D}" presName="tile3" presStyleLbl="node1" presStyleIdx="2" presStyleCnt="4" custLinFactNeighborX="251" custLinFactNeighborY="0"/>
      <dgm:spPr/>
      <dgm:t>
        <a:bodyPr/>
        <a:lstStyle/>
        <a:p>
          <a:endParaRPr lang="hr-HR"/>
        </a:p>
      </dgm:t>
    </dgm:pt>
    <dgm:pt modelId="{77813EAA-70A1-43AD-BB44-4F158D1CE5E7}" type="pres">
      <dgm:prSet presAssocID="{8F8D73BB-14BA-41F5-A472-A93D4317CC8D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9D6EA4EB-0193-4686-8A1B-0AFA7BC5798F}" type="pres">
      <dgm:prSet presAssocID="{8F8D73BB-14BA-41F5-A472-A93D4317CC8D}" presName="tile4" presStyleLbl="node1" presStyleIdx="3" presStyleCnt="4" custLinFactNeighborX="1750" custLinFactNeighborY="0"/>
      <dgm:spPr/>
      <dgm:t>
        <a:bodyPr/>
        <a:lstStyle/>
        <a:p>
          <a:endParaRPr lang="hr-HR"/>
        </a:p>
      </dgm:t>
    </dgm:pt>
    <dgm:pt modelId="{0A1D2AE2-F432-4F20-A3F6-EDD8E23A5B03}" type="pres">
      <dgm:prSet presAssocID="{8F8D73BB-14BA-41F5-A472-A93D4317CC8D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5248A2D6-2E55-4ACB-A550-22D00A31571B}" type="pres">
      <dgm:prSet presAssocID="{8F8D73BB-14BA-41F5-A472-A93D4317CC8D}" presName="centerTile" presStyleLbl="fgShp" presStyleIdx="0" presStyleCnt="1" custScaleX="74997" custScaleY="80569" custLinFactNeighborX="-418" custLinFactNeighborY="-2959">
        <dgm:presLayoutVars>
          <dgm:chMax val="0"/>
          <dgm:chPref val="0"/>
        </dgm:presLayoutVars>
      </dgm:prSet>
      <dgm:spPr/>
      <dgm:t>
        <a:bodyPr/>
        <a:lstStyle/>
        <a:p>
          <a:endParaRPr lang="hr-HR"/>
        </a:p>
      </dgm:t>
    </dgm:pt>
  </dgm:ptLst>
  <dgm:cxnLst>
    <dgm:cxn modelId="{44DF23CF-C73D-4316-A2D4-379640DB57DC}" srcId="{C041D737-8789-4C48-89EB-55F09C326263}" destId="{3021F2B8-BD57-4B1F-9A3A-9014B1D7F381}" srcOrd="3" destOrd="0" parTransId="{7E590E99-A174-467F-BBD2-5148318F8FD8}" sibTransId="{5BD3569A-3B7F-461B-B203-62B967653FB2}"/>
    <dgm:cxn modelId="{754E7C4F-A11D-47C9-B049-9A42D9072D0D}" srcId="{C041D737-8789-4C48-89EB-55F09C326263}" destId="{8D9D5031-7845-4FBD-8ED8-A347034C2957}" srcOrd="1" destOrd="0" parTransId="{92A2CF69-6861-4024-8CA9-856CEE0E5E35}" sibTransId="{4887838B-5299-45C9-A536-B86AC89D4776}"/>
    <dgm:cxn modelId="{A3AD9FC4-EC59-4E3D-AC7F-7C907702A605}" type="presOf" srcId="{8D9D5031-7845-4FBD-8ED8-A347034C2957}" destId="{F7BA1067-CADF-49E1-9B49-DD70B703EAED}" srcOrd="0" destOrd="0" presId="urn:microsoft.com/office/officeart/2005/8/layout/matrix1"/>
    <dgm:cxn modelId="{2CB65441-A8B8-4735-A774-84DADD93D54F}" type="presOf" srcId="{C041D737-8789-4C48-89EB-55F09C326263}" destId="{5248A2D6-2E55-4ACB-A550-22D00A31571B}" srcOrd="0" destOrd="0" presId="urn:microsoft.com/office/officeart/2005/8/layout/matrix1"/>
    <dgm:cxn modelId="{4E465041-EC03-4BC0-8F29-75104213421D}" type="presOf" srcId="{3021F2B8-BD57-4B1F-9A3A-9014B1D7F381}" destId="{9D6EA4EB-0193-4686-8A1B-0AFA7BC5798F}" srcOrd="0" destOrd="0" presId="urn:microsoft.com/office/officeart/2005/8/layout/matrix1"/>
    <dgm:cxn modelId="{C65500EB-BE08-46B7-B1A7-A04CF47A4EC3}" type="presOf" srcId="{F8E020E1-5045-41B8-A6B7-BF5A5693CC5D}" destId="{4E8AFE1B-DAEB-449C-BC7C-F0E74611F188}" srcOrd="0" destOrd="0" presId="urn:microsoft.com/office/officeart/2005/8/layout/matrix1"/>
    <dgm:cxn modelId="{834F9B9F-9EE3-423B-94D8-4ED2DAA3E510}" type="presOf" srcId="{F8E020E1-5045-41B8-A6B7-BF5A5693CC5D}" destId="{9D408DB9-2714-4A2D-8929-4763054566AB}" srcOrd="1" destOrd="0" presId="urn:microsoft.com/office/officeart/2005/8/layout/matrix1"/>
    <dgm:cxn modelId="{666054FC-1808-4F26-9BCC-9AB173EAB3FC}" type="presOf" srcId="{8D9D5031-7845-4FBD-8ED8-A347034C2957}" destId="{B669A2DC-CD10-4160-971F-752F6844E463}" srcOrd="1" destOrd="0" presId="urn:microsoft.com/office/officeart/2005/8/layout/matrix1"/>
    <dgm:cxn modelId="{A0AAC0EC-7016-4E9A-9DCB-125658233FA1}" type="presOf" srcId="{8F8D73BB-14BA-41F5-A472-A93D4317CC8D}" destId="{31B304B9-C2C3-45FC-8C89-14ACC3E515B9}" srcOrd="0" destOrd="0" presId="urn:microsoft.com/office/officeart/2005/8/layout/matrix1"/>
    <dgm:cxn modelId="{2BB84D89-344D-4665-B19A-4C5EB3C9EEAF}" type="presOf" srcId="{055E5858-0E66-4523-9742-590BEF0356EB}" destId="{5A0C9A39-C042-4C02-A7BE-99A118C1074F}" srcOrd="0" destOrd="0" presId="urn:microsoft.com/office/officeart/2005/8/layout/matrix1"/>
    <dgm:cxn modelId="{B0BA80FD-129F-4EF3-8F3C-74B5F4E0F3B0}" type="presOf" srcId="{055E5858-0E66-4523-9742-590BEF0356EB}" destId="{77813EAA-70A1-43AD-BB44-4F158D1CE5E7}" srcOrd="1" destOrd="0" presId="urn:microsoft.com/office/officeart/2005/8/layout/matrix1"/>
    <dgm:cxn modelId="{14B65F9E-12A7-493C-8E88-4CE377EC63EC}" srcId="{C041D737-8789-4C48-89EB-55F09C326263}" destId="{055E5858-0E66-4523-9742-590BEF0356EB}" srcOrd="2" destOrd="0" parTransId="{25A6E6DA-2A56-4A41-A43B-ADD85480684D}" sibTransId="{E6458A08-D900-4277-B414-3B9C210DA1A5}"/>
    <dgm:cxn modelId="{244C1D86-4EE2-448A-8D04-454415230E90}" srcId="{C041D737-8789-4C48-89EB-55F09C326263}" destId="{F8E020E1-5045-41B8-A6B7-BF5A5693CC5D}" srcOrd="0" destOrd="0" parTransId="{D3A456EF-0BD9-4988-AEF3-6D8EB4E350FA}" sibTransId="{20F799C2-2C6C-4FBD-9C89-BC5352A79EE7}"/>
    <dgm:cxn modelId="{4885239F-F19B-4CA1-9FDF-202162AA2B71}" type="presOf" srcId="{3021F2B8-BD57-4B1F-9A3A-9014B1D7F381}" destId="{0A1D2AE2-F432-4F20-A3F6-EDD8E23A5B03}" srcOrd="1" destOrd="0" presId="urn:microsoft.com/office/officeart/2005/8/layout/matrix1"/>
    <dgm:cxn modelId="{161E7B59-9360-440F-8CB6-8EBE4420DB55}" srcId="{8F8D73BB-14BA-41F5-A472-A93D4317CC8D}" destId="{C041D737-8789-4C48-89EB-55F09C326263}" srcOrd="0" destOrd="0" parTransId="{ABD99BD6-5F41-4A67-905C-1E80ED702BD4}" sibTransId="{AF14D74C-4213-47CD-98A3-BEA02AC231CB}"/>
    <dgm:cxn modelId="{CEBC2EF6-AC46-4982-8B79-B393CB124DD5}" type="presParOf" srcId="{31B304B9-C2C3-45FC-8C89-14ACC3E515B9}" destId="{15399812-7C2B-49F1-8EF3-735F3B592AD3}" srcOrd="0" destOrd="0" presId="urn:microsoft.com/office/officeart/2005/8/layout/matrix1"/>
    <dgm:cxn modelId="{A0F9F4EB-9200-42F7-92E0-6D15ABE2434F}" type="presParOf" srcId="{15399812-7C2B-49F1-8EF3-735F3B592AD3}" destId="{4E8AFE1B-DAEB-449C-BC7C-F0E74611F188}" srcOrd="0" destOrd="0" presId="urn:microsoft.com/office/officeart/2005/8/layout/matrix1"/>
    <dgm:cxn modelId="{CFEFD106-D447-43B5-AC89-455F480EE3D9}" type="presParOf" srcId="{15399812-7C2B-49F1-8EF3-735F3B592AD3}" destId="{9D408DB9-2714-4A2D-8929-4763054566AB}" srcOrd="1" destOrd="0" presId="urn:microsoft.com/office/officeart/2005/8/layout/matrix1"/>
    <dgm:cxn modelId="{D1AF346F-8593-4BC4-A3F7-DD60C4235192}" type="presParOf" srcId="{15399812-7C2B-49F1-8EF3-735F3B592AD3}" destId="{F7BA1067-CADF-49E1-9B49-DD70B703EAED}" srcOrd="2" destOrd="0" presId="urn:microsoft.com/office/officeart/2005/8/layout/matrix1"/>
    <dgm:cxn modelId="{16941848-A766-4537-8959-868A3033F4A1}" type="presParOf" srcId="{15399812-7C2B-49F1-8EF3-735F3B592AD3}" destId="{B669A2DC-CD10-4160-971F-752F6844E463}" srcOrd="3" destOrd="0" presId="urn:microsoft.com/office/officeart/2005/8/layout/matrix1"/>
    <dgm:cxn modelId="{22E39C3D-F30B-4E0E-B5DB-DB4455E0CCF4}" type="presParOf" srcId="{15399812-7C2B-49F1-8EF3-735F3B592AD3}" destId="{5A0C9A39-C042-4C02-A7BE-99A118C1074F}" srcOrd="4" destOrd="0" presId="urn:microsoft.com/office/officeart/2005/8/layout/matrix1"/>
    <dgm:cxn modelId="{9FDC539F-487D-4E41-85F0-AEFE08FF7A31}" type="presParOf" srcId="{15399812-7C2B-49F1-8EF3-735F3B592AD3}" destId="{77813EAA-70A1-43AD-BB44-4F158D1CE5E7}" srcOrd="5" destOrd="0" presId="urn:microsoft.com/office/officeart/2005/8/layout/matrix1"/>
    <dgm:cxn modelId="{3EE85FB7-AFF7-4185-800C-5E49E1B0B908}" type="presParOf" srcId="{15399812-7C2B-49F1-8EF3-735F3B592AD3}" destId="{9D6EA4EB-0193-4686-8A1B-0AFA7BC5798F}" srcOrd="6" destOrd="0" presId="urn:microsoft.com/office/officeart/2005/8/layout/matrix1"/>
    <dgm:cxn modelId="{9E6BE0E5-9258-4CAF-9121-961311B4DE4D}" type="presParOf" srcId="{15399812-7C2B-49F1-8EF3-735F3B592AD3}" destId="{0A1D2AE2-F432-4F20-A3F6-EDD8E23A5B03}" srcOrd="7" destOrd="0" presId="urn:microsoft.com/office/officeart/2005/8/layout/matrix1"/>
    <dgm:cxn modelId="{7F931BDC-7C18-4CEF-B486-C97594DED14B}" type="presParOf" srcId="{31B304B9-C2C3-45FC-8C89-14ACC3E515B9}" destId="{5248A2D6-2E55-4ACB-A550-22D00A31571B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1FA4AEE-393C-4E2C-B615-492A7A970B49}">
      <dsp:nvSpPr>
        <dsp:cNvPr id="0" name=""/>
        <dsp:cNvSpPr/>
      </dsp:nvSpPr>
      <dsp:spPr>
        <a:xfrm>
          <a:off x="95679" y="879875"/>
          <a:ext cx="1985367" cy="2382440"/>
        </a:xfrm>
        <a:prstGeom prst="roundRect">
          <a:avLst>
            <a:gd name="adj" fmla="val 5000"/>
          </a:avLst>
        </a:prstGeom>
        <a:gradFill rotWithShape="1">
          <a:gsLst>
            <a:gs pos="0">
              <a:schemeClr val="accent3">
                <a:shade val="51000"/>
                <a:satMod val="130000"/>
              </a:schemeClr>
            </a:gs>
            <a:gs pos="80000">
              <a:schemeClr val="accent3">
                <a:shade val="93000"/>
                <a:satMod val="130000"/>
              </a:schemeClr>
            </a:gs>
            <a:gs pos="100000">
              <a:schemeClr val="accent3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3"/>
        </a:lnRef>
        <a:fillRef idx="3">
          <a:schemeClr val="accent3"/>
        </a:fillRef>
        <a:effectRef idx="3">
          <a:schemeClr val="accent3"/>
        </a:effectRef>
        <a:fontRef idx="minor">
          <a:schemeClr val="lt1"/>
        </a:fontRef>
      </dsp:style>
      <dsp:txBody>
        <a:bodyPr spcFirstLastPara="0" vert="horz" wrap="square" lIns="0" tIns="75438" rIns="97790" bIns="0" numCol="1" spcCol="1270" anchor="t" anchorCtr="0">
          <a:noAutofit/>
        </a:bodyPr>
        <a:lstStyle/>
        <a:p>
          <a:pPr lvl="0" algn="r" defTabSz="96901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180" kern="1200" baseline="0" dirty="0"/>
        </a:p>
      </dsp:txBody>
      <dsp:txXfrm rot="16200000">
        <a:off x="-682584" y="1658139"/>
        <a:ext cx="1953601" cy="397073"/>
      </dsp:txXfrm>
    </dsp:sp>
    <dsp:sp modelId="{BBB345D0-18B9-498B-87BE-636231DB1394}">
      <dsp:nvSpPr>
        <dsp:cNvPr id="0" name=""/>
        <dsp:cNvSpPr/>
      </dsp:nvSpPr>
      <dsp:spPr>
        <a:xfrm>
          <a:off x="492753" y="879875"/>
          <a:ext cx="1479098" cy="238244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Početna škola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1. – 5. razredi</a:t>
          </a:r>
          <a:endParaRPr lang="hr-HR" sz="2000" kern="1200" dirty="0"/>
        </a:p>
      </dsp:txBody>
      <dsp:txXfrm>
        <a:off x="492753" y="879875"/>
        <a:ext cx="1479098" cy="2382440"/>
      </dsp:txXfrm>
    </dsp:sp>
    <dsp:sp modelId="{3A6E890C-5732-4B0F-927E-0A64968CA10C}">
      <dsp:nvSpPr>
        <dsp:cNvPr id="0" name=""/>
        <dsp:cNvSpPr/>
      </dsp:nvSpPr>
      <dsp:spPr>
        <a:xfrm>
          <a:off x="2055316" y="840779"/>
          <a:ext cx="1985367" cy="2382440"/>
        </a:xfrm>
        <a:prstGeom prst="roundRect">
          <a:avLst>
            <a:gd name="adj" fmla="val 5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5438" rIns="97790" bIns="0" numCol="1" spcCol="1270" anchor="t" anchorCtr="0">
          <a:noAutofit/>
        </a:bodyPr>
        <a:lstStyle/>
        <a:p>
          <a:pPr lvl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200" kern="1200"/>
        </a:p>
      </dsp:txBody>
      <dsp:txXfrm rot="16200000">
        <a:off x="1277052" y="1619043"/>
        <a:ext cx="1953601" cy="397073"/>
      </dsp:txXfrm>
    </dsp:sp>
    <dsp:sp modelId="{65A0870F-389B-487D-A329-F11C88F17EA8}">
      <dsp:nvSpPr>
        <dsp:cNvPr id="0" name=""/>
        <dsp:cNvSpPr/>
      </dsp:nvSpPr>
      <dsp:spPr>
        <a:xfrm rot="5400000">
          <a:off x="1890224" y="2733758"/>
          <a:ext cx="350036" cy="29780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FD23327-EACE-497A-88D1-E3566C271CB4}">
      <dsp:nvSpPr>
        <dsp:cNvPr id="0" name=""/>
        <dsp:cNvSpPr/>
      </dsp:nvSpPr>
      <dsp:spPr>
        <a:xfrm>
          <a:off x="2452389" y="840779"/>
          <a:ext cx="1479098" cy="2382440"/>
        </a:xfrm>
        <a:prstGeom prst="rect">
          <a:avLst/>
        </a:prstGeom>
        <a:noFill/>
        <a:ln w="9525" cap="flat" cmpd="sng" algn="ctr">
          <a:noFill/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/>
      </dsp:spPr>
      <dsp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Osnovna škola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6. – 9. razredi</a:t>
          </a:r>
          <a:endParaRPr lang="hr-HR" sz="2000" kern="1200" dirty="0"/>
        </a:p>
      </dsp:txBody>
      <dsp:txXfrm>
        <a:off x="2452389" y="840779"/>
        <a:ext cx="1479098" cy="2382440"/>
      </dsp:txXfrm>
    </dsp:sp>
    <dsp:sp modelId="{0F3238C5-2991-44AB-8BD0-C140FF2DB8EE}">
      <dsp:nvSpPr>
        <dsp:cNvPr id="0" name=""/>
        <dsp:cNvSpPr/>
      </dsp:nvSpPr>
      <dsp:spPr>
        <a:xfrm>
          <a:off x="4110171" y="840779"/>
          <a:ext cx="1985367" cy="2382440"/>
        </a:xfrm>
        <a:prstGeom prst="roundRect">
          <a:avLst>
            <a:gd name="adj" fmla="val 5000"/>
          </a:avLst>
        </a:prstGeom>
        <a:solidFill>
          <a:schemeClr val="accent2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2"/>
        </a:fillRef>
        <a:effectRef idx="1">
          <a:schemeClr val="accent2"/>
        </a:effectRef>
        <a:fontRef idx="minor">
          <a:schemeClr val="lt1"/>
        </a:fontRef>
      </dsp:style>
      <dsp:txBody>
        <a:bodyPr spcFirstLastPara="0" vert="horz" wrap="square" lIns="0" tIns="75438" rIns="97790" bIns="0" numCol="1" spcCol="1270" anchor="t" anchorCtr="0">
          <a:noAutofit/>
        </a:bodyPr>
        <a:lstStyle/>
        <a:p>
          <a:pPr lvl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200" kern="1200"/>
        </a:p>
      </dsp:txBody>
      <dsp:txXfrm rot="16200000">
        <a:off x="3331907" y="1619043"/>
        <a:ext cx="1953601" cy="397073"/>
      </dsp:txXfrm>
    </dsp:sp>
    <dsp:sp modelId="{1863B98A-30D3-4897-ADCC-9B2E2A2307BC}">
      <dsp:nvSpPr>
        <dsp:cNvPr id="0" name=""/>
        <dsp:cNvSpPr/>
      </dsp:nvSpPr>
      <dsp:spPr>
        <a:xfrm rot="5400000">
          <a:off x="3945079" y="2733758"/>
          <a:ext cx="350036" cy="29780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CDE619E-3B08-4F9F-948A-357D0175DBAB}">
      <dsp:nvSpPr>
        <dsp:cNvPr id="0" name=""/>
        <dsp:cNvSpPr/>
      </dsp:nvSpPr>
      <dsp:spPr>
        <a:xfrm>
          <a:off x="4507244" y="840779"/>
          <a:ext cx="1479098" cy="238244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2296" rIns="0" bIns="0" numCol="1" spcCol="1270" anchor="t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“Starija” škola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10. – 12. razredi</a:t>
          </a:r>
          <a:r>
            <a:rPr lang="hr-HR" sz="2400" kern="1200" dirty="0" smtClean="0"/>
            <a:t> </a:t>
          </a:r>
          <a:endParaRPr lang="hr-HR" sz="2400" kern="1200" dirty="0"/>
        </a:p>
      </dsp:txBody>
      <dsp:txXfrm>
        <a:off x="4507244" y="840779"/>
        <a:ext cx="1479098" cy="238244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E8AFE1B-DAEB-449C-BC7C-F0E74611F188}">
      <dsp:nvSpPr>
        <dsp:cNvPr id="0" name=""/>
        <dsp:cNvSpPr/>
      </dsp:nvSpPr>
      <dsp:spPr>
        <a:xfrm rot="16200000">
          <a:off x="725252" y="-725252"/>
          <a:ext cx="2664295" cy="4114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6 općeobrazovnih predmeta: </a:t>
          </a:r>
          <a:r>
            <a:rPr lang="hr-HR" sz="2000" kern="1200" dirty="0" smtClean="0"/>
            <a:t>jezik i književnost, strani jezik, matematika, povijest, prirodoslovlje (biologija, kemija, fizika) i tjelesni odgoj</a:t>
          </a:r>
          <a:r>
            <a:rPr lang="hr-HR" sz="2400" kern="1200" dirty="0" smtClean="0"/>
            <a:t>, </a:t>
          </a:r>
          <a:r>
            <a:rPr lang="hr-HR" sz="2400" u="sng" kern="1200" dirty="0" smtClean="0"/>
            <a:t>svaki po tri sata tjedno</a:t>
          </a:r>
          <a:r>
            <a:rPr lang="hr-HR" sz="2400" kern="1200" dirty="0" smtClean="0"/>
            <a:t>.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u="sng" kern="1200" dirty="0" smtClean="0"/>
            <a:t>18 sati</a:t>
          </a:r>
          <a:r>
            <a:rPr lang="hr-HR" sz="2400" u="sng" kern="1200" dirty="0" smtClean="0"/>
            <a:t> </a:t>
          </a:r>
          <a:endParaRPr lang="hr-HR" sz="2400" u="sng" kern="1200" dirty="0"/>
        </a:p>
      </dsp:txBody>
      <dsp:txXfrm rot="16200000">
        <a:off x="1058288" y="-1058288"/>
        <a:ext cx="1998222" cy="4114800"/>
      </dsp:txXfrm>
    </dsp:sp>
    <dsp:sp modelId="{F7BA1067-CADF-49E1-9B49-DD70B703EAED}">
      <dsp:nvSpPr>
        <dsp:cNvPr id="0" name=""/>
        <dsp:cNvSpPr/>
      </dsp:nvSpPr>
      <dsp:spPr>
        <a:xfrm>
          <a:off x="4114800" y="0"/>
          <a:ext cx="4114800" cy="2664295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2400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1 predmet na izbor učenika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 smtClean="0"/>
            <a:t>iz popisa</a:t>
          </a:r>
          <a:r>
            <a:rPr lang="hr-HR" sz="2400" kern="1200" dirty="0" smtClean="0"/>
            <a:t>: </a:t>
          </a:r>
          <a:r>
            <a:rPr lang="hr-HR" sz="2000" kern="1200" dirty="0" smtClean="0"/>
            <a:t>zdravlje, tehnologije, umjetnost ili predmet iz skupa ekonomskih</a:t>
          </a:r>
          <a:endParaRPr lang="hr-HR" sz="2400" b="1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u="sng" kern="1200" dirty="0" smtClean="0"/>
            <a:t>3 sata</a:t>
          </a:r>
          <a:endParaRPr lang="hr-HR" sz="2400" u="sng" kern="1200" dirty="0"/>
        </a:p>
      </dsp:txBody>
      <dsp:txXfrm>
        <a:off x="4114800" y="0"/>
        <a:ext cx="4114800" cy="1998222"/>
      </dsp:txXfrm>
    </dsp:sp>
    <dsp:sp modelId="{5A0C9A39-C042-4C02-A7BE-99A118C1074F}">
      <dsp:nvSpPr>
        <dsp:cNvPr id="0" name=""/>
        <dsp:cNvSpPr/>
      </dsp:nvSpPr>
      <dsp:spPr>
        <a:xfrm rot="10800000">
          <a:off x="10328" y="2664295"/>
          <a:ext cx="4114800" cy="2664295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1 specijalizirani predmet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u="none" kern="1200" dirty="0" smtClean="0"/>
            <a:t> </a:t>
          </a:r>
          <a:r>
            <a:rPr lang="hr-HR" sz="2400" b="1" u="sng" kern="1200" dirty="0" smtClean="0"/>
            <a:t>10 sati </a:t>
          </a:r>
          <a:r>
            <a:rPr lang="hr-HR" sz="2400" b="0" u="none" kern="1200" dirty="0" smtClean="0"/>
            <a:t>                        </a:t>
          </a:r>
          <a:endParaRPr lang="hr-HR" sz="2400" b="1" u="sng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0" u="none" kern="1200" dirty="0" smtClean="0"/>
            <a:t>Izborna nastava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u="sng" kern="1200" dirty="0" smtClean="0"/>
            <a:t>2 sata</a:t>
          </a:r>
          <a:endParaRPr lang="hr-HR" sz="2400" b="1" u="sng" kern="1200" dirty="0"/>
        </a:p>
      </dsp:txBody>
      <dsp:txXfrm rot="10800000">
        <a:off x="10328" y="3330369"/>
        <a:ext cx="4114800" cy="1998222"/>
      </dsp:txXfrm>
    </dsp:sp>
    <dsp:sp modelId="{9D6EA4EB-0193-4686-8A1B-0AFA7BC5798F}">
      <dsp:nvSpPr>
        <dsp:cNvPr id="0" name=""/>
        <dsp:cNvSpPr/>
      </dsp:nvSpPr>
      <dsp:spPr>
        <a:xfrm rot="5400000">
          <a:off x="4840051" y="1939043"/>
          <a:ext cx="2664295" cy="4114800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2 specijalizirana predmeta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u="sng" kern="1200" dirty="0" smtClean="0"/>
            <a:t>5 sati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kern="1200" dirty="0" smtClean="0"/>
            <a:t>Izborna nastava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400" b="1" u="sng" kern="1200" dirty="0" smtClean="0"/>
            <a:t>7 sati</a:t>
          </a:r>
          <a:endParaRPr lang="hr-HR" sz="2400" b="1" u="sng" kern="1200" dirty="0"/>
        </a:p>
      </dsp:txBody>
      <dsp:txXfrm rot="5400000">
        <a:off x="5173088" y="2272080"/>
        <a:ext cx="1998222" cy="4114800"/>
      </dsp:txXfrm>
    </dsp:sp>
    <dsp:sp modelId="{5248A2D6-2E55-4ACB-A550-22D00A31571B}">
      <dsp:nvSpPr>
        <dsp:cNvPr id="0" name=""/>
        <dsp:cNvSpPr/>
      </dsp:nvSpPr>
      <dsp:spPr>
        <a:xfrm>
          <a:off x="3178687" y="2088228"/>
          <a:ext cx="1851585" cy="1073298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800" kern="1200" dirty="0" smtClean="0"/>
            <a:t>Ukupno 33 sata u tjednu</a:t>
          </a:r>
          <a:endParaRPr lang="hr-HR" sz="1800" kern="1200" dirty="0"/>
        </a:p>
      </dsp:txBody>
      <dsp:txXfrm>
        <a:off x="3178687" y="2088228"/>
        <a:ext cx="1851585" cy="10732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196F9B-0E31-47C6-A0A4-17C3E9432616}" type="datetimeFigureOut">
              <a:rPr lang="hr-HR" smtClean="0"/>
              <a:pPr/>
              <a:t>2.11.2015.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CA4631-F679-417F-8CE1-AD63A3EEE2F4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A4631-F679-417F-8CE1-AD63A3EEE2F4}" type="slidenum">
              <a:rPr lang="hr-HR" smtClean="0"/>
              <a:pPr/>
              <a:t>5</a:t>
            </a:fld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A4631-F679-417F-8CE1-AD63A3EEE2F4}" type="slidenum">
              <a:rPr lang="hr-HR" smtClean="0"/>
              <a:pPr/>
              <a:t>10</a:t>
            </a:fld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CA4631-F679-417F-8CE1-AD63A3EEE2F4}" type="slidenum">
              <a:rPr lang="hr-HR" smtClean="0"/>
              <a:pPr/>
              <a:t>20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2.11.2015.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2.11.2015.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2.11.2015.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2.11.2015.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2.11.2015.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2.11.2015.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2.11.2015.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2.11.2015.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2.11.2015.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2.11.2015.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2.11.2015.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1A071-2A74-455A-A49A-8BB21E4AC2F6}" type="datetimeFigureOut">
              <a:rPr lang="sr-Latn-CS" smtClean="0"/>
              <a:pPr/>
              <a:t>2.11.2015.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r-HR" b="1" dirty="0" smtClean="0"/>
              <a:t>Organizacija ukrajinskog školskog sustava</a:t>
            </a:r>
            <a:endParaRPr lang="hr-HR" b="1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716016" y="4941168"/>
            <a:ext cx="3920480" cy="1008112"/>
          </a:xfrm>
        </p:spPr>
        <p:txBody>
          <a:bodyPr>
            <a:normAutofit/>
          </a:bodyPr>
          <a:lstStyle/>
          <a:p>
            <a:r>
              <a:rPr lang="hr-HR" sz="2400" b="1" dirty="0" err="1" smtClean="0"/>
              <a:t>Iryna</a:t>
            </a:r>
            <a:r>
              <a:rPr lang="hr-HR" sz="2400" b="1" dirty="0" smtClean="0"/>
              <a:t> Lisac</a:t>
            </a:r>
          </a:p>
          <a:p>
            <a:r>
              <a:rPr lang="hr-HR" sz="1800" b="1" dirty="0" smtClean="0"/>
              <a:t>Zagreb, 2015.</a:t>
            </a:r>
          </a:p>
          <a:p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75000"/>
                <a:alpha val="61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Struktura Državnog standarda: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124744"/>
            <a:ext cx="8229600" cy="12527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hr-HR" sz="2000" b="1" dirty="0" smtClean="0"/>
              <a:t>2.)  Temeljni nastavni plan u kojem je naveden tjedni broj sati iz matematike na svakom stupnju obrazovanja</a:t>
            </a:r>
          </a:p>
          <a:p>
            <a:pPr>
              <a:buNone/>
            </a:pPr>
            <a:endParaRPr lang="hr-HR" sz="2000" b="1" dirty="0" smtClean="0"/>
          </a:p>
          <a:p>
            <a:pPr>
              <a:buNone/>
            </a:pPr>
            <a:r>
              <a:rPr lang="hr-HR" sz="2000" dirty="0" smtClean="0"/>
              <a:t>2.1.) </a:t>
            </a:r>
            <a:r>
              <a:rPr lang="hr-HR" sz="2000" dirty="0" err="1" smtClean="0"/>
              <a:t>Nevarijabilna</a:t>
            </a:r>
            <a:r>
              <a:rPr lang="hr-HR" sz="2000" dirty="0" smtClean="0"/>
              <a:t> (</a:t>
            </a:r>
            <a:r>
              <a:rPr lang="hr-HR" sz="2000" dirty="0" err="1" smtClean="0"/>
              <a:t>jezgrovna</a:t>
            </a:r>
            <a:r>
              <a:rPr lang="hr-HR" sz="2000" dirty="0" smtClean="0"/>
              <a:t>) komponenta (obavezna za sve škole):</a:t>
            </a:r>
          </a:p>
          <a:p>
            <a:pPr>
              <a:buNone/>
            </a:pPr>
            <a:endParaRPr lang="hr-HR" sz="2000" dirty="0"/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395536" y="2852936"/>
          <a:ext cx="8352929" cy="3277444"/>
        </p:xfrm>
        <a:graphic>
          <a:graphicData uri="http://schemas.openxmlformats.org/drawingml/2006/table">
            <a:tbl>
              <a:tblPr/>
              <a:tblGrid>
                <a:gridCol w="1344179"/>
                <a:gridCol w="1344179"/>
                <a:gridCol w="1344179"/>
                <a:gridCol w="1345109"/>
                <a:gridCol w="815042"/>
                <a:gridCol w="1008112"/>
                <a:gridCol w="1152129"/>
              </a:tblGrid>
              <a:tr h="288032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Matematika</a:t>
                      </a:r>
                    </a:p>
                  </a:txBody>
                  <a:tcPr marL="30119" marR="301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Opći broj sati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08266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II. stupanj (od 5. po 9. razred)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III. stupanj (10.- 11. </a:t>
                      </a:r>
                      <a:r>
                        <a:rPr lang="hr-HR" sz="18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razredi</a:t>
                      </a: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225727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tjedno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godišnje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%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(od ukupnog broja sati za </a:t>
                      </a: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sve predmete)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tjedno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godišnje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(od ukupnog broja sati za sve predmete</a:t>
                      </a:r>
                      <a:r>
                        <a:rPr lang="hr-HR" sz="5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902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700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210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7.9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5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Struktura Državnog standarda: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1396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hr-HR" sz="1900" dirty="0" smtClean="0"/>
              <a:t>2.2.) Varijabilna komponenta (diferencirani kurikulum) – ovisi o vrsti škole, strukovnom smjeru </a:t>
            </a:r>
            <a:r>
              <a:rPr lang="hr-HR" sz="1900" dirty="0" err="1" smtClean="0"/>
              <a:t>itd</a:t>
            </a:r>
            <a:r>
              <a:rPr lang="hr-HR" sz="1900" dirty="0" smtClean="0"/>
              <a:t>.</a:t>
            </a:r>
          </a:p>
          <a:p>
            <a:pPr>
              <a:buNone/>
            </a:pPr>
            <a:endParaRPr lang="hr-HR" sz="1900" dirty="0" smtClean="0"/>
          </a:p>
          <a:p>
            <a:pPr>
              <a:buNone/>
            </a:pPr>
            <a:r>
              <a:rPr lang="hr-HR" sz="1900" dirty="0" smtClean="0"/>
              <a:t>2.2.1.) Za dominirajuće predmete predviđeni su dodatni sati (obvezni):</a:t>
            </a:r>
          </a:p>
          <a:p>
            <a:pPr>
              <a:buNone/>
            </a:pPr>
            <a:endParaRPr lang="hr-HR" sz="1900" dirty="0" smtClean="0"/>
          </a:p>
          <a:p>
            <a:pPr>
              <a:buNone/>
            </a:pPr>
            <a:endParaRPr lang="hr-HR" sz="1900" dirty="0" smtClean="0"/>
          </a:p>
          <a:p>
            <a:pPr>
              <a:buNone/>
            </a:pPr>
            <a:endParaRPr lang="hr-HR" sz="1900" dirty="0" smtClean="0"/>
          </a:p>
          <a:p>
            <a:pPr>
              <a:buNone/>
            </a:pPr>
            <a:endParaRPr lang="hr-HR" sz="1900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/>
        </p:nvGraphicFramePr>
        <p:xfrm>
          <a:off x="1115616" y="2708920"/>
          <a:ext cx="6840760" cy="2592287"/>
        </p:xfrm>
        <a:graphic>
          <a:graphicData uri="http://schemas.openxmlformats.org/drawingml/2006/table">
            <a:tbl>
              <a:tblPr/>
              <a:tblGrid>
                <a:gridCol w="1368152"/>
                <a:gridCol w="1728192"/>
                <a:gridCol w="1728192"/>
                <a:gridCol w="2016224"/>
              </a:tblGrid>
              <a:tr h="326434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Calibri"/>
                          <a:ea typeface="Calibri"/>
                          <a:cs typeface="Times New Roman"/>
                        </a:rPr>
                        <a:t>Matematika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Calibri"/>
                          <a:ea typeface="Calibri"/>
                          <a:cs typeface="Times New Roman"/>
                        </a:rPr>
                        <a:t>(i ostalo)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49" marR="294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latin typeface="Calibri"/>
                          <a:ea typeface="Calibri"/>
                          <a:cs typeface="Times New Roman"/>
                        </a:rPr>
                        <a:t>Opći broj sati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32643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III. stupanj (10.- 11. razredi)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61298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tjedno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godišnje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(od ukupnog broja sati za sve predmete)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43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24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840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31.6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5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Struktura Državnog standarda: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3568" y="1412776"/>
            <a:ext cx="8229600" cy="460648"/>
          </a:xfrm>
        </p:spPr>
        <p:txBody>
          <a:bodyPr/>
          <a:lstStyle/>
          <a:p>
            <a:pPr>
              <a:buNone/>
            </a:pPr>
            <a:r>
              <a:rPr lang="hr-HR" sz="1900" dirty="0" smtClean="0"/>
              <a:t>2.2.2.) Izborna nastava:</a:t>
            </a:r>
          </a:p>
          <a:p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/>
        </p:nvGraphicFramePr>
        <p:xfrm>
          <a:off x="971600" y="2348880"/>
          <a:ext cx="6840760" cy="2592287"/>
        </p:xfrm>
        <a:graphic>
          <a:graphicData uri="http://schemas.openxmlformats.org/drawingml/2006/table">
            <a:tbl>
              <a:tblPr/>
              <a:tblGrid>
                <a:gridCol w="1368152"/>
                <a:gridCol w="1728192"/>
                <a:gridCol w="1728192"/>
                <a:gridCol w="2016224"/>
              </a:tblGrid>
              <a:tr h="326434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Calibri"/>
                          <a:ea typeface="Calibri"/>
                          <a:cs typeface="Times New Roman"/>
                        </a:rPr>
                        <a:t>Matematika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49" marR="2944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Opći broj sati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32643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III. stupanj (10.- 11. razredi)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61298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tjedno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godišnje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(od ukupnog broja sati za sve predmete)</a:t>
                      </a: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43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latin typeface="Calibri"/>
                          <a:ea typeface="Calibri"/>
                          <a:cs typeface="Times New Roman"/>
                        </a:rPr>
                        <a:t>210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latin typeface="Calibri"/>
                          <a:ea typeface="Calibri"/>
                          <a:cs typeface="Times New Roman"/>
                        </a:rPr>
                        <a:t>7.9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9449" marR="2944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5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Struktura Državnog standarda: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532656"/>
          </a:xfrm>
        </p:spPr>
        <p:txBody>
          <a:bodyPr/>
          <a:lstStyle/>
          <a:p>
            <a:pPr>
              <a:buNone/>
            </a:pPr>
            <a:r>
              <a:rPr lang="hr-HR" sz="1900" dirty="0" smtClean="0"/>
              <a:t>2.2.3.) Dodatna, fakultativna nastava i </a:t>
            </a:r>
            <a:r>
              <a:rPr lang="hr-HR" sz="1900" dirty="0" err="1" smtClean="0"/>
              <a:t>sl</a:t>
            </a:r>
            <a:r>
              <a:rPr lang="hr-HR" sz="1900" dirty="0" smtClean="0"/>
              <a:t>.</a:t>
            </a:r>
          </a:p>
          <a:p>
            <a:endParaRPr lang="hr-HR" dirty="0"/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395536" y="2348880"/>
          <a:ext cx="8352929" cy="3277444"/>
        </p:xfrm>
        <a:graphic>
          <a:graphicData uri="http://schemas.openxmlformats.org/drawingml/2006/table">
            <a:tbl>
              <a:tblPr/>
              <a:tblGrid>
                <a:gridCol w="1344179"/>
                <a:gridCol w="1344179"/>
                <a:gridCol w="1344179"/>
                <a:gridCol w="1345109"/>
                <a:gridCol w="815042"/>
                <a:gridCol w="1008112"/>
                <a:gridCol w="1152129"/>
              </a:tblGrid>
              <a:tr h="288032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Matematika</a:t>
                      </a:r>
                    </a:p>
                  </a:txBody>
                  <a:tcPr marL="30119" marR="3011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Opći broj sati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08266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II. stupanj (od 5. po 9. razred)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III. stupanj (10.- 11. </a:t>
                      </a:r>
                      <a:r>
                        <a:rPr lang="hr-HR" sz="18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razredi</a:t>
                      </a: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225727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tjedno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godišnje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%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(od ukupnog broja sati za </a:t>
                      </a: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sve predmete)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tjedno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godišnje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%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(od ukupnog broja sati za sve predmete</a:t>
                      </a:r>
                      <a:r>
                        <a:rPr lang="hr-HR" sz="5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902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20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700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latin typeface="Calibri"/>
                          <a:ea typeface="Calibri"/>
                          <a:cs typeface="Times New Roman"/>
                        </a:rPr>
                        <a:t>350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latin typeface="Calibri"/>
                          <a:ea typeface="Calibri"/>
                          <a:cs typeface="Times New Roman"/>
                        </a:rPr>
                        <a:t>13.1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0119" marR="3011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5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584176"/>
          </a:xfrm>
        </p:spPr>
        <p:txBody>
          <a:bodyPr>
            <a:normAutofit fontScale="90000"/>
          </a:bodyPr>
          <a:lstStyle/>
          <a:p>
            <a:r>
              <a:rPr lang="hr-HR" sz="2000" b="1" dirty="0" smtClean="0"/>
              <a:t>3.)  Obrazovni minimum nastavnih sadržaja i očekivana učenička postignuća po sadržajnim linijama</a:t>
            </a:r>
            <a:br>
              <a:rPr lang="hr-HR" sz="2000" b="1" dirty="0" smtClean="0"/>
            </a:br>
            <a:r>
              <a:rPr lang="hr-HR" sz="2000" b="1" dirty="0" smtClean="0"/>
              <a:t/>
            </a:r>
            <a:br>
              <a:rPr lang="hr-HR" sz="2000" b="1" dirty="0" smtClean="0"/>
            </a:br>
            <a:r>
              <a:rPr lang="hr-HR" sz="1800" b="1" dirty="0" smtClean="0"/>
              <a:t>Matematičko obrazovno područje sadrži sljedeće koncepte: </a:t>
            </a:r>
            <a:r>
              <a:rPr lang="hr-HR" sz="2400" b="1" dirty="0" smtClean="0"/>
              <a:t/>
            </a:r>
            <a:br>
              <a:rPr lang="hr-HR" sz="2400" b="1" dirty="0" smtClean="0"/>
            </a:br>
            <a:endParaRPr lang="hr-HR" sz="2400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idx="1"/>
          </p:nvPr>
        </p:nvSpPr>
        <p:spPr>
          <a:xfrm>
            <a:off x="467544" y="1700808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hr-HR" sz="2000" dirty="0" smtClean="0"/>
              <a:t>U Državnom standardu</a:t>
            </a:r>
            <a:endParaRPr lang="hr-HR" sz="2000" dirty="0"/>
          </a:p>
        </p:txBody>
      </p:sp>
      <p:sp>
        <p:nvSpPr>
          <p:cNvPr id="5" name="Rezervirano mjesto sadržaja 4"/>
          <p:cNvSpPr>
            <a:spLocks noGrp="1"/>
          </p:cNvSpPr>
          <p:nvPr>
            <p:ph sz="half" idx="2"/>
          </p:nvPr>
        </p:nvSpPr>
        <p:spPr>
          <a:xfrm>
            <a:off x="467544" y="2420888"/>
            <a:ext cx="4040188" cy="3951288"/>
          </a:xfrm>
        </p:spPr>
        <p:txBody>
          <a:bodyPr>
            <a:normAutofit/>
          </a:bodyPr>
          <a:lstStyle/>
          <a:p>
            <a:r>
              <a:rPr lang="hr-HR" sz="2000" dirty="0" smtClean="0"/>
              <a:t>Brojevi</a:t>
            </a:r>
          </a:p>
          <a:p>
            <a:r>
              <a:rPr lang="hr-HR" sz="2000" dirty="0" smtClean="0"/>
              <a:t>Izrazi</a:t>
            </a:r>
          </a:p>
          <a:p>
            <a:r>
              <a:rPr lang="hr-HR" sz="2000" dirty="0" smtClean="0"/>
              <a:t>Jednadžbe i </a:t>
            </a:r>
            <a:r>
              <a:rPr lang="hr-HR" sz="2000" dirty="0" err="1" smtClean="0"/>
              <a:t>nejednadžbe</a:t>
            </a:r>
            <a:endParaRPr lang="hr-HR" sz="2000" dirty="0" smtClean="0"/>
          </a:p>
          <a:p>
            <a:r>
              <a:rPr lang="hr-HR" sz="2000" dirty="0" smtClean="0"/>
              <a:t>Funkcije</a:t>
            </a:r>
          </a:p>
          <a:p>
            <a:r>
              <a:rPr lang="hr-HR" sz="2000" dirty="0" smtClean="0"/>
              <a:t>Elementi kombinatorike, teorije vjerojatnosti i matematičke statistike</a:t>
            </a:r>
          </a:p>
          <a:p>
            <a:r>
              <a:rPr lang="hr-HR" sz="2000" dirty="0" smtClean="0"/>
              <a:t>Geometrijski oblici</a:t>
            </a:r>
          </a:p>
          <a:p>
            <a:r>
              <a:rPr lang="hr-HR" sz="2000" dirty="0" smtClean="0"/>
              <a:t>Geometrijske veličine </a:t>
            </a:r>
            <a:endParaRPr lang="hr-HR" sz="2000" dirty="0"/>
          </a:p>
        </p:txBody>
      </p:sp>
      <p:sp>
        <p:nvSpPr>
          <p:cNvPr id="6" name="Rezervirano mjesto teksta 5"/>
          <p:cNvSpPr>
            <a:spLocks noGrp="1"/>
          </p:cNvSpPr>
          <p:nvPr>
            <p:ph type="body" sz="quarter" idx="3"/>
          </p:nvPr>
        </p:nvSpPr>
        <p:spPr>
          <a:xfrm>
            <a:off x="4572000" y="1700808"/>
            <a:ext cx="4041775" cy="639762"/>
          </a:xfrm>
        </p:spPr>
        <p:txBody>
          <a:bodyPr>
            <a:normAutofit/>
          </a:bodyPr>
          <a:lstStyle/>
          <a:p>
            <a:pPr algn="ctr"/>
            <a:r>
              <a:rPr lang="hr-HR" sz="2000" dirty="0" smtClean="0"/>
              <a:t>U NOK - u</a:t>
            </a:r>
            <a:endParaRPr lang="hr-HR" sz="2000" dirty="0"/>
          </a:p>
        </p:txBody>
      </p:sp>
      <p:sp>
        <p:nvSpPr>
          <p:cNvPr id="7" name="Rezervirano mjesto sadržaja 6"/>
          <p:cNvSpPr>
            <a:spLocks noGrp="1"/>
          </p:cNvSpPr>
          <p:nvPr>
            <p:ph sz="quarter" idx="4"/>
          </p:nvPr>
        </p:nvSpPr>
        <p:spPr>
          <a:xfrm>
            <a:off x="4572000" y="2420888"/>
            <a:ext cx="4041775" cy="3951288"/>
          </a:xfrm>
        </p:spPr>
        <p:txBody>
          <a:bodyPr>
            <a:normAutofit/>
          </a:bodyPr>
          <a:lstStyle/>
          <a:p>
            <a:r>
              <a:rPr lang="hr-HR" sz="2000" dirty="0" smtClean="0"/>
              <a:t>Brojevi</a:t>
            </a:r>
          </a:p>
          <a:p>
            <a:r>
              <a:rPr lang="hr-HR" sz="2000" dirty="0" smtClean="0"/>
              <a:t>Algebra i funkcije</a:t>
            </a:r>
          </a:p>
          <a:p>
            <a:r>
              <a:rPr lang="hr-HR" sz="2000" dirty="0" smtClean="0"/>
              <a:t>Oblik i prostor</a:t>
            </a:r>
          </a:p>
          <a:p>
            <a:r>
              <a:rPr lang="hr-HR" sz="2000" dirty="0" smtClean="0"/>
              <a:t>Mjerenje</a:t>
            </a:r>
          </a:p>
          <a:p>
            <a:r>
              <a:rPr lang="hr-HR" sz="2000" dirty="0" smtClean="0"/>
              <a:t>Podatci</a:t>
            </a:r>
          </a:p>
          <a:p>
            <a:r>
              <a:rPr lang="hr-HR" sz="2000" dirty="0" smtClean="0"/>
              <a:t>Infinitezimalni račun</a:t>
            </a:r>
            <a:endParaRPr lang="hr-HR" sz="2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40000"/>
                <a:lumOff val="60000"/>
                <a:alpha val="52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hr-HR" sz="2000" dirty="0" smtClean="0"/>
              <a:t>Sadržajne linije matematike</a:t>
            </a:r>
            <a:endParaRPr lang="hr-HR" sz="2000" dirty="0"/>
          </a:p>
        </p:txBody>
      </p:sp>
      <p:sp>
        <p:nvSpPr>
          <p:cNvPr id="8" name="Rezervirano mjesto sadržaja 7"/>
          <p:cNvSpPr>
            <a:spLocks noGrp="1"/>
          </p:cNvSpPr>
          <p:nvPr>
            <p:ph idx="1"/>
          </p:nvPr>
        </p:nvSpPr>
        <p:spPr>
          <a:xfrm>
            <a:off x="539552" y="404664"/>
            <a:ext cx="8229600" cy="288031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hr-HR" sz="1800" b="1" dirty="0" smtClean="0"/>
              <a:t>Nepotpuna srednja škola (5. – 9. razred)</a:t>
            </a:r>
          </a:p>
          <a:p>
            <a:pPr algn="ctr">
              <a:buNone/>
            </a:pPr>
            <a:endParaRPr lang="hr-HR" sz="2000" dirty="0"/>
          </a:p>
        </p:txBody>
      </p:sp>
      <p:graphicFrame>
        <p:nvGraphicFramePr>
          <p:cNvPr id="9" name="Tablica 8"/>
          <p:cNvGraphicFramePr>
            <a:graphicFrameLocks noGrp="1"/>
          </p:cNvGraphicFramePr>
          <p:nvPr/>
        </p:nvGraphicFramePr>
        <p:xfrm>
          <a:off x="107504" y="620688"/>
          <a:ext cx="8784976" cy="6169152"/>
        </p:xfrm>
        <a:graphic>
          <a:graphicData uri="http://schemas.openxmlformats.org/drawingml/2006/table">
            <a:tbl>
              <a:tblPr/>
              <a:tblGrid>
                <a:gridCol w="8784976"/>
              </a:tblGrid>
              <a:tr h="53117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alibri"/>
                          <a:ea typeface="Calibri"/>
                          <a:cs typeface="Times New Roman"/>
                        </a:rPr>
                        <a:t>Brojevi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Prirodni, cijeli, realni brojevi. Razlomci. Decimalni brojevi. Aritmetičke operacije nad brojevima. Približno računanje. Postoci. Postotni račun. Razmjeri.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alibri"/>
                          <a:ea typeface="Calibri"/>
                          <a:cs typeface="Times New Roman"/>
                        </a:rPr>
                        <a:t>Izrazi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Brojevni i algebarski izrazi. Potencije s prirodnim i cijelim eksponentom. Aritmetički kvadratni korijen. </a:t>
                      </a:r>
                      <a:r>
                        <a:rPr lang="hr-HR" sz="1600" dirty="0" err="1">
                          <a:latin typeface="Calibri"/>
                          <a:ea typeface="Calibri"/>
                          <a:cs typeface="Times New Roman"/>
                        </a:rPr>
                        <a:t>Monom</a:t>
                      </a: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. Polinom. Operacije s polinomima. Algebarski razlomci te operacije s njima.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alibri"/>
                          <a:ea typeface="Calibri"/>
                          <a:cs typeface="Times New Roman"/>
                        </a:rPr>
                        <a:t>Jednadžbe i </a:t>
                      </a:r>
                      <a:r>
                        <a:rPr lang="hr-HR" sz="1600" u="sng" dirty="0" err="1">
                          <a:latin typeface="Calibri"/>
                          <a:ea typeface="Calibri"/>
                          <a:cs typeface="Times New Roman"/>
                        </a:rPr>
                        <a:t>nejednadžbe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Jednadžbe i </a:t>
                      </a:r>
                      <a:r>
                        <a:rPr lang="hr-HR" sz="1600" dirty="0" err="1">
                          <a:latin typeface="Calibri"/>
                          <a:ea typeface="Calibri"/>
                          <a:cs typeface="Times New Roman"/>
                        </a:rPr>
                        <a:t>nejednadžbe</a:t>
                      </a: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 s jednom nepoznanicom: linearne, kvadratne.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Jednadžbe s dvije nepoznanice. Sustavi dviju jednadžbi s dvije nepoznanice.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Sustavi linearnih </a:t>
                      </a:r>
                      <a:r>
                        <a:rPr lang="hr-HR" sz="1600" dirty="0" err="1">
                          <a:latin typeface="Calibri"/>
                          <a:ea typeface="Calibri"/>
                          <a:cs typeface="Times New Roman"/>
                        </a:rPr>
                        <a:t>nejednadžbi</a:t>
                      </a: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 s jednom nepoznanicom. Primjene jednadžbi i sustava jednadžbi.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alibri"/>
                          <a:ea typeface="Calibri"/>
                          <a:cs typeface="Times New Roman"/>
                        </a:rPr>
                        <a:t>Funkcije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Funkcija. Linearna funkcija. Obrnuta razmjernost. Kvadratna funkcija. Brojevni nizovi.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alibri"/>
                          <a:ea typeface="Calibri"/>
                          <a:cs typeface="Times New Roman"/>
                        </a:rPr>
                        <a:t>Elementi kombinatorike, teorije vjerojatnosti te matematičke statistike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Skupovi. Kombinatorna pravila prebrojavanja. Vjerojatnost slučajnog događaja. Metode prikazivanja podataka te njihove obrade.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alibri"/>
                          <a:ea typeface="Calibri"/>
                          <a:cs typeface="Times New Roman"/>
                        </a:rPr>
                        <a:t>Geometrijski oblici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Jednostavni geometrijski oblici u ravnini i njihova svojstva. Trokuti, mnogokuti, kružnica i krug. Sukladnost i sličnost geometrijskih oblika. Konstrukcije ravnalom i šestarom. Geometrijske transformacije u ravnini. Koordinate i vektori u ravnini. Geometrijska tijela: ravnina, kocka, uspravni kvadar, prizma, piramida, kugla i sfera, valjak i stožac.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alibri"/>
                          <a:ea typeface="Calibri"/>
                          <a:cs typeface="Times New Roman"/>
                        </a:rPr>
                        <a:t>Geometrijske </a:t>
                      </a:r>
                      <a:r>
                        <a:rPr lang="hr-HR" sz="1600" u="sng" dirty="0" smtClean="0">
                          <a:latin typeface="Calibri"/>
                          <a:ea typeface="Calibri"/>
                          <a:cs typeface="Times New Roman"/>
                        </a:rPr>
                        <a:t>veličine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Duljina dužine. Mjera kuta. Opseg kruga. Površina i volumen.</a:t>
                      </a: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  <a:alpha val="59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  <a:alpha val="52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rmAutofit fontScale="90000"/>
          </a:bodyPr>
          <a:lstStyle/>
          <a:p>
            <a:r>
              <a:rPr lang="hr-HR" sz="1800" dirty="0" smtClean="0"/>
              <a:t>Sadržajne linije matematike</a:t>
            </a:r>
            <a:endParaRPr lang="hr-HR" sz="1800" dirty="0"/>
          </a:p>
        </p:txBody>
      </p:sp>
      <p:sp>
        <p:nvSpPr>
          <p:cNvPr id="4" name="Rezervirano mjesto sadržaja 7"/>
          <p:cNvSpPr>
            <a:spLocks noGrp="1"/>
          </p:cNvSpPr>
          <p:nvPr>
            <p:ph idx="1"/>
          </p:nvPr>
        </p:nvSpPr>
        <p:spPr>
          <a:xfrm>
            <a:off x="539552" y="548680"/>
            <a:ext cx="8229600" cy="360585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hr-HR" sz="1800" b="1" dirty="0" smtClean="0"/>
              <a:t>Potpuna srednja škola (10. – 11. razred)</a:t>
            </a:r>
          </a:p>
          <a:p>
            <a:pPr algn="ctr">
              <a:buNone/>
            </a:pPr>
            <a:endParaRPr lang="hr-HR" sz="2000" dirty="0"/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323528" y="836712"/>
          <a:ext cx="8424936" cy="5608320"/>
        </p:xfrm>
        <a:graphic>
          <a:graphicData uri="http://schemas.openxmlformats.org/drawingml/2006/table">
            <a:tbl>
              <a:tblPr/>
              <a:tblGrid>
                <a:gridCol w="8424936"/>
              </a:tblGrid>
              <a:tr h="42166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alibri"/>
                          <a:ea typeface="Calibri"/>
                          <a:cs typeface="Times New Roman"/>
                        </a:rPr>
                        <a:t>Izrazi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latin typeface="Calibri"/>
                          <a:ea typeface="Calibri"/>
                          <a:cs typeface="Times New Roman"/>
                        </a:rPr>
                        <a:t>Poopćenje</a:t>
                      </a: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 pojma </a:t>
                      </a:r>
                      <a:r>
                        <a:rPr lang="hr-HR" sz="1600" dirty="0" smtClean="0">
                          <a:latin typeface="Calibri"/>
                          <a:ea typeface="Calibri"/>
                          <a:cs typeface="Times New Roman"/>
                        </a:rPr>
                        <a:t>potencije.</a:t>
                      </a:r>
                      <a:r>
                        <a:rPr lang="hr-HR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hr-HR" sz="1600" dirty="0" smtClean="0">
                          <a:latin typeface="Calibri"/>
                          <a:ea typeface="Calibri"/>
                          <a:cs typeface="Times New Roman"/>
                        </a:rPr>
                        <a:t>Sinus</a:t>
                      </a: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, kosinus, tangens i kotangens </a:t>
                      </a:r>
                      <a:r>
                        <a:rPr lang="hr-HR" sz="1600" dirty="0" smtClean="0">
                          <a:latin typeface="Calibri"/>
                          <a:ea typeface="Calibri"/>
                          <a:cs typeface="Times New Roman"/>
                        </a:rPr>
                        <a:t>broja.</a:t>
                      </a:r>
                      <a:r>
                        <a:rPr lang="hr-HR" sz="1600" baseline="0" dirty="0" smtClean="0">
                          <a:latin typeface="Calibri"/>
                          <a:ea typeface="Calibri"/>
                          <a:cs typeface="Times New Roman"/>
                        </a:rPr>
                        <a:t>  </a:t>
                      </a:r>
                      <a:r>
                        <a:rPr lang="hr-HR" sz="1600" dirty="0" smtClean="0">
                          <a:latin typeface="Calibri"/>
                          <a:ea typeface="Calibri"/>
                          <a:cs typeface="Times New Roman"/>
                        </a:rPr>
                        <a:t>Logaritam</a:t>
                      </a: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Potencije i algebarski izrazi, trigonometrijski, iracionalni, eksponencijalni i logaritamski izrazi te njihovo sređivanje.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alibri"/>
                          <a:ea typeface="Calibri"/>
                          <a:cs typeface="Times New Roman"/>
                        </a:rPr>
                        <a:t>Jednadžbe i </a:t>
                      </a:r>
                      <a:r>
                        <a:rPr lang="hr-HR" sz="1600" u="sng" dirty="0" err="1">
                          <a:latin typeface="Calibri"/>
                          <a:ea typeface="Calibri"/>
                          <a:cs typeface="Times New Roman"/>
                        </a:rPr>
                        <a:t>nejednadžbe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Iracionalne, trigonometrijske, eksponencijalne i logaritamske jednadžbe. Eksponencijalne i logaritamske </a:t>
                      </a:r>
                      <a:r>
                        <a:rPr lang="hr-HR" sz="1600" dirty="0" err="1">
                          <a:latin typeface="Calibri"/>
                          <a:ea typeface="Calibri"/>
                          <a:cs typeface="Times New Roman"/>
                        </a:rPr>
                        <a:t>nejednadžbe</a:t>
                      </a: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alibri"/>
                          <a:ea typeface="Calibri"/>
                          <a:cs typeface="Times New Roman"/>
                        </a:rPr>
                        <a:t>Funkcije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Funkcija. Svojstva funkcije. Opća potencija, trigonometrijske, eksponencijalna i logaritamska funkcija. Derivacija. Integral.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alibri"/>
                          <a:ea typeface="Calibri"/>
                          <a:cs typeface="Times New Roman"/>
                        </a:rPr>
                        <a:t>Elementi kombinatorike, teorije vjerojatnosti te matematičke statistike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Klasična definicija vjerojatnosti slučajnih događaja. Kombinatorni pristup za izračun vjerojatnosti slučajnih događaja.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Generalni skup i uzorak. Medijan, </a:t>
                      </a:r>
                      <a:r>
                        <a:rPr lang="hr-HR" sz="1600" dirty="0" err="1">
                          <a:latin typeface="Calibri"/>
                          <a:ea typeface="Calibri"/>
                          <a:cs typeface="Times New Roman"/>
                        </a:rPr>
                        <a:t>mod</a:t>
                      </a: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, aritmetička sredina.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alibri"/>
                          <a:ea typeface="Calibri"/>
                          <a:cs typeface="Times New Roman"/>
                        </a:rPr>
                        <a:t>Geometrijski oblici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Aksiomi stereometrije. Pravci i ravnine u prostoru. Poliedri i rotacijska tijela, njihove vrste i svojstva.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Geometrijske transformacije u prostoru. Koordinate i vektori u prostoru. 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u="sng" dirty="0">
                          <a:latin typeface="Calibri"/>
                          <a:ea typeface="Calibri"/>
                          <a:cs typeface="Times New Roman"/>
                        </a:rPr>
                        <a:t>Geometrijske veličine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Udaljenosti u prostoru. Mjere kutova između pravaca, pravca i ravnine, između dvije ravnine. Oplošje i obujam geometrijskih tijela. </a:t>
                      </a:r>
                    </a:p>
                  </a:txBody>
                  <a:tcPr marL="57618" marR="5761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60000"/>
                <a:lumOff val="40000"/>
                <a:alpha val="5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hr-HR" sz="2400" b="1" dirty="0" smtClean="0"/>
              <a:t>Neke razlike u nastavnim sadržajima za osnovnu školu</a:t>
            </a:r>
            <a:r>
              <a:rPr lang="hr-HR" sz="2400" dirty="0" smtClean="0"/>
              <a:t>…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39552" y="1196752"/>
            <a:ext cx="8229600" cy="4525963"/>
          </a:xfrm>
          <a:solidFill>
            <a:schemeClr val="accent2">
              <a:lumMod val="40000"/>
              <a:lumOff val="60000"/>
              <a:alpha val="64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hr-HR" sz="2200" b="1" dirty="0" smtClean="0"/>
          </a:p>
          <a:p>
            <a:r>
              <a:rPr lang="hr-HR" sz="2200" b="1" dirty="0" smtClean="0"/>
              <a:t>Kvadratne jednadžbe </a:t>
            </a:r>
            <a:r>
              <a:rPr lang="hr-HR" sz="2000" dirty="0" smtClean="0"/>
              <a:t>(</a:t>
            </a:r>
            <a:r>
              <a:rPr lang="hr-HR" sz="1800" dirty="0" smtClean="0"/>
              <a:t>8. razred</a:t>
            </a:r>
            <a:r>
              <a:rPr lang="hr-HR" sz="2000" dirty="0" smtClean="0"/>
              <a:t>)</a:t>
            </a:r>
          </a:p>
          <a:p>
            <a:endParaRPr lang="hr-HR" sz="800" dirty="0" smtClean="0"/>
          </a:p>
          <a:p>
            <a:r>
              <a:rPr lang="hr-HR" sz="2200" b="1" dirty="0" err="1" smtClean="0"/>
              <a:t>Nejednadžbe</a:t>
            </a:r>
            <a:r>
              <a:rPr lang="hr-HR" sz="2200" b="1" dirty="0" smtClean="0"/>
              <a:t> </a:t>
            </a:r>
            <a:r>
              <a:rPr lang="hr-HR" sz="2400" dirty="0" smtClean="0"/>
              <a:t>(</a:t>
            </a:r>
            <a:r>
              <a:rPr lang="hr-HR" sz="2000" dirty="0" smtClean="0"/>
              <a:t>8. razred</a:t>
            </a:r>
            <a:r>
              <a:rPr lang="hr-HR" sz="2400" dirty="0" smtClean="0"/>
              <a:t>)</a:t>
            </a:r>
          </a:p>
          <a:p>
            <a:endParaRPr lang="hr-HR" sz="800" b="1" dirty="0" smtClean="0"/>
          </a:p>
          <a:p>
            <a:r>
              <a:rPr lang="hr-HR" sz="2200" b="1" dirty="0" smtClean="0"/>
              <a:t>Brojevni nizovi (aritmetički i geometrijski niz)</a:t>
            </a:r>
            <a:r>
              <a:rPr lang="hr-HR" sz="2000" b="1" dirty="0" smtClean="0"/>
              <a:t> </a:t>
            </a:r>
            <a:r>
              <a:rPr lang="hr-HR" sz="2400" dirty="0" smtClean="0"/>
              <a:t>(</a:t>
            </a:r>
            <a:r>
              <a:rPr lang="hr-HR" sz="2000" dirty="0" smtClean="0"/>
              <a:t>8. razred</a:t>
            </a:r>
            <a:r>
              <a:rPr lang="hr-HR" sz="2400" dirty="0" smtClean="0"/>
              <a:t>)</a:t>
            </a:r>
          </a:p>
          <a:p>
            <a:endParaRPr lang="hr-HR" sz="800" dirty="0" smtClean="0"/>
          </a:p>
          <a:p>
            <a:r>
              <a:rPr lang="hr-HR" sz="2200" b="1" dirty="0" smtClean="0"/>
              <a:t>Trigonometrija pravokutnog trokuta</a:t>
            </a:r>
            <a:r>
              <a:rPr lang="hr-HR" sz="2000" b="1" dirty="0" smtClean="0"/>
              <a:t> </a:t>
            </a:r>
            <a:r>
              <a:rPr lang="hr-HR" sz="2400" dirty="0" smtClean="0"/>
              <a:t>(</a:t>
            </a:r>
            <a:r>
              <a:rPr lang="hr-HR" sz="2000" dirty="0" smtClean="0"/>
              <a:t>8. razred</a:t>
            </a:r>
            <a:r>
              <a:rPr lang="hr-HR" sz="2400" dirty="0" smtClean="0"/>
              <a:t>)</a:t>
            </a:r>
          </a:p>
          <a:p>
            <a:endParaRPr lang="hr-HR" sz="800" b="1" dirty="0" smtClean="0"/>
          </a:p>
          <a:p>
            <a:r>
              <a:rPr lang="hr-HR" sz="2200" b="1" dirty="0" smtClean="0"/>
              <a:t>Koordinatni sustav u ravnini (udaljenost točaka, </a:t>
            </a:r>
            <a:r>
              <a:rPr lang="hr-HR" sz="2200" b="1" dirty="0" err="1" smtClean="0"/>
              <a:t>polovište</a:t>
            </a:r>
            <a:r>
              <a:rPr lang="hr-HR" sz="2200" b="1" dirty="0" smtClean="0"/>
              <a:t> dužine, površina trokuta, jednadžba pravca i kružnice)   </a:t>
            </a:r>
            <a:r>
              <a:rPr lang="hr-HR" sz="2000" dirty="0" smtClean="0"/>
              <a:t>(9. </a:t>
            </a:r>
            <a:r>
              <a:rPr lang="hr-HR" sz="2000" dirty="0" smtClean="0"/>
              <a:t>razred</a:t>
            </a:r>
            <a:r>
              <a:rPr lang="hr-HR" sz="2000" dirty="0" smtClean="0"/>
              <a:t>)</a:t>
            </a:r>
          </a:p>
          <a:p>
            <a:endParaRPr lang="hr-HR" sz="800" b="1" dirty="0" smtClean="0"/>
          </a:p>
          <a:p>
            <a:r>
              <a:rPr lang="hr-HR" sz="2200" b="1" dirty="0" smtClean="0"/>
              <a:t>Rješavanje trokuta (poučak o sinusima i </a:t>
            </a:r>
            <a:r>
              <a:rPr lang="hr-HR" sz="2200" b="1" dirty="0" err="1" smtClean="0"/>
              <a:t>kosinusov</a:t>
            </a:r>
            <a:r>
              <a:rPr lang="hr-HR" sz="2200" b="1" dirty="0" smtClean="0"/>
              <a:t> poučak)             </a:t>
            </a:r>
            <a:r>
              <a:rPr lang="hr-HR" sz="1800" dirty="0" smtClean="0"/>
              <a:t>(</a:t>
            </a:r>
            <a:r>
              <a:rPr lang="hr-HR" sz="1800" dirty="0" smtClean="0"/>
              <a:t>9. razred)</a:t>
            </a:r>
            <a:endParaRPr lang="hr-HR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5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b="1" dirty="0" smtClean="0"/>
              <a:t>Nastavni planovi i programi iz matematike u osnovnoj školi</a:t>
            </a:r>
            <a:endParaRPr lang="hr-HR" sz="24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hr-HR" sz="1800" dirty="0" smtClean="0"/>
              <a:t>Tjedni broj sati:</a:t>
            </a:r>
            <a:endParaRPr lang="hr-HR" sz="1800" dirty="0"/>
          </a:p>
        </p:txBody>
      </p:sp>
      <p:graphicFrame>
        <p:nvGraphicFramePr>
          <p:cNvPr id="7" name="Rezervirano mjesto sadržaja 6"/>
          <p:cNvGraphicFramePr>
            <a:graphicFrameLocks noGrp="1"/>
          </p:cNvGraphicFramePr>
          <p:nvPr>
            <p:ph sz="half" idx="2"/>
          </p:nvPr>
        </p:nvGraphicFramePr>
        <p:xfrm>
          <a:off x="395536" y="2060848"/>
          <a:ext cx="4176464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296144"/>
                <a:gridCol w="1224136"/>
              </a:tblGrid>
              <a:tr h="126216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5. – 6. razredi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/>
                        <a:t>7. – 9. razredi</a:t>
                      </a:r>
                    </a:p>
                    <a:p>
                      <a:endParaRPr lang="hr-H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Matematika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4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-</a:t>
                      </a:r>
                      <a:endParaRPr lang="hr-H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Algebra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-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2</a:t>
                      </a:r>
                      <a:endParaRPr lang="hr-H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Geometrija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-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2</a:t>
                      </a:r>
                      <a:endParaRPr lang="hr-HR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Rezervirano mjesto sadržaja 2"/>
          <p:cNvSpPr txBox="1">
            <a:spLocks/>
          </p:cNvSpPr>
          <p:nvPr/>
        </p:nvSpPr>
        <p:spPr>
          <a:xfrm>
            <a:off x="5508104" y="1556792"/>
            <a:ext cx="2808312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hr-HR" sz="19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“Matematički razredi”</a:t>
            </a: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Rezervirano mjesto sadržaja 2"/>
          <p:cNvSpPr txBox="1">
            <a:spLocks/>
          </p:cNvSpPr>
          <p:nvPr/>
        </p:nvSpPr>
        <p:spPr>
          <a:xfrm>
            <a:off x="467544" y="4005064"/>
            <a:ext cx="4038600" cy="360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hr-HR" dirty="0" smtClean="0"/>
              <a:t>Godiš</a:t>
            </a:r>
            <a:r>
              <a:rPr kumimoji="0" lang="hr-HR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nji</a:t>
            </a:r>
            <a:r>
              <a:rPr kumimoji="0" lang="hr-HR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broj sati:</a:t>
            </a:r>
            <a:endParaRPr kumimoji="0" lang="hr-HR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1" name="Rezervirano mjesto sadržaja 6"/>
          <p:cNvGraphicFramePr>
            <a:graphicFrameLocks/>
          </p:cNvGraphicFramePr>
          <p:nvPr/>
        </p:nvGraphicFramePr>
        <p:xfrm>
          <a:off x="395536" y="4365104"/>
          <a:ext cx="4176464" cy="163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6184"/>
                <a:gridCol w="1296144"/>
                <a:gridCol w="1224136"/>
              </a:tblGrid>
              <a:tr h="126216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dirty="0" smtClean="0"/>
                        <a:t>5. – 6. razredi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/>
                        <a:t>7. – 9. razredi</a:t>
                      </a:r>
                    </a:p>
                    <a:p>
                      <a:endParaRPr lang="hr-H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Matematika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140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-</a:t>
                      </a:r>
                      <a:endParaRPr lang="hr-H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Algebra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-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70</a:t>
                      </a:r>
                      <a:endParaRPr lang="hr-H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Geometrija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-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70</a:t>
                      </a:r>
                      <a:endParaRPr lang="hr-HR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2" name="Tablica 11"/>
          <p:cNvGraphicFramePr>
            <a:graphicFrameLocks noGrp="1"/>
          </p:cNvGraphicFramePr>
          <p:nvPr/>
        </p:nvGraphicFramePr>
        <p:xfrm>
          <a:off x="4788024" y="2060848"/>
          <a:ext cx="3935760" cy="16561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2168"/>
                <a:gridCol w="1224136"/>
                <a:gridCol w="1199456"/>
              </a:tblGrid>
              <a:tr h="6811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/>
                        <a:t>8. – 9. razredi</a:t>
                      </a:r>
                    </a:p>
                    <a:p>
                      <a:pPr algn="ctr"/>
                      <a:endParaRPr lang="hr-HR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Tjedno</a:t>
                      </a:r>
                      <a:endParaRPr lang="hr-HR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Godišnje</a:t>
                      </a:r>
                      <a:endParaRPr lang="hr-HR" sz="14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487506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Algebra</a:t>
                      </a:r>
                      <a:endParaRPr lang="hr-HR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5</a:t>
                      </a:r>
                      <a:endParaRPr lang="hr-HR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  <a:alpha val="34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175</a:t>
                      </a:r>
                      <a:endParaRPr lang="hr-HR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  <a:alpha val="34000"/>
                      </a:schemeClr>
                    </a:solidFill>
                  </a:tcPr>
                </a:tc>
              </a:tr>
              <a:tr h="487506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Geometrija</a:t>
                      </a:r>
                      <a:endParaRPr lang="hr-HR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3</a:t>
                      </a:r>
                      <a:endParaRPr lang="hr-HR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105</a:t>
                      </a:r>
                      <a:endParaRPr lang="hr-HR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  <a:alpha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5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hr-HR" sz="2400" b="1" dirty="0" smtClean="0"/>
              <a:t>Nastavni planovi i programi iz matematike u “starijoj” školi</a:t>
            </a:r>
            <a:endParaRPr lang="hr-HR" sz="2400" dirty="0"/>
          </a:p>
        </p:txBody>
      </p:sp>
      <p:graphicFrame>
        <p:nvGraphicFramePr>
          <p:cNvPr id="10" name="Rezervirano mjesto sadržaja 9"/>
          <p:cNvGraphicFramePr>
            <a:graphicFrameLocks noGrp="1"/>
          </p:cNvGraphicFramePr>
          <p:nvPr>
            <p:ph idx="1"/>
          </p:nvPr>
        </p:nvGraphicFramePr>
        <p:xfrm>
          <a:off x="539552" y="764704"/>
          <a:ext cx="8229600" cy="27025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66528"/>
                <a:gridCol w="820384"/>
                <a:gridCol w="820384"/>
                <a:gridCol w="820384"/>
                <a:gridCol w="820384"/>
                <a:gridCol w="820384"/>
                <a:gridCol w="820384"/>
                <a:gridCol w="820384"/>
                <a:gridCol w="820384"/>
              </a:tblGrid>
              <a:tr h="370840">
                <a:tc rowSpan="3">
                  <a:txBody>
                    <a:bodyPr/>
                    <a:lstStyle/>
                    <a:p>
                      <a:pPr algn="ctr"/>
                      <a:endParaRPr lang="hr-HR" sz="1400" dirty="0" smtClean="0"/>
                    </a:p>
                    <a:p>
                      <a:pPr algn="ctr"/>
                      <a:endParaRPr lang="hr-HR" sz="1400" dirty="0" smtClean="0"/>
                    </a:p>
                    <a:p>
                      <a:pPr algn="ctr"/>
                      <a:r>
                        <a:rPr lang="hr-HR" sz="1600" dirty="0" smtClean="0"/>
                        <a:t>Nastavni predmeti</a:t>
                      </a:r>
                      <a:endParaRPr lang="hr-HR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  <a:alpha val="69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Količina sati tjedno</a:t>
                      </a:r>
                      <a:endParaRPr lang="hr-HR" sz="16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  <a:alpha val="73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Razina standarda</a:t>
                      </a:r>
                      <a:endParaRPr lang="hr-HR" sz="1600" dirty="0"/>
                    </a:p>
                  </a:txBody>
                  <a:tcPr>
                    <a:solidFill>
                      <a:schemeClr val="accent3">
                        <a:tint val="40000"/>
                        <a:alpha val="81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Akademska razina</a:t>
                      </a:r>
                      <a:endParaRPr lang="hr-HR" sz="1600" dirty="0"/>
                    </a:p>
                  </a:txBody>
                  <a:tcPr>
                    <a:solidFill>
                      <a:schemeClr val="accent3">
                        <a:tint val="40000"/>
                        <a:alpha val="81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Specijalizirana razina</a:t>
                      </a:r>
                      <a:endParaRPr lang="hr-HR" sz="1600" dirty="0"/>
                    </a:p>
                  </a:txBody>
                  <a:tcPr>
                    <a:solidFill>
                      <a:schemeClr val="accent3">
                        <a:tint val="40000"/>
                        <a:alpha val="81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hr-HR" sz="1600" dirty="0" smtClean="0"/>
                        <a:t>Napredna razina</a:t>
                      </a:r>
                      <a:endParaRPr lang="hr-HR" sz="1600" dirty="0"/>
                    </a:p>
                  </a:txBody>
                  <a:tcPr>
                    <a:solidFill>
                      <a:schemeClr val="accent3">
                        <a:tint val="40000"/>
                        <a:alpha val="81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10.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11.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10.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11.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10.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11.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10.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smtClean="0"/>
                        <a:t>11.</a:t>
                      </a:r>
                      <a:endParaRPr lang="hr-HR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Matematika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3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3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-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-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-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-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-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-</a:t>
                      </a:r>
                      <a:endParaRPr lang="hr-H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Algebra i početci analize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-</a:t>
                      </a:r>
                      <a:endParaRPr lang="hr-H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-</a:t>
                      </a:r>
                      <a:endParaRPr lang="hr-H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2</a:t>
                      </a:r>
                      <a:endParaRPr lang="hr-H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3</a:t>
                      </a:r>
                      <a:endParaRPr lang="hr-H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5</a:t>
                      </a:r>
                      <a:endParaRPr lang="hr-H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5</a:t>
                      </a:r>
                      <a:endParaRPr lang="hr-H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5</a:t>
                      </a:r>
                      <a:endParaRPr lang="hr-HR" b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5</a:t>
                      </a:r>
                      <a:endParaRPr lang="hr-HR" b="1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Geometrija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-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-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2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2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4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4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4</a:t>
                      </a:r>
                      <a:endParaRPr lang="hr-H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b="1" dirty="0" smtClean="0"/>
                        <a:t>4</a:t>
                      </a:r>
                      <a:endParaRPr lang="hr-HR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kstniOkvir 11"/>
          <p:cNvSpPr txBox="1"/>
          <p:nvPr/>
        </p:nvSpPr>
        <p:spPr>
          <a:xfrm>
            <a:off x="683568" y="3717032"/>
            <a:ext cx="828092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hr-HR" dirty="0" smtClean="0"/>
              <a:t> </a:t>
            </a:r>
            <a:r>
              <a:rPr lang="hr-HR" u="sng" dirty="0" smtClean="0"/>
              <a:t>Razina standarda:</a:t>
            </a:r>
            <a:r>
              <a:rPr lang="hr-HR" dirty="0" smtClean="0"/>
              <a:t> predmet “Matematika” – razredi humanitarnog, estetskog, umjetničkog i sportskog smjera</a:t>
            </a:r>
          </a:p>
          <a:p>
            <a:pPr algn="just">
              <a:buFont typeface="Arial" pitchFamily="34" charset="0"/>
              <a:buChar char="•"/>
            </a:pPr>
            <a:r>
              <a:rPr lang="hr-HR" dirty="0" smtClean="0"/>
              <a:t> </a:t>
            </a:r>
            <a:r>
              <a:rPr lang="hr-HR" u="sng" dirty="0" smtClean="0"/>
              <a:t>Akademska razina</a:t>
            </a:r>
            <a:r>
              <a:rPr lang="hr-HR" dirty="0" smtClean="0"/>
              <a:t>: 2 predmeta “Algebra i početci analize” i “Geometrija” - razredi prirodoslovno - matematičkog smjera (osim fizičko - matematičkog te matematičkog), univerzalnog, ekonomskog te informatičko - tehnološkog smjera</a:t>
            </a:r>
          </a:p>
          <a:p>
            <a:pPr algn="just"/>
            <a:r>
              <a:rPr lang="hr-HR" dirty="0" smtClean="0"/>
              <a:t>      * </a:t>
            </a:r>
            <a:r>
              <a:rPr lang="hr-HR" sz="1600" dirty="0" smtClean="0"/>
              <a:t>U nekim slučajevima, prema odluci škole, nastava se u gore navedenim razredima može     provoditi po programu specijalizirane razine</a:t>
            </a:r>
          </a:p>
          <a:p>
            <a:pPr algn="just">
              <a:buFont typeface="Arial" pitchFamily="34" charset="0"/>
              <a:buChar char="•"/>
            </a:pPr>
            <a:r>
              <a:rPr lang="hr-HR" dirty="0" smtClean="0"/>
              <a:t> </a:t>
            </a:r>
            <a:r>
              <a:rPr lang="hr-HR" u="sng" dirty="0" smtClean="0"/>
              <a:t>Specijalizirana razina ili napredna  razina</a:t>
            </a:r>
            <a:r>
              <a:rPr lang="hr-HR" dirty="0" smtClean="0"/>
              <a:t>: 2 predmeta “Algebra i početci analize” i “Geometrija” - razredi fizičko - matematičkog te matematičkog smjera    </a:t>
            </a:r>
            <a:endParaRPr lang="hr-H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71600" y="188640"/>
            <a:ext cx="6768752" cy="504056"/>
          </a:xfrm>
        </p:spPr>
        <p:txBody>
          <a:bodyPr>
            <a:normAutofit/>
          </a:bodyPr>
          <a:lstStyle/>
          <a:p>
            <a:r>
              <a:rPr lang="hr-HR" sz="2400" b="1" dirty="0" smtClean="0"/>
              <a:t>1. Struktura obrazovanja u Ukrajini </a:t>
            </a:r>
            <a:endParaRPr lang="hr-HR" sz="2400" b="1" dirty="0"/>
          </a:p>
        </p:txBody>
      </p:sp>
      <p:graphicFrame>
        <p:nvGraphicFramePr>
          <p:cNvPr id="12" name="Tablica 11"/>
          <p:cNvGraphicFramePr>
            <a:graphicFrameLocks noGrp="1"/>
          </p:cNvGraphicFramePr>
          <p:nvPr/>
        </p:nvGraphicFramePr>
        <p:xfrm>
          <a:off x="683568" y="692696"/>
          <a:ext cx="7632850" cy="5929466"/>
        </p:xfrm>
        <a:graphic>
          <a:graphicData uri="http://schemas.openxmlformats.org/drawingml/2006/table">
            <a:tbl>
              <a:tblPr/>
              <a:tblGrid>
                <a:gridCol w="1576342"/>
                <a:gridCol w="1271112"/>
                <a:gridCol w="1576342"/>
                <a:gridCol w="1576342"/>
                <a:gridCol w="1071746"/>
                <a:gridCol w="560966"/>
              </a:tblGrid>
              <a:tr h="29916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i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Razina obrazovanja</a:t>
                      </a:r>
                      <a:endParaRPr lang="hr-HR" sz="1200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9074" marR="490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i="1" dirty="0">
                          <a:latin typeface="Times New Roman"/>
                          <a:ea typeface="Calibri"/>
                          <a:cs typeface="Times New Roman"/>
                        </a:rPr>
                        <a:t>Stupanj naobrazbe, dokument</a:t>
                      </a:r>
                      <a:endParaRPr lang="hr-H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i="1" kern="1200" dirty="0">
                          <a:solidFill>
                            <a:schemeClr val="tx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Trajanje obrazovanja, godine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63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Doktorat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Doktor znanosti, diploma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≥ 3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183">
                <a:tc row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Visoko obrazovanje</a:t>
                      </a:r>
                    </a:p>
                  </a:txBody>
                  <a:tcPr marL="49074" marR="490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Potpuno visoko obrazovanje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Magistar, diploma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 – 2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7755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Specijalist, diploma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 – 1.5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89549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Temeljno visoko obrazovanje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Baccalaureus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, diploma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 – 4 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 – 3 (na bazi dipl. mlađeg specijalista)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7710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Nepotpuno visoko obrazovanje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Mlađi specijalist, diploma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 – 3 (na bazi PSO)</a:t>
                      </a: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 – 4 (na bazi TSO)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200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71755" algn="ctr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Pristup visokom obrazovanju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74" marR="49074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2732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Dobivaju certifikat o završenom PSO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652732">
                <a:tc rowSpan="2"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Strukovno i tehničko obrazovanje</a:t>
                      </a:r>
                    </a:p>
                  </a:txBody>
                  <a:tcPr marL="49074" marR="490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Kvalificirani radnik, diploma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3 (na bazi TSO)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Dobivaju certifikat o završenom PSO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163183"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 – 1.5 (na bazi PSO)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9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55110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Opće srednje obrazovanje</a:t>
                      </a:r>
                    </a:p>
                  </a:txBody>
                  <a:tcPr marL="49074" marR="4907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Potpuno srednje obrazovanje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(PSO)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Certifikat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2 – 3 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55511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Temeljno srednje obrazovanje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(TSO)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Svjedodžba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5 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18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Calibri"/>
                          <a:ea typeface="Calibri"/>
                          <a:cs typeface="Arial"/>
                        </a:rPr>
                        <a:t>Početna škola</a:t>
                      </a:r>
                      <a:endParaRPr lang="hr-HR" sz="1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Svjedodžba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4 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27755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Arial"/>
                        </a:rPr>
                        <a:t>Predškolsko obrazovanje</a:t>
                      </a: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9074" marR="49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  <a:alpha val="52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hr-HR" sz="2000" dirty="0" smtClean="0"/>
              <a:t>Malo usporedbe…</a:t>
            </a:r>
            <a:endParaRPr lang="hr-HR" sz="2000" dirty="0"/>
          </a:p>
        </p:txBody>
      </p:sp>
      <p:sp>
        <p:nvSpPr>
          <p:cNvPr id="12" name="Rezervirano mjesto sadržaja 11"/>
          <p:cNvSpPr>
            <a:spLocks noGrp="1"/>
          </p:cNvSpPr>
          <p:nvPr>
            <p:ph idx="1"/>
          </p:nvPr>
        </p:nvSpPr>
        <p:spPr>
          <a:xfrm>
            <a:off x="539552" y="620688"/>
            <a:ext cx="8229600" cy="6046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hr-HR" sz="2400" dirty="0" smtClean="0"/>
              <a:t>Količina sati iz matematike u hrvatskim srednjim školama</a:t>
            </a:r>
            <a:endParaRPr lang="hr-HR" sz="2400" dirty="0"/>
          </a:p>
        </p:txBody>
      </p:sp>
      <p:graphicFrame>
        <p:nvGraphicFramePr>
          <p:cNvPr id="10" name="Rezervirano mjesto sadržaja 9"/>
          <p:cNvGraphicFramePr>
            <a:graphicFrameLocks noGrp="1"/>
          </p:cNvGraphicFramePr>
          <p:nvPr>
            <p:ph sz="quarter" idx="4294967295"/>
          </p:nvPr>
        </p:nvGraphicFramePr>
        <p:xfrm>
          <a:off x="0" y="1557338"/>
          <a:ext cx="8064896" cy="37397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2288"/>
                <a:gridCol w="1296144"/>
                <a:gridCol w="792088"/>
                <a:gridCol w="1080120"/>
                <a:gridCol w="1090190"/>
                <a:gridCol w="1214066"/>
              </a:tblGrid>
              <a:tr h="219685">
                <a:tc>
                  <a:txBody>
                    <a:bodyPr/>
                    <a:lstStyle/>
                    <a:p>
                      <a:pPr algn="ctr"/>
                      <a:r>
                        <a:rPr lang="hr-H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Vrsta škole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1. god.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2. god.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3. god.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4. god.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Ukupan</a:t>
                      </a:r>
                      <a:r>
                        <a:rPr lang="hr-HR" sz="1400" baseline="0" dirty="0" smtClean="0"/>
                        <a:t> broj sati</a:t>
                      </a:r>
                      <a:endParaRPr lang="hr-HR" sz="1400" dirty="0"/>
                    </a:p>
                  </a:txBody>
                  <a:tcPr/>
                </a:tc>
              </a:tr>
              <a:tr h="26362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Prirodoslovno – matematička gimnazija</a:t>
                      </a:r>
                      <a:endParaRPr lang="hr-HR" sz="1600" dirty="0" smtClean="0"/>
                    </a:p>
                    <a:p>
                      <a:endParaRPr lang="hr-HR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5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615</a:t>
                      </a:r>
                      <a:endParaRPr lang="hr-HR" dirty="0"/>
                    </a:p>
                  </a:txBody>
                  <a:tcPr anchor="ctr"/>
                </a:tc>
              </a:tr>
              <a:tr h="417402">
                <a:tc>
                  <a:txBody>
                    <a:bodyPr/>
                    <a:lstStyle/>
                    <a:p>
                      <a:r>
                        <a:rPr lang="hr-HR" sz="1600" dirty="0" smtClean="0"/>
                        <a:t>Opća i klasična gimnazija</a:t>
                      </a:r>
                      <a:endParaRPr lang="hr-H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481</a:t>
                      </a:r>
                      <a:endParaRPr lang="hr-HR" dirty="0"/>
                    </a:p>
                  </a:txBody>
                  <a:tcPr anchor="ctr"/>
                </a:tc>
              </a:tr>
              <a:tr h="549214">
                <a:tc>
                  <a:txBody>
                    <a:bodyPr/>
                    <a:lstStyle/>
                    <a:p>
                      <a:r>
                        <a:rPr lang="hr-H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Strukovna</a:t>
                      </a:r>
                      <a:r>
                        <a:rPr lang="hr-H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lang="hr-HR" sz="1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strojarski, geološki, kemijski i hotelsko – turistički tehničari)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481</a:t>
                      </a:r>
                      <a:endParaRPr lang="hr-HR" dirty="0"/>
                    </a:p>
                  </a:txBody>
                  <a:tcPr anchor="ctr"/>
                </a:tc>
              </a:tr>
              <a:tr h="878742">
                <a:tc>
                  <a:txBody>
                    <a:bodyPr/>
                    <a:lstStyle/>
                    <a:p>
                      <a:r>
                        <a:rPr lang="hr-H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Strukovna </a:t>
                      </a:r>
                    </a:p>
                    <a:p>
                      <a:r>
                        <a:rPr lang="hr-H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ekonomisti, grafički tehničari, </a:t>
                      </a:r>
                      <a:r>
                        <a:rPr lang="hr-H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tehničari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za energetiku, </a:t>
                      </a:r>
                      <a:r>
                        <a:rPr lang="hr-H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finomehaniku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elektrotehniku, računalstvo, elektroniku i </a:t>
                      </a:r>
                      <a:r>
                        <a:rPr lang="hr-HR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dr</a:t>
                      </a:r>
                      <a:r>
                        <a:rPr lang="hr-HR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411</a:t>
                      </a:r>
                      <a:endParaRPr lang="hr-HR" dirty="0"/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5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slov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hr-HR" sz="2000" dirty="0" smtClean="0"/>
              <a:t>Malo usporedbe…</a:t>
            </a:r>
            <a:endParaRPr lang="hr-HR" sz="2000" dirty="0"/>
          </a:p>
        </p:txBody>
      </p:sp>
      <p:sp>
        <p:nvSpPr>
          <p:cNvPr id="7" name="Rezervirano mjesto teksta 6"/>
          <p:cNvSpPr>
            <a:spLocks noGrp="1"/>
          </p:cNvSpPr>
          <p:nvPr>
            <p:ph type="body" idx="1"/>
          </p:nvPr>
        </p:nvSpPr>
        <p:spPr>
          <a:xfrm>
            <a:off x="395536" y="908720"/>
            <a:ext cx="4040188" cy="639762"/>
          </a:xfrm>
        </p:spPr>
        <p:txBody>
          <a:bodyPr>
            <a:normAutofit/>
          </a:bodyPr>
          <a:lstStyle/>
          <a:p>
            <a:pPr algn="ctr"/>
            <a:r>
              <a:rPr lang="hr-HR" dirty="0" smtClean="0"/>
              <a:t>U ukrajinskoj “starijoj” školi</a:t>
            </a:r>
            <a:endParaRPr lang="hr-HR" dirty="0"/>
          </a:p>
        </p:txBody>
      </p:sp>
      <p:graphicFrame>
        <p:nvGraphicFramePr>
          <p:cNvPr id="11" name="Rezervirano mjesto sadržaja 10"/>
          <p:cNvGraphicFramePr>
            <a:graphicFrameLocks noGrp="1"/>
          </p:cNvGraphicFramePr>
          <p:nvPr>
            <p:ph sz="half" idx="2"/>
          </p:nvPr>
        </p:nvGraphicFramePr>
        <p:xfrm>
          <a:off x="395536" y="1772816"/>
          <a:ext cx="4040188" cy="293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0504"/>
                <a:gridCol w="864096"/>
                <a:gridCol w="504056"/>
                <a:gridCol w="122153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Razina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10.  + 11.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9.</a:t>
                      </a:r>
                      <a:endParaRPr lang="hr-H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9. + 10. + 11.</a:t>
                      </a:r>
                      <a:endParaRPr lang="hr-H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 smtClean="0"/>
                        <a:t>Specijalizirana</a:t>
                      </a:r>
                      <a:r>
                        <a:rPr lang="hr-HR" sz="1600" baseline="0" dirty="0" smtClean="0"/>
                        <a:t> razina</a:t>
                      </a:r>
                      <a:endParaRPr lang="hr-HR" sz="1600" dirty="0" smtClean="0"/>
                    </a:p>
                    <a:p>
                      <a:pPr algn="ctr"/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630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140</a:t>
                      </a:r>
                    </a:p>
                    <a:p>
                      <a:pPr algn="ctr"/>
                      <a:r>
                        <a:rPr lang="hr-HR" sz="1400" dirty="0" smtClean="0"/>
                        <a:t>ili</a:t>
                      </a:r>
                    </a:p>
                    <a:p>
                      <a:pPr algn="ctr"/>
                      <a:r>
                        <a:rPr lang="hr-HR" sz="1400" dirty="0" smtClean="0"/>
                        <a:t>280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770</a:t>
                      </a:r>
                    </a:p>
                    <a:p>
                      <a:pPr algn="ctr"/>
                      <a:r>
                        <a:rPr lang="hr-HR" sz="1400" dirty="0" smtClean="0"/>
                        <a:t>ili</a:t>
                      </a:r>
                    </a:p>
                    <a:p>
                      <a:pPr algn="ctr"/>
                      <a:r>
                        <a:rPr lang="hr-HR" dirty="0" smtClean="0"/>
                        <a:t>910</a:t>
                      </a: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 smtClean="0"/>
                        <a:t>Akademska razina</a:t>
                      </a:r>
                    </a:p>
                    <a:p>
                      <a:pPr algn="ctr"/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315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/>
                        <a:t>140</a:t>
                      </a:r>
                      <a:endParaRPr lang="hr-HR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455</a:t>
                      </a:r>
                      <a:endParaRPr lang="hr-HR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 smtClean="0"/>
                        <a:t> Razina standarda</a:t>
                      </a:r>
                    </a:p>
                    <a:p>
                      <a:pPr algn="ctr"/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210</a:t>
                      </a:r>
                      <a:endParaRPr lang="hr-H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1400" dirty="0" smtClean="0"/>
                    </a:p>
                    <a:p>
                      <a:pPr algn="ctr"/>
                      <a:r>
                        <a:rPr lang="hr-HR" sz="1400" dirty="0" smtClean="0"/>
                        <a:t>140</a:t>
                      </a:r>
                    </a:p>
                    <a:p>
                      <a:pPr algn="ctr"/>
                      <a:endParaRPr lang="hr-HR" sz="1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350</a:t>
                      </a:r>
                      <a:endParaRPr lang="hr-HR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Rezervirano mjesto teksta 8"/>
          <p:cNvSpPr>
            <a:spLocks noGrp="1"/>
          </p:cNvSpPr>
          <p:nvPr>
            <p:ph type="body" sz="quarter" idx="3"/>
          </p:nvPr>
        </p:nvSpPr>
        <p:spPr>
          <a:xfrm>
            <a:off x="4499992" y="908720"/>
            <a:ext cx="4041775" cy="639762"/>
          </a:xfrm>
        </p:spPr>
        <p:txBody>
          <a:bodyPr>
            <a:normAutofit/>
          </a:bodyPr>
          <a:lstStyle/>
          <a:p>
            <a:pPr algn="ctr"/>
            <a:r>
              <a:rPr lang="hr-HR" dirty="0" smtClean="0"/>
              <a:t>U hrvatskoj srednjoj školi</a:t>
            </a:r>
            <a:endParaRPr lang="hr-HR" dirty="0"/>
          </a:p>
        </p:txBody>
      </p:sp>
      <p:graphicFrame>
        <p:nvGraphicFramePr>
          <p:cNvPr id="12" name="Rezervirano mjesto sadržaja 11"/>
          <p:cNvGraphicFramePr>
            <a:graphicFrameLocks noGrp="1"/>
          </p:cNvGraphicFramePr>
          <p:nvPr>
            <p:ph sz="quarter" idx="4"/>
          </p:nvPr>
        </p:nvGraphicFramePr>
        <p:xfrm>
          <a:off x="4572000" y="1772816"/>
          <a:ext cx="4041776" cy="2952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51311"/>
                <a:gridCol w="1090465"/>
              </a:tblGrid>
              <a:tr h="615823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Vrsta škole</a:t>
                      </a:r>
                      <a:endParaRPr lang="hr-HR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 smtClean="0"/>
                        <a:t>Ukupan</a:t>
                      </a:r>
                    </a:p>
                    <a:p>
                      <a:pPr algn="ctr"/>
                      <a:r>
                        <a:rPr lang="hr-HR" sz="1400" dirty="0" smtClean="0"/>
                        <a:t>broj sati</a:t>
                      </a:r>
                      <a:endParaRPr lang="hr-HR" sz="1400" dirty="0"/>
                    </a:p>
                  </a:txBody>
                  <a:tcPr/>
                </a:tc>
              </a:tr>
              <a:tr h="101429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Prirodoslovno – matematička gimnazija</a:t>
                      </a:r>
                      <a:endParaRPr lang="hr-HR" sz="16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615</a:t>
                      </a:r>
                      <a:endParaRPr lang="hr-HR" dirty="0"/>
                    </a:p>
                  </a:txBody>
                  <a:tcPr anchor="ctr"/>
                </a:tc>
              </a:tr>
              <a:tr h="440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 smtClean="0"/>
                        <a:t>Opća i klasična gimnazija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481</a:t>
                      </a:r>
                      <a:endParaRPr lang="hr-HR" dirty="0"/>
                    </a:p>
                  </a:txBody>
                  <a:tcPr/>
                </a:tc>
              </a:tr>
              <a:tr h="440736">
                <a:tc>
                  <a:txBody>
                    <a:bodyPr/>
                    <a:lstStyle/>
                    <a:p>
                      <a:r>
                        <a:rPr lang="hr-H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Strukovna</a:t>
                      </a:r>
                      <a:r>
                        <a:rPr lang="hr-H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481</a:t>
                      </a:r>
                      <a:endParaRPr lang="hr-HR" dirty="0"/>
                    </a:p>
                  </a:txBody>
                  <a:tcPr/>
                </a:tc>
              </a:tr>
              <a:tr h="44073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Strukovna</a:t>
                      </a:r>
                      <a:r>
                        <a:rPr lang="hr-HR" sz="16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dirty="0" smtClean="0"/>
                        <a:t>411</a:t>
                      </a:r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hr-HR" sz="2400" b="1" dirty="0" smtClean="0"/>
              <a:t>3. Kriteriji ocjenjivanja obrazovnih postignuća učenika</a:t>
            </a:r>
            <a:endParaRPr lang="hr-HR" sz="2400" b="1" dirty="0"/>
          </a:p>
        </p:txBody>
      </p:sp>
      <p:sp>
        <p:nvSpPr>
          <p:cNvPr id="8" name="Rezervirano mjesto sadržaja 7"/>
          <p:cNvSpPr>
            <a:spLocks noGrp="1"/>
          </p:cNvSpPr>
          <p:nvPr>
            <p:ph idx="1"/>
          </p:nvPr>
        </p:nvSpPr>
        <p:spPr>
          <a:xfrm>
            <a:off x="539552" y="1052736"/>
            <a:ext cx="8229600" cy="4525963"/>
          </a:xfrm>
        </p:spPr>
        <p:txBody>
          <a:bodyPr>
            <a:normAutofit/>
          </a:bodyPr>
          <a:lstStyle/>
          <a:p>
            <a:pPr marL="0" algn="just">
              <a:spcBef>
                <a:spcPts val="0"/>
              </a:spcBef>
              <a:buNone/>
            </a:pPr>
            <a:r>
              <a:rPr lang="hr-HR" sz="2000" dirty="0" smtClean="0"/>
              <a:t>Od 2000. godine u Ukrajinskim školama uvedena je 12 – bodovna ljestvica ocjena obrazovnih postignuća učenika.</a:t>
            </a:r>
          </a:p>
          <a:p>
            <a:pPr marL="0" algn="just">
              <a:spcBef>
                <a:spcPts val="0"/>
              </a:spcBef>
              <a:buNone/>
            </a:pPr>
            <a:endParaRPr lang="hr-HR" sz="2000" dirty="0" smtClean="0"/>
          </a:p>
          <a:p>
            <a:pPr marL="0" algn="just">
              <a:spcBef>
                <a:spcPts val="0"/>
              </a:spcBef>
              <a:buNone/>
            </a:pPr>
            <a:endParaRPr lang="hr-HR" sz="2000" dirty="0" smtClean="0"/>
          </a:p>
          <a:p>
            <a:pPr marL="0" algn="just">
              <a:spcBef>
                <a:spcPts val="0"/>
              </a:spcBef>
              <a:buNone/>
            </a:pPr>
            <a:r>
              <a:rPr lang="hr-HR" sz="2000" dirty="0" smtClean="0"/>
              <a:t>Ocjenjivanje matematičke pripremljenosti učenika provodi se po sljedećim elementima: usvojenost nastavnih sadržaja i primjena znanja. </a:t>
            </a:r>
          </a:p>
          <a:p>
            <a:pPr marL="0" algn="just">
              <a:spcBef>
                <a:spcPts val="0"/>
              </a:spcBef>
              <a:buNone/>
            </a:pPr>
            <a:endParaRPr lang="hr-HR" sz="2000" dirty="0" smtClean="0"/>
          </a:p>
          <a:p>
            <a:pPr marL="0" algn="just">
              <a:spcBef>
                <a:spcPts val="0"/>
              </a:spcBef>
              <a:buNone/>
            </a:pPr>
            <a:endParaRPr lang="hr-HR" sz="2000" dirty="0" smtClean="0"/>
          </a:p>
          <a:p>
            <a:pPr marL="0" algn="just">
              <a:spcBef>
                <a:spcPts val="0"/>
              </a:spcBef>
              <a:buNone/>
            </a:pPr>
            <a:r>
              <a:rPr lang="hr-HR" sz="2000" dirty="0" smtClean="0"/>
              <a:t>U sustavu ocjenjivanja razlikuju se četiri razine obrazovnih postignuća:</a:t>
            </a:r>
          </a:p>
          <a:p>
            <a:pPr marL="171450" indent="-514350" algn="just">
              <a:spcBef>
                <a:spcPts val="0"/>
              </a:spcBef>
              <a:buAutoNum type="romanUcPeriod"/>
            </a:pPr>
            <a:r>
              <a:rPr lang="hr-HR" sz="2000" dirty="0" smtClean="0"/>
              <a:t>Početna (1 – 3 boda)</a:t>
            </a:r>
          </a:p>
          <a:p>
            <a:pPr marL="171450" indent="-514350" algn="just">
              <a:spcBef>
                <a:spcPts val="0"/>
              </a:spcBef>
              <a:buAutoNum type="romanUcPeriod"/>
            </a:pPr>
            <a:r>
              <a:rPr lang="hr-HR" sz="2000" dirty="0" smtClean="0"/>
              <a:t>Srednja (4 – 6 bodova)</a:t>
            </a:r>
          </a:p>
          <a:p>
            <a:pPr marL="171450" indent="-514350" algn="just">
              <a:spcBef>
                <a:spcPts val="0"/>
              </a:spcBef>
              <a:buAutoNum type="romanUcPeriod"/>
            </a:pPr>
            <a:r>
              <a:rPr lang="hr-HR" sz="2000" dirty="0" smtClean="0"/>
              <a:t>Dovoljna (7 – 9 bodova)</a:t>
            </a:r>
          </a:p>
          <a:p>
            <a:pPr marL="171450" indent="-514350" algn="just">
              <a:spcBef>
                <a:spcPts val="0"/>
              </a:spcBef>
              <a:buAutoNum type="romanUcPeriod"/>
            </a:pPr>
            <a:r>
              <a:rPr lang="hr-HR" sz="2000" dirty="0" smtClean="0"/>
              <a:t>Visoka (10 – 12 bodova)</a:t>
            </a:r>
          </a:p>
          <a:p>
            <a:pPr marL="171450" indent="-514350" algn="just">
              <a:spcBef>
                <a:spcPts val="0"/>
              </a:spcBef>
              <a:buAutoNum type="romanUcPeriod"/>
            </a:pPr>
            <a:endParaRPr lang="hr-HR" sz="2000" dirty="0" smtClean="0"/>
          </a:p>
          <a:p>
            <a:pPr marL="171450" indent="-514350" algn="just">
              <a:spcBef>
                <a:spcPts val="0"/>
              </a:spcBef>
              <a:buAutoNum type="romanUcPeriod"/>
            </a:pPr>
            <a:endParaRPr lang="hr-HR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hr-HR" sz="2400" dirty="0" smtClean="0"/>
              <a:t>12 – bodovno ocjenjivanje obrazovnih postignuća učenika</a:t>
            </a:r>
            <a:endParaRPr lang="hr-HR" sz="2400" dirty="0"/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683568" y="803730"/>
          <a:ext cx="7704855" cy="5775357"/>
        </p:xfrm>
        <a:graphic>
          <a:graphicData uri="http://schemas.openxmlformats.org/drawingml/2006/table">
            <a:tbl>
              <a:tblPr/>
              <a:tblGrid>
                <a:gridCol w="1036505"/>
                <a:gridCol w="691687"/>
                <a:gridCol w="5976663"/>
              </a:tblGrid>
              <a:tr h="1041094">
                <a:tc>
                  <a:txBody>
                    <a:bodyPr/>
                    <a:lstStyle/>
                    <a:p>
                      <a:pPr marL="87313" indent="87313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Calibri"/>
                          <a:cs typeface="Times New Roman"/>
                        </a:rPr>
                        <a:t>Razina obrazovnih postignuća</a:t>
                      </a:r>
                      <a:endParaRPr lang="hr-HR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0813" indent="-150813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Calibri"/>
                          <a:cs typeface="Times New Roman"/>
                        </a:rPr>
                        <a:t>Bodovi</a:t>
                      </a:r>
                      <a:endParaRPr lang="hr-HR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libri"/>
                          <a:cs typeface="Times New Roman"/>
                        </a:rPr>
                        <a:t>Kriteriji ocjenjivanja obrazovnih postignuća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75165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I. Početna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hr-HR" sz="1800" b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(-</a:t>
                      </a:r>
                      <a:r>
                        <a:rPr lang="hr-HR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2)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u="sng" dirty="0">
                          <a:latin typeface="Calibri"/>
                          <a:ea typeface="Calibri"/>
                          <a:cs typeface="Times New Roman"/>
                        </a:rPr>
                        <a:t>Učenik (učenica):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800" dirty="0" smtClean="0">
                          <a:latin typeface="Calibri"/>
                          <a:ea typeface="Calibri"/>
                          <a:cs typeface="Times New Roman"/>
                        </a:rPr>
                        <a:t> prepoznaje </a:t>
                      </a: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jedan od ponuđenih matematičkih objekata (simbola, izraza, geometrijskih oblika i </a:t>
                      </a:r>
                      <a:r>
                        <a:rPr lang="hr-HR" sz="1800" dirty="0" err="1">
                          <a:latin typeface="Calibri"/>
                          <a:ea typeface="Calibri"/>
                          <a:cs typeface="Times New Roman"/>
                        </a:rPr>
                        <a:t>sl</a:t>
                      </a: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.) izdvajajući ga između drugih</a:t>
                      </a:r>
                      <a:r>
                        <a:rPr lang="hr-HR" sz="1800" dirty="0" smtClean="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800" dirty="0" smtClean="0">
                          <a:latin typeface="Calibri"/>
                          <a:ea typeface="Calibri"/>
                          <a:cs typeface="Times New Roman"/>
                        </a:rPr>
                        <a:t> čita </a:t>
                      </a: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i zapisuje brojeve, prepisuje zadani matematički izraz, formulu</a:t>
                      </a:r>
                      <a:r>
                        <a:rPr lang="hr-HR" sz="1800" dirty="0" smtClean="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800" dirty="0" smtClean="0">
                          <a:latin typeface="Calibri"/>
                          <a:ea typeface="Calibri"/>
                          <a:cs typeface="Times New Roman"/>
                        </a:rPr>
                        <a:t>- prikazuje </a:t>
                      </a: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najjednostavnije geometrijske likove i geometrijska tijela (skicira). </a:t>
                      </a: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8647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hr-HR" sz="1800" b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(2</a:t>
                      </a:r>
                      <a:r>
                        <a:rPr lang="hr-HR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- izvršava najjednostavnije operacije s brojevima i matematičkim izrazima,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- prepoznaje neke matematičke objekte i obrazlaže svoj izbor.</a:t>
                      </a: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8647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(+2)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- uspoređuje zadane matematičke objekte po njihovim bitnim svojstvima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- uz pomoć nastavnika obavlja osnovne zadatke (</a:t>
                      </a:r>
                      <a:r>
                        <a:rPr lang="hr-HR" sz="1800" dirty="0" err="1">
                          <a:latin typeface="Calibri"/>
                          <a:ea typeface="Calibri"/>
                          <a:cs typeface="Times New Roman"/>
                        </a:rPr>
                        <a:t>napr</a:t>
                      </a: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. s jednom </a:t>
                      </a:r>
                      <a:r>
                        <a:rPr lang="hr-HR" sz="1800" dirty="0" smtClean="0">
                          <a:latin typeface="Calibri"/>
                          <a:ea typeface="Calibri"/>
                          <a:cs typeface="Times New Roman"/>
                        </a:rPr>
                        <a:t>računskom operacijom</a:t>
                      </a: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).</a:t>
                      </a: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hr-HR" sz="2400" dirty="0" smtClean="0"/>
              <a:t>12 – bodovno ocjenjivanje obrazovnih postignuća učenika</a:t>
            </a:r>
            <a:endParaRPr lang="hr-HR" sz="2400" dirty="0"/>
          </a:p>
        </p:txBody>
      </p:sp>
      <p:graphicFrame>
        <p:nvGraphicFramePr>
          <p:cNvPr id="5" name="Tablica 4"/>
          <p:cNvGraphicFramePr>
            <a:graphicFrameLocks noGrp="1"/>
          </p:cNvGraphicFramePr>
          <p:nvPr/>
        </p:nvGraphicFramePr>
        <p:xfrm>
          <a:off x="683568" y="803730"/>
          <a:ext cx="7704855" cy="5701106"/>
        </p:xfrm>
        <a:graphic>
          <a:graphicData uri="http://schemas.openxmlformats.org/drawingml/2006/table">
            <a:tbl>
              <a:tblPr/>
              <a:tblGrid>
                <a:gridCol w="1036505"/>
                <a:gridCol w="691687"/>
                <a:gridCol w="5976663"/>
              </a:tblGrid>
              <a:tr h="969086">
                <a:tc>
                  <a:txBody>
                    <a:bodyPr/>
                    <a:lstStyle/>
                    <a:p>
                      <a:pPr marL="87313" indent="87313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Calibri"/>
                          <a:cs typeface="Times New Roman"/>
                        </a:rPr>
                        <a:t>Razina obrazovnih postignuća</a:t>
                      </a:r>
                      <a:endParaRPr lang="hr-HR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0813" indent="-150813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Calibri"/>
                          <a:cs typeface="Times New Roman"/>
                        </a:rPr>
                        <a:t>Bodovi</a:t>
                      </a:r>
                      <a:endParaRPr lang="hr-HR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libri"/>
                          <a:cs typeface="Times New Roman"/>
                        </a:rPr>
                        <a:t>Kriteriji ocjenjivanja obrazovnih postignuća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9048">
                <a:tc rowSpan="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II. Srednja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(-3)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800" dirty="0" smtClean="0">
                          <a:latin typeface="Calibri"/>
                          <a:ea typeface="Calibri"/>
                          <a:cs typeface="Times New Roman"/>
                        </a:rPr>
                        <a:t>reproducira </a:t>
                      </a: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definicije matematičkih pojmova i formulacije teorema</a:t>
                      </a:r>
                      <a:r>
                        <a:rPr lang="hr-HR" sz="1800" dirty="0" smtClean="0">
                          <a:latin typeface="Calibri"/>
                          <a:ea typeface="Calibri"/>
                          <a:cs typeface="Times New Roman"/>
                        </a:rPr>
                        <a:t>;</a:t>
                      </a:r>
                    </a:p>
                    <a:p>
                      <a:pPr mar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800" dirty="0" smtClean="0"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naziva elemente matematičkih objekata;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0" algn="l"/>
                        </a:tabLs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- formulira neka svojstva matematičkih objekata;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- rješava elementarne zadatke prema algoritmu.</a:t>
                      </a: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6786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(3)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952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latin typeface="Calibri"/>
                          <a:ea typeface="Calibri"/>
                          <a:cs typeface="Times New Roman"/>
                        </a:rPr>
                        <a:t>- definira </a:t>
                      </a: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matematičke pojmove, formulira teoreme i pravila koristeći primjere iz nastavnikovog obrazloženja ili iz udžbenika;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- rješava elementarne zadatke prema algoritmu djelomično obrazlažući postupak.</a:t>
                      </a: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29048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3813" indent="-23813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(+3)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- definira matematičke pojmove, formulira teoreme i pravila koristeći vlastite primjere;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- samostalno rješava elementarne zadatke obrazlažući postupak u većoj mjeri;</a:t>
                      </a:r>
                    </a:p>
                    <a:p>
                      <a:pPr marL="0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Calibri"/>
                          <a:ea typeface="Calibri"/>
                          <a:cs typeface="Times New Roman"/>
                        </a:rPr>
                        <a:t>- zapisuje matematički izraz odnosno formulu ako su izraženi riječima i obrnuto.</a:t>
                      </a: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/>
        </p:nvGraphicFramePr>
        <p:xfrm>
          <a:off x="683568" y="260648"/>
          <a:ext cx="7704855" cy="5488379"/>
        </p:xfrm>
        <a:graphic>
          <a:graphicData uri="http://schemas.openxmlformats.org/drawingml/2006/table">
            <a:tbl>
              <a:tblPr/>
              <a:tblGrid>
                <a:gridCol w="1036505"/>
                <a:gridCol w="691687"/>
                <a:gridCol w="5976663"/>
              </a:tblGrid>
              <a:tr h="1008112">
                <a:tc>
                  <a:txBody>
                    <a:bodyPr/>
                    <a:lstStyle/>
                    <a:p>
                      <a:pPr marL="87313" indent="87313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Calibri"/>
                          <a:cs typeface="Times New Roman"/>
                        </a:rPr>
                        <a:t>Razina obrazovnih postignuća</a:t>
                      </a:r>
                      <a:endParaRPr lang="hr-HR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0813" indent="-150813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Calibri"/>
                          <a:cs typeface="Times New Roman"/>
                        </a:rPr>
                        <a:t>Bodovi</a:t>
                      </a:r>
                      <a:endParaRPr lang="hr-HR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libri"/>
                          <a:cs typeface="Times New Roman"/>
                        </a:rPr>
                        <a:t>Kriteriji ocjenjivanja obrazovnih postignuća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0048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latin typeface="Calibri"/>
                          <a:ea typeface="Calibri"/>
                          <a:cs typeface="Times New Roman"/>
                        </a:rPr>
                        <a:t>III. Dovoljna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endParaRPr lang="hr-HR" sz="1800" b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(-4)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u="sng" dirty="0">
                          <a:latin typeface="Calibri"/>
                          <a:ea typeface="Calibri"/>
                          <a:cs typeface="Times New Roman"/>
                        </a:rPr>
                        <a:t>Učenik (učenica):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primjenjuje definicije matematičkih pojmova  te njihova svojstva pri rješavanju zadataka u poznatim situacijama;</a:t>
                      </a:r>
                    </a:p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poznaje veze između elemenata matematičkih objekata;</a:t>
                      </a:r>
                    </a:p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uočava pogrešku ako je na nju upozoren i samostalno ju ispravlja;</a:t>
                      </a:r>
                    </a:p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rješava srednje složene zadatke bez potpunog obrazloženja.</a:t>
                      </a:r>
                      <a:r>
                        <a:rPr lang="hr-HR" sz="18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758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latin typeface="Calibri"/>
                          <a:ea typeface="Calibri"/>
                          <a:cs typeface="Times New Roman"/>
                        </a:rPr>
                        <a:t>8</a:t>
                      </a:r>
                      <a:endParaRPr lang="hr-HR" sz="1800" b="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(4)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vlada gradivom definiranim u planu i programu;</a:t>
                      </a:r>
                    </a:p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rješava srednje složene zadatke djelomično obrazlažući;</a:t>
                      </a:r>
                    </a:p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djelomično argumentira matematičke sudove.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3263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latin typeface="Calibri"/>
                          <a:ea typeface="Calibri"/>
                          <a:cs typeface="Times New Roman"/>
                        </a:rPr>
                        <a:t>9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(+4)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slobodno vlada gradivom definiranim u planu i programu;</a:t>
                      </a:r>
                    </a:p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samostalno rješava zadatke u poznatim situacijama iz dovoljnim obrazloženjem;</a:t>
                      </a:r>
                    </a:p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samostalno ispravlja greške.</a:t>
                      </a: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ica 3"/>
          <p:cNvGraphicFramePr>
            <a:graphicFrameLocks noGrp="1"/>
          </p:cNvGraphicFramePr>
          <p:nvPr/>
        </p:nvGraphicFramePr>
        <p:xfrm>
          <a:off x="683568" y="260648"/>
          <a:ext cx="7704855" cy="5177790"/>
        </p:xfrm>
        <a:graphic>
          <a:graphicData uri="http://schemas.openxmlformats.org/drawingml/2006/table">
            <a:tbl>
              <a:tblPr/>
              <a:tblGrid>
                <a:gridCol w="1036505"/>
                <a:gridCol w="691687"/>
                <a:gridCol w="5976663"/>
              </a:tblGrid>
              <a:tr h="681054">
                <a:tc>
                  <a:txBody>
                    <a:bodyPr/>
                    <a:lstStyle/>
                    <a:p>
                      <a:pPr marL="87313" indent="87313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Calibri"/>
                          <a:cs typeface="Times New Roman"/>
                        </a:rPr>
                        <a:t>Razina obrazovnih postignuća</a:t>
                      </a:r>
                      <a:endParaRPr lang="hr-HR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0813" indent="-150813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Calibri"/>
                          <a:cs typeface="Times New Roman"/>
                        </a:rPr>
                        <a:t>Bodovi</a:t>
                      </a:r>
                      <a:endParaRPr lang="hr-HR" sz="15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libri"/>
                          <a:cs typeface="Times New Roman"/>
                        </a:rPr>
                        <a:t>Kriteriji ocjenjivanja obrazovnih postignuća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8548">
                <a:tc rowSpan="3"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latin typeface="Calibri"/>
                          <a:ea typeface="Calibri"/>
                          <a:cs typeface="Times New Roman"/>
                        </a:rPr>
                        <a:t>IV. Visoka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latin typeface="Calibri"/>
                          <a:ea typeface="Calibri"/>
                          <a:cs typeface="Times New Roman"/>
                        </a:rPr>
                        <a:t>10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(-5)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shvaća nove za njega (nju) matematičke činjenice, ideje, zna dokazivati tvrdnje;</a:t>
                      </a:r>
                    </a:p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pod mentorstvom nastavnika pronalazi izvore informacija i samostalno ih koristi;</a:t>
                      </a:r>
                    </a:p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rješava zadatke potpuno obrazlažući. 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7517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latin typeface="Calibri"/>
                          <a:ea typeface="Calibri"/>
                          <a:cs typeface="Times New Roman"/>
                        </a:rPr>
                        <a:t>11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(5)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slobodno i točno izražava određene matematičke tvrdnje, uvjerljivo ih argumentira;</a:t>
                      </a:r>
                    </a:p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samostalno pronalazi izvore informacija i koristi ih;</a:t>
                      </a:r>
                    </a:p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koristi stečena znanja i umijeća u nepoznatim situacijama;</a:t>
                      </a:r>
                    </a:p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upoznat (upoznata) s osnovnim matematičkim metodama koji su predviđeni planom i programom te ih zna koristiti i obrazlagati. 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1277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7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b="1" dirty="0" smtClean="0">
                          <a:latin typeface="Calibri"/>
                          <a:ea typeface="Calibri"/>
                          <a:cs typeface="Times New Roman"/>
                        </a:rPr>
                        <a:t>12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23813" indent="-23813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800" dirty="0" smtClean="0">
                          <a:solidFill>
                            <a:srgbClr val="C00000"/>
                          </a:solidFill>
                          <a:latin typeface="Calibri"/>
                          <a:ea typeface="Calibri"/>
                          <a:cs typeface="Times New Roman"/>
                        </a:rPr>
                        <a:t>(+5)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pokazuje kreativnost i racionalnost u odabiru metoda za rješavanje matematičkih problema;</a:t>
                      </a:r>
                    </a:p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zna poopćavati i usustavljivati stečeno znanje;</a:t>
                      </a:r>
                    </a:p>
                    <a:p>
                      <a:r>
                        <a:rPr lang="hr-HR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- sposoban rješavati problemske zadatke. </a:t>
                      </a:r>
                      <a:endParaRPr lang="hr-HR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9663" marR="396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r-HR" dirty="0" smtClean="0"/>
          </a:p>
          <a:p>
            <a:endParaRPr lang="hr-HR" dirty="0" smtClean="0"/>
          </a:p>
          <a:p>
            <a:pPr>
              <a:buNone/>
            </a:pPr>
            <a:endParaRPr lang="hr-HR" dirty="0" smtClean="0"/>
          </a:p>
          <a:p>
            <a:pPr algn="ctr">
              <a:buNone/>
            </a:pPr>
            <a:r>
              <a:rPr lang="hr-HR" sz="4000" dirty="0" smtClean="0"/>
              <a:t>Hvala na pažnji!</a:t>
            </a:r>
            <a:endParaRPr lang="hr-HR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1084982"/>
          </a:xfrm>
        </p:spPr>
        <p:txBody>
          <a:bodyPr>
            <a:normAutofit fontScale="90000"/>
          </a:bodyPr>
          <a:lstStyle/>
          <a:p>
            <a:r>
              <a:rPr lang="hr-HR" sz="2800" dirty="0" smtClean="0"/>
              <a:t>Potpuno srednje obrazovanje obvezno je za sve</a:t>
            </a:r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 smtClean="0"/>
              <a:t/>
            </a:r>
            <a:br>
              <a:rPr lang="hr-HR" sz="2000" dirty="0" smtClean="0"/>
            </a:br>
            <a:r>
              <a:rPr lang="hr-HR" sz="2000" dirty="0" smtClean="0"/>
              <a:t>Najčešći način stjecanja potpunog srednjeg  obrazovanja:</a:t>
            </a:r>
            <a:endParaRPr lang="hr-HR" sz="2000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/>
        </p:nvGraphicFramePr>
        <p:xfrm>
          <a:off x="755577" y="1772817"/>
          <a:ext cx="7200799" cy="4438977"/>
        </p:xfrm>
        <a:graphic>
          <a:graphicData uri="http://schemas.openxmlformats.org/drawingml/2006/table">
            <a:tbl>
              <a:tblPr/>
              <a:tblGrid>
                <a:gridCol w="2399799"/>
                <a:gridCol w="2400500"/>
                <a:gridCol w="2400500"/>
              </a:tblGrid>
              <a:tr h="298319">
                <a:tc grid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hr-H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44" marR="64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i="1" dirty="0" smtClean="0">
                          <a:latin typeface="Times New Roman"/>
                          <a:ea typeface="Calibri"/>
                          <a:cs typeface="Times New Roman"/>
                        </a:rPr>
                        <a:t>Vrste</a:t>
                      </a:r>
                      <a:r>
                        <a:rPr lang="hr-HR" sz="1600" i="1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hr-HR" sz="1600" i="1" dirty="0" smtClean="0">
                          <a:latin typeface="Times New Roman"/>
                          <a:ea typeface="Calibri"/>
                          <a:cs typeface="Times New Roman"/>
                        </a:rPr>
                        <a:t>općeobrazovnih </a:t>
                      </a:r>
                      <a:r>
                        <a:rPr lang="hr-HR" sz="1600" i="1" dirty="0">
                          <a:latin typeface="Times New Roman"/>
                          <a:ea typeface="Calibri"/>
                          <a:cs typeface="Times New Roman"/>
                        </a:rPr>
                        <a:t>ustanova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44" marR="64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8991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Arial"/>
                          <a:ea typeface="Calibri"/>
                          <a:cs typeface="Times New Roman"/>
                        </a:rPr>
                        <a:t>Potpuno srednje obrazovanje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Arial"/>
                          <a:ea typeface="Calibri"/>
                          <a:cs typeface="Times New Roman"/>
                        </a:rPr>
                        <a:t>III. stupanj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44" marR="64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Calibri"/>
                          <a:ea typeface="Calibri"/>
                          <a:cs typeface="Times New Roman"/>
                        </a:rPr>
                        <a:t>„</a:t>
                      </a: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Starija“ škola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10. – 11. razredi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(10. – 12. razredi)</a:t>
                      </a:r>
                    </a:p>
                  </a:txBody>
                  <a:tcPr marL="64044" marR="64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opća škola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 specijalizirana škola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 gimnazija (opća ili specijalizirana)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hr-HR" sz="1600" kern="12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kolegium</a:t>
                      </a:r>
                      <a:endParaRPr lang="hr-HR" sz="1600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 licej</a:t>
                      </a:r>
                    </a:p>
                  </a:txBody>
                  <a:tcPr marL="64044" marR="64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15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Arial"/>
                          <a:ea typeface="Calibri"/>
                          <a:cs typeface="Times New Roman"/>
                        </a:rPr>
                        <a:t>Temeljno srednje obrazovanje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Arial"/>
                          <a:ea typeface="Calibri"/>
                          <a:cs typeface="Times New Roman"/>
                        </a:rPr>
                        <a:t>II. stupanj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44" marR="64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Osnovna škola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5. – 9. razredi</a:t>
                      </a:r>
                    </a:p>
                  </a:txBody>
                  <a:tcPr marL="64044" marR="64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opća škola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 specijalizirana škola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 gimnazija (opća ili specijalizirana)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hr-HR" sz="1600" kern="1200" dirty="0" err="1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kolegium</a:t>
                      </a:r>
                      <a:endParaRPr lang="hr-HR" sz="1600" kern="12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44" marR="64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663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Arial"/>
                          <a:ea typeface="Calibri"/>
                          <a:cs typeface="Times New Roman"/>
                        </a:rPr>
                        <a:t>Početno obrazovanje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Arial"/>
                          <a:ea typeface="Calibri"/>
                          <a:cs typeface="Times New Roman"/>
                        </a:rPr>
                        <a:t>I. stupanj</a:t>
                      </a:r>
                      <a:endParaRPr lang="hr-HR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044" marR="64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Calibri"/>
                          <a:ea typeface="Calibri"/>
                          <a:cs typeface="Times New Roman"/>
                        </a:rPr>
                        <a:t>Poč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etna škola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1. – 4. razredi</a:t>
                      </a:r>
                    </a:p>
                  </a:txBody>
                  <a:tcPr marL="64044" marR="64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 opća škola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Times New Roman"/>
                        </a:rPr>
                        <a:t>- specijalizirana škola</a:t>
                      </a:r>
                    </a:p>
                  </a:txBody>
                  <a:tcPr marL="64044" marR="64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Reformiranje ukrajinskog školskog sustava: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684783"/>
          </a:xfrm>
        </p:spPr>
        <p:txBody>
          <a:bodyPr>
            <a:normAutofit/>
          </a:bodyPr>
          <a:lstStyle/>
          <a:p>
            <a:r>
              <a:rPr lang="hr-HR" sz="2400" dirty="0" smtClean="0"/>
              <a:t>12 - godišnja škola  (2016. – 2017.)</a:t>
            </a:r>
          </a:p>
          <a:p>
            <a:endParaRPr lang="hr-HR" sz="2000" dirty="0" smtClean="0"/>
          </a:p>
          <a:p>
            <a:endParaRPr lang="hr-HR" sz="2000" dirty="0" smtClean="0"/>
          </a:p>
          <a:p>
            <a:endParaRPr lang="hr-HR" sz="2000" dirty="0" smtClean="0"/>
          </a:p>
          <a:p>
            <a:endParaRPr lang="hr-HR" sz="2000" dirty="0" smtClean="0"/>
          </a:p>
          <a:p>
            <a:endParaRPr lang="hr-HR" sz="2000" dirty="0" smtClean="0"/>
          </a:p>
          <a:p>
            <a:pPr>
              <a:buNone/>
            </a:pPr>
            <a:endParaRPr lang="hr-HR" sz="2000" dirty="0" smtClean="0"/>
          </a:p>
          <a:p>
            <a:endParaRPr lang="hr-HR" sz="2000" dirty="0" smtClean="0"/>
          </a:p>
          <a:p>
            <a:endParaRPr lang="hr-HR" sz="2000" dirty="0" smtClean="0"/>
          </a:p>
          <a:p>
            <a:endParaRPr lang="hr-HR" sz="2000" dirty="0"/>
          </a:p>
        </p:txBody>
      </p:sp>
      <p:graphicFrame>
        <p:nvGraphicFramePr>
          <p:cNvPr id="4" name="Dijagram 3"/>
          <p:cNvGraphicFramePr/>
          <p:nvPr/>
        </p:nvGraphicFramePr>
        <p:xfrm>
          <a:off x="1475656" y="198884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hr-HR" sz="2400" dirty="0" smtClean="0"/>
              <a:t>Reformiranje ukrajinskog školskog sustava: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1124744"/>
            <a:ext cx="8229600" cy="676672"/>
          </a:xfrm>
        </p:spPr>
        <p:txBody>
          <a:bodyPr>
            <a:noAutofit/>
          </a:bodyPr>
          <a:lstStyle/>
          <a:p>
            <a:r>
              <a:rPr lang="hr-HR" sz="2400" dirty="0" smtClean="0"/>
              <a:t>Potpuna specijalizacija “starije” škole</a:t>
            </a:r>
          </a:p>
          <a:p>
            <a:endParaRPr lang="hr-HR" sz="2400" dirty="0" smtClean="0"/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1800" dirty="0" smtClean="0"/>
              <a:t>Učenici će birati između:                  </a:t>
            </a:r>
            <a:r>
              <a:rPr lang="hr-HR" sz="2400" dirty="0" smtClean="0"/>
              <a:t>- specijalizirane škole</a:t>
            </a:r>
          </a:p>
          <a:p>
            <a:pPr>
              <a:buNone/>
            </a:pPr>
            <a:r>
              <a:rPr lang="hr-HR" sz="2400" dirty="0" smtClean="0"/>
              <a:t>                                               - specijaliziranog liceja</a:t>
            </a:r>
          </a:p>
          <a:p>
            <a:pPr>
              <a:buNone/>
            </a:pPr>
            <a:r>
              <a:rPr lang="hr-HR" sz="2400" dirty="0" smtClean="0"/>
              <a:t>                                               - liceja (akademskog)</a:t>
            </a:r>
          </a:p>
          <a:p>
            <a:pPr>
              <a:buNone/>
            </a:pPr>
            <a:r>
              <a:rPr lang="hr-HR" sz="2400" dirty="0" smtClean="0"/>
              <a:t>                                               - gimnazije</a:t>
            </a:r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endParaRPr lang="hr-HR" sz="1800" dirty="0" smtClean="0"/>
          </a:p>
          <a:p>
            <a:pPr>
              <a:buNone/>
            </a:pPr>
            <a:r>
              <a:rPr lang="hr-HR" sz="1800" dirty="0" smtClean="0"/>
              <a:t>Upisi u “stariju” školu odvijat će se  prema rezultatima prijemnih ispita</a:t>
            </a:r>
          </a:p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                                             </a:t>
            </a:r>
            <a:endParaRPr lang="hr-H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b="1" dirty="0" smtClean="0"/>
              <a:t>Raspodjela nastavnih predmeta u specijaliziranoj školi</a:t>
            </a:r>
            <a:endParaRPr lang="hr-HR" sz="2400" b="1" dirty="0"/>
          </a:p>
        </p:txBody>
      </p:sp>
      <p:graphicFrame>
        <p:nvGraphicFramePr>
          <p:cNvPr id="5" name="Rezervirano mjesto sadržaja 4"/>
          <p:cNvGraphicFramePr>
            <a:graphicFrameLocks noGrp="1"/>
          </p:cNvGraphicFramePr>
          <p:nvPr>
            <p:ph idx="1"/>
          </p:nvPr>
        </p:nvGraphicFramePr>
        <p:xfrm>
          <a:off x="457200" y="1124744"/>
          <a:ext cx="82296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Zaobljeni pravokutnik 5"/>
          <p:cNvSpPr/>
          <p:nvPr/>
        </p:nvSpPr>
        <p:spPr>
          <a:xfrm>
            <a:off x="4067944" y="4437112"/>
            <a:ext cx="86409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 smtClean="0"/>
              <a:t>ili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75000"/>
                <a:alpha val="61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b="1" dirty="0" smtClean="0"/>
              <a:t>2. Struktura kurikuluma iz matematike te vrste nastavnih planova i programa</a:t>
            </a:r>
            <a:endParaRPr lang="hr-HR" sz="2400" b="1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2000" dirty="0" smtClean="0"/>
              <a:t>Kurikulum je utvrđen 2011. Stupio je na snagu u dijelu temeljnog srednjeg obrazovanja od 1. rujna 2013., a potpuno bit će uveden tek od 2018.</a:t>
            </a:r>
          </a:p>
          <a:p>
            <a:endParaRPr lang="hr-HR" sz="2000" dirty="0" smtClean="0"/>
          </a:p>
          <a:p>
            <a:endParaRPr lang="hr-HR" sz="2000" dirty="0" smtClean="0"/>
          </a:p>
          <a:p>
            <a:r>
              <a:rPr lang="hr-HR" sz="2000" dirty="0" smtClean="0"/>
              <a:t>U Hrvatskoj: Nacionalni okvirni kurikulum </a:t>
            </a:r>
            <a:r>
              <a:rPr lang="hr-HR" sz="2000" dirty="0" smtClean="0">
                <a:sym typeface="Symbol"/>
              </a:rPr>
              <a:t> Nastavni plan i program  Operativni plan i program</a:t>
            </a:r>
          </a:p>
          <a:p>
            <a:endParaRPr lang="hr-HR" sz="2000" dirty="0" smtClean="0">
              <a:sym typeface="Symbol"/>
            </a:endParaRPr>
          </a:p>
          <a:p>
            <a:r>
              <a:rPr lang="hr-HR" sz="2000" dirty="0" smtClean="0">
                <a:sym typeface="Symbol"/>
              </a:rPr>
              <a:t>U Ukrajini: Državni standard temeljnog i potpunog općeg srednjeg obrazovanja Nastavni program odobren ministarstvom  Operativni plan i program koji razrađuje škola </a:t>
            </a:r>
            <a:endParaRPr lang="hr-HR" sz="2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5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 smtClean="0"/>
              <a:t>Kratko o Državnom standardu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hr-HR" sz="2000" dirty="0" smtClean="0"/>
          </a:p>
          <a:p>
            <a:pPr>
              <a:buNone/>
            </a:pPr>
            <a:r>
              <a:rPr lang="hr-HR" sz="2000" dirty="0" smtClean="0"/>
              <a:t>Državni standard sadrži sljedeća obrazovna područja:</a:t>
            </a:r>
          </a:p>
          <a:p>
            <a:pPr>
              <a:buNone/>
            </a:pPr>
            <a:endParaRPr lang="hr-HR" sz="2000" dirty="0" smtClean="0"/>
          </a:p>
          <a:p>
            <a:pPr>
              <a:buFont typeface="Wingdings" pitchFamily="2" charset="2"/>
              <a:buChar char="q"/>
            </a:pPr>
            <a:r>
              <a:rPr lang="hr-HR" sz="2000" dirty="0" smtClean="0"/>
              <a:t>Jezik i književnost;</a:t>
            </a:r>
          </a:p>
          <a:p>
            <a:pPr lvl="0">
              <a:buFont typeface="Wingdings" pitchFamily="2" charset="2"/>
              <a:buChar char="q"/>
            </a:pPr>
            <a:r>
              <a:rPr lang="hr-HR" sz="2000" dirty="0" smtClean="0"/>
              <a:t>Društvene znanosti;</a:t>
            </a:r>
          </a:p>
          <a:p>
            <a:pPr lvl="0">
              <a:buFont typeface="Wingdings" pitchFamily="2" charset="2"/>
              <a:buChar char="q"/>
            </a:pPr>
            <a:r>
              <a:rPr lang="hr-HR" sz="2000" dirty="0" smtClean="0"/>
              <a:t>Umjetnost;</a:t>
            </a:r>
          </a:p>
          <a:p>
            <a:pPr lvl="0">
              <a:buFont typeface="Wingdings" pitchFamily="2" charset="2"/>
              <a:buChar char="q"/>
            </a:pPr>
            <a:r>
              <a:rPr lang="hr-HR" sz="2000" dirty="0" smtClean="0"/>
              <a:t>Matematika;</a:t>
            </a:r>
          </a:p>
          <a:p>
            <a:pPr lvl="0">
              <a:buFont typeface="Wingdings" pitchFamily="2" charset="2"/>
              <a:buChar char="q"/>
            </a:pPr>
            <a:r>
              <a:rPr lang="hr-HR" sz="2000" dirty="0" smtClean="0"/>
              <a:t>Prirodoslovlje;</a:t>
            </a:r>
          </a:p>
          <a:p>
            <a:pPr lvl="0">
              <a:buFont typeface="Wingdings" pitchFamily="2" charset="2"/>
              <a:buChar char="q"/>
            </a:pPr>
            <a:r>
              <a:rPr lang="hr-HR" sz="2000" dirty="0" smtClean="0"/>
              <a:t>Tehnologije;</a:t>
            </a:r>
          </a:p>
          <a:p>
            <a:pPr lvl="0">
              <a:buFont typeface="Wingdings" pitchFamily="2" charset="2"/>
              <a:buChar char="q"/>
            </a:pPr>
            <a:r>
              <a:rPr lang="hr-HR" sz="2000" dirty="0" smtClean="0"/>
              <a:t>Zdravlje i fizička kultura</a:t>
            </a:r>
          </a:p>
          <a:p>
            <a:pPr>
              <a:buNone/>
            </a:pPr>
            <a:endParaRPr lang="hr-HR" sz="2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75000"/>
                <a:alpha val="61000"/>
              </a:schemeClr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hr-HR" sz="2400" dirty="0" smtClean="0"/>
              <a:t>Struktura Državnog standarda:</a:t>
            </a:r>
            <a:endParaRPr lang="hr-HR" sz="2400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 fontScale="40000" lnSpcReduction="20000"/>
          </a:bodyPr>
          <a:lstStyle/>
          <a:p>
            <a:pPr marL="457200" indent="-457200">
              <a:buNone/>
            </a:pPr>
            <a:r>
              <a:rPr lang="hr-HR" sz="3400" b="1" dirty="0" smtClean="0"/>
              <a:t>1.)  </a:t>
            </a:r>
            <a:r>
              <a:rPr lang="hr-HR" sz="4500" b="1" dirty="0" smtClean="0"/>
              <a:t>Opća karakteristika obrazovnog područja</a:t>
            </a:r>
          </a:p>
          <a:p>
            <a:pPr marL="457200" indent="-457200" algn="just">
              <a:buNone/>
            </a:pPr>
            <a:r>
              <a:rPr lang="hr-HR" sz="4500" dirty="0" smtClean="0"/>
              <a:t>         Osnovna je svrha matematičkog obrazovanja razvijanje matematičkih kompetencija na  razini dovoljnoj za život u današnjem svijetu, uspješno svladavanje znanja iz drugih odgojno - obrazovnih područja tijekom školskog obrazovanja, osiguranje intelektualnog razvoja učenika, razvoja njihove pažnje, memorije, logike, kulture mišljenja te intuicije.</a:t>
            </a:r>
          </a:p>
          <a:p>
            <a:pPr>
              <a:buNone/>
            </a:pPr>
            <a:endParaRPr lang="hr-HR" sz="2300" dirty="0" smtClean="0"/>
          </a:p>
          <a:p>
            <a:pPr>
              <a:buNone/>
            </a:pPr>
            <a:r>
              <a:rPr lang="hr-HR" sz="4000" b="1" u="sng" dirty="0" smtClean="0"/>
              <a:t>Ciljevi obrazovnog područja</a:t>
            </a:r>
            <a:r>
              <a:rPr lang="hr-HR" sz="4000" b="1" dirty="0" smtClean="0"/>
              <a:t>:</a:t>
            </a:r>
          </a:p>
          <a:p>
            <a:pPr lvl="0" algn="just"/>
            <a:r>
              <a:rPr lang="hr-HR" sz="4500" dirty="0" smtClean="0"/>
              <a:t>Otkrivanje uloge i mogućnosti matematike u razumijevanju i opisivanju stvarnih procesa i fenomena, razvijanje svijesti o matematici kao univerzalnom jeziku prirodnih znanosti ta sastavnog dijela opće ljudske kulture;</a:t>
            </a:r>
          </a:p>
          <a:p>
            <a:pPr lvl="0" algn="just"/>
            <a:r>
              <a:rPr lang="hr-HR" sz="4500" dirty="0" smtClean="0"/>
              <a:t>Razvoj logičkog, kritičkog i kreativnog mišljenja učenika, sposobnosti jasno i argumentirano formulirati i izražavati svoje stavove;</a:t>
            </a:r>
          </a:p>
          <a:p>
            <a:pPr lvl="0" algn="just"/>
            <a:r>
              <a:rPr lang="hr-HR" sz="4500" dirty="0" smtClean="0"/>
              <a:t>Savladavanje matematičkog jezika, razumijevanje matematičkih simbola, formula i modela poput onih koji omogućuju opis općih svojstava objekata, procesa i pojava.</a:t>
            </a:r>
          </a:p>
          <a:p>
            <a:pPr lvl="0" algn="just"/>
            <a:r>
              <a:rPr lang="hr-HR" sz="4500" dirty="0" smtClean="0"/>
              <a:t>Formiranje sposobnosti logički obrazlagati i dokazivati matematičke tvrdnje, primjenjivati matematičke modele pri rješavanju praktičkih problema, koristiti matematičko znanje i vještine pri učenju drugih predmeta i u nastavku školovanja.</a:t>
            </a:r>
          </a:p>
          <a:p>
            <a:pPr lvl="0" algn="just"/>
            <a:r>
              <a:rPr lang="hr-HR" sz="4500" dirty="0" smtClean="0"/>
              <a:t>Razvijanje vještina rada s udžbenikom i matematičkim tekstovima, pronalaženja i korištenja dodatnih informacija, kritičkog vrjednovanja dobivenih informacija te njihovih izvora.</a:t>
            </a:r>
          </a:p>
          <a:p>
            <a:pPr lvl="0" algn="just"/>
            <a:r>
              <a:rPr lang="hr-HR" sz="4500" dirty="0" smtClean="0"/>
              <a:t>Formiranje sposobnosti za procjenu ispravnosti i racionalnosti rješavanja matematičkih problema, za prepoznavanje logički nekorektnih tvrdnji, donošenje odluke u uvjetima nepotpune, suvišne, točne i probabilističke informacije.</a:t>
            </a:r>
          </a:p>
          <a:p>
            <a:pPr>
              <a:buNone/>
            </a:pPr>
            <a:endParaRPr lang="hr-HR" sz="2000" dirty="0" smtClean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1909</TotalTime>
  <Words>2568</Words>
  <Application>Microsoft Office PowerPoint</Application>
  <PresentationFormat>Prikaz na zaslonu (4:3)</PresentationFormat>
  <Paragraphs>533</Paragraphs>
  <Slides>27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27</vt:i4>
      </vt:variant>
    </vt:vector>
  </HeadingPairs>
  <TitlesOfParts>
    <vt:vector size="28" baseType="lpstr">
      <vt:lpstr>Office tema</vt:lpstr>
      <vt:lpstr>Organizacija ukrajinskog školskog sustava</vt:lpstr>
      <vt:lpstr>1. Struktura obrazovanja u Ukrajini </vt:lpstr>
      <vt:lpstr>Potpuno srednje obrazovanje obvezno je za sve  Najčešći način stjecanja potpunog srednjeg  obrazovanja:</vt:lpstr>
      <vt:lpstr>Reformiranje ukrajinskog školskog sustava:</vt:lpstr>
      <vt:lpstr>Reformiranje ukrajinskog školskog sustava:</vt:lpstr>
      <vt:lpstr>Raspodjela nastavnih predmeta u specijaliziranoj školi</vt:lpstr>
      <vt:lpstr>2. Struktura kurikuluma iz matematike te vrste nastavnih planova i programa</vt:lpstr>
      <vt:lpstr>Kratko o Državnom standardu</vt:lpstr>
      <vt:lpstr>Struktura Državnog standarda:</vt:lpstr>
      <vt:lpstr>Struktura Državnog standarda:</vt:lpstr>
      <vt:lpstr>Struktura Državnog standarda:</vt:lpstr>
      <vt:lpstr>Struktura Državnog standarda:</vt:lpstr>
      <vt:lpstr>Struktura Državnog standarda:</vt:lpstr>
      <vt:lpstr>3.)  Obrazovni minimum nastavnih sadržaja i očekivana učenička postignuća po sadržajnim linijama  Matematičko obrazovno područje sadrži sljedeće koncepte:  </vt:lpstr>
      <vt:lpstr>Sadržajne linije matematike</vt:lpstr>
      <vt:lpstr>Sadržajne linije matematike</vt:lpstr>
      <vt:lpstr>Neke razlike u nastavnim sadržajima za osnovnu školu…</vt:lpstr>
      <vt:lpstr>Nastavni planovi i programi iz matematike u osnovnoj školi</vt:lpstr>
      <vt:lpstr>Nastavni planovi i programi iz matematike u “starijoj” školi</vt:lpstr>
      <vt:lpstr>Malo usporedbe…</vt:lpstr>
      <vt:lpstr>Malo usporedbe…</vt:lpstr>
      <vt:lpstr>3. Kriteriji ocjenjivanja obrazovnih postignuća učenika</vt:lpstr>
      <vt:lpstr>12 – bodovno ocjenjivanje obrazovnih postignuća učenika</vt:lpstr>
      <vt:lpstr>12 – bodovno ocjenjivanje obrazovnih postignuća učenika</vt:lpstr>
      <vt:lpstr>Slajd 25</vt:lpstr>
      <vt:lpstr>Slajd 26</vt:lpstr>
      <vt:lpstr>Slajd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Organizacija ukrajinskog školskog sustava</dc:title>
  <dc:creator>PrivaTno</dc:creator>
  <cp:lastModifiedBy>PrivaTno</cp:lastModifiedBy>
  <cp:revision>144</cp:revision>
  <dcterms:created xsi:type="dcterms:W3CDTF">2015-10-21T17:28:18Z</dcterms:created>
  <dcterms:modified xsi:type="dcterms:W3CDTF">2015-11-02T20:37:58Z</dcterms:modified>
</cp:coreProperties>
</file>